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embeddings/oleObject1.bin" ContentType="application/vnd.openxmlformats-officedocument.oleObject"/>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31"/>
  </p:notesMasterIdLst>
  <p:sldIdLst>
    <p:sldId id="256" r:id="rId2"/>
    <p:sldId id="285" r:id="rId3"/>
    <p:sldId id="261" r:id="rId4"/>
    <p:sldId id="286" r:id="rId5"/>
    <p:sldId id="288" r:id="rId6"/>
    <p:sldId id="287" r:id="rId7"/>
    <p:sldId id="289" r:id="rId8"/>
    <p:sldId id="290" r:id="rId9"/>
    <p:sldId id="291" r:id="rId10"/>
    <p:sldId id="294" r:id="rId11"/>
    <p:sldId id="295" r:id="rId12"/>
    <p:sldId id="296" r:id="rId13"/>
    <p:sldId id="292" r:id="rId14"/>
    <p:sldId id="297" r:id="rId15"/>
    <p:sldId id="309" r:id="rId16"/>
    <p:sldId id="298" r:id="rId17"/>
    <p:sldId id="300" r:id="rId18"/>
    <p:sldId id="301" r:id="rId19"/>
    <p:sldId id="302" r:id="rId20"/>
    <p:sldId id="303" r:id="rId21"/>
    <p:sldId id="305" r:id="rId22"/>
    <p:sldId id="304" r:id="rId23"/>
    <p:sldId id="293" r:id="rId24"/>
    <p:sldId id="307" r:id="rId25"/>
    <p:sldId id="306" r:id="rId26"/>
    <p:sldId id="308" r:id="rId27"/>
    <p:sldId id="282" r:id="rId28"/>
    <p:sldId id="310" r:id="rId29"/>
    <p:sldId id="280"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3BFB4B03-C7A9-411E-B3A0-FAE18979493E}">
  <a:tblStyle styleId="{3BFB4B03-C7A9-411E-B3A0-FAE18979493E}"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58943" autoAdjust="0"/>
  </p:normalViewPr>
  <p:slideViewPr>
    <p:cSldViewPr snapToGrid="0" snapToObjects="1">
      <p:cViewPr varScale="1">
        <p:scale>
          <a:sx n="44" d="100"/>
          <a:sy n="44" d="100"/>
        </p:scale>
        <p:origin x="-1336" y="-96"/>
      </p:cViewPr>
      <p:guideLst>
        <p:guide orient="horz" pos="1620"/>
        <p:guide pos="2880"/>
      </p:guideLst>
    </p:cSldViewPr>
  </p:slideViewPr>
  <p:outlineViewPr>
    <p:cViewPr>
      <p:scale>
        <a:sx n="33" d="100"/>
        <a:sy n="33" d="100"/>
      </p:scale>
      <p:origin x="0" y="48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8534188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 sz="1100" dirty="0" smtClean="0">
              <a:latin typeface="Quattrocento Sans"/>
              <a:ea typeface="Quattrocento Sans"/>
              <a:cs typeface="Quattrocento Sans"/>
              <a:sym typeface="Quattrocento Sans"/>
            </a:endParaRPr>
          </a:p>
          <a:p>
            <a:pPr lvl="0">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mn-lt"/>
                <a:ea typeface="+mn-ea"/>
                <a:cs typeface="+mn-cs"/>
                <a:sym typeface="Quattrocento Sans"/>
              </a:rPr>
              <a:t>p2 is a system which use a high-level declarative language to express overlay networks in a highly compact reusable form. And it’s consist of elements that are connected together to implement a variety of network and flow control components. Since it</a:t>
            </a:r>
            <a:r>
              <a:rPr lang="uk-UA" sz="1100" baseline="0" dirty="0" smtClean="0">
                <a:latin typeface="+mn-lt"/>
                <a:ea typeface="+mn-ea"/>
                <a:cs typeface="+mn-cs"/>
                <a:sym typeface="Quattrocento Sans"/>
              </a:rPr>
              <a:t>’</a:t>
            </a:r>
            <a:r>
              <a:rPr lang="en-US" sz="1100" baseline="0" dirty="0" smtClean="0">
                <a:latin typeface="+mn-lt"/>
                <a:ea typeface="+mn-ea"/>
                <a:cs typeface="+mn-cs"/>
                <a:sym typeface="Quattrocento Sans"/>
              </a:rPr>
              <a:t>s inspired by database query engines, P2 elements include database operators such as join, selections, projects and so on and these are directly generated from the rule. Each rule is implemented as a rule strand, and each strand consists of number of relational operators.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 sz="1100" dirty="0" smtClean="0">
              <a:latin typeface="Quattrocento Sans"/>
              <a:ea typeface="Quattrocento Sans"/>
              <a:cs typeface="Quattrocento Sans"/>
              <a:sym typeface="Quattrocento Sans"/>
            </a:endParaRPr>
          </a:p>
          <a:p>
            <a:pPr lvl="0">
              <a:spcBef>
                <a:spcPts val="0"/>
              </a:spcBef>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smtClean="0"/>
              <a:t>Here is the rule stands for distributed</a:t>
            </a:r>
            <a:r>
              <a:rPr lang="en-US" baseline="0" dirty="0" smtClean="0"/>
              <a:t> version of sp2 in P2 after we do the rule rewrite.</a:t>
            </a: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Quattrocento Sans"/>
                <a:ea typeface="Quattrocento Sans"/>
                <a:cs typeface="Quattrocento Sans"/>
                <a:sym typeface="Quattrocento Sans"/>
              </a:rPr>
              <a:t>without waiting for current local iteration to complete.</a:t>
            </a:r>
          </a:p>
          <a:p>
            <a:pPr lvl="0">
              <a:spcBef>
                <a:spcPts val="0"/>
              </a:spcBef>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100" kern="1200" dirty="0" smtClean="0">
                <a:solidFill>
                  <a:schemeClr val="tx1"/>
                </a:solidFill>
                <a:effectLst/>
                <a:latin typeface="+mn-lt"/>
                <a:ea typeface="+mn-ea"/>
                <a:cs typeface="+mn-cs"/>
              </a:rPr>
              <a:t>Ease of programming:</a:t>
            </a:r>
            <a:br>
              <a:rPr lang="en-US" sz="1100" kern="1200" dirty="0" smtClean="0">
                <a:solidFill>
                  <a:schemeClr val="tx1"/>
                </a:solidFill>
                <a:effectLst/>
                <a:latin typeface="+mn-lt"/>
                <a:ea typeface="+mn-ea"/>
                <a:cs typeface="+mn-cs"/>
              </a:rPr>
            </a:br>
            <a:r>
              <a:rPr lang="en-US" sz="1100" kern="1200" dirty="0" smtClean="0">
                <a:solidFill>
                  <a:schemeClr val="tx1"/>
                </a:solidFill>
                <a:effectLst/>
                <a:latin typeface="+mn-lt"/>
                <a:ea typeface="+mn-ea"/>
                <a:cs typeface="+mn-cs"/>
              </a:rPr>
              <a:t>Compact and high-level representation of protocols</a:t>
            </a:r>
            <a:br>
              <a:rPr lang="en-US" sz="1100" kern="1200" dirty="0" smtClean="0">
                <a:solidFill>
                  <a:schemeClr val="tx1"/>
                </a:solidFill>
                <a:effectLst/>
                <a:latin typeface="+mn-lt"/>
                <a:ea typeface="+mn-ea"/>
                <a:cs typeface="+mn-cs"/>
              </a:rPr>
            </a:br>
            <a:r>
              <a:rPr lang="en-US" sz="1100" kern="1200" dirty="0" smtClean="0">
                <a:solidFill>
                  <a:schemeClr val="tx1"/>
                </a:solidFill>
                <a:effectLst/>
                <a:latin typeface="+mn-lt"/>
                <a:ea typeface="+mn-ea"/>
                <a:cs typeface="+mn-cs"/>
              </a:rPr>
              <a:t>Orders of magnitude reduction in code size </a:t>
            </a:r>
          </a:p>
          <a:p>
            <a:r>
              <a:rPr lang="en-US" sz="1100" kern="1200" dirty="0" smtClean="0">
                <a:solidFill>
                  <a:schemeClr val="tx1"/>
                </a:solidFill>
                <a:effectLst/>
                <a:latin typeface="+mn-lt"/>
                <a:ea typeface="+mn-ea"/>
                <a:cs typeface="+mn-cs"/>
              </a:rPr>
              <a:t>   Easy customization </a:t>
            </a:r>
            <a:endParaRPr lang="en-US" dirty="0" smtClean="0">
              <a:effectLst/>
            </a:endParaRPr>
          </a:p>
          <a:p>
            <a:r>
              <a:rPr lang="en-US" sz="1100" kern="1200" dirty="0" smtClean="0">
                <a:solidFill>
                  <a:schemeClr val="tx1"/>
                </a:solidFill>
                <a:effectLst/>
                <a:latin typeface="+mn-lt"/>
                <a:ea typeface="+mn-ea"/>
                <a:cs typeface="+mn-cs"/>
              </a:rPr>
              <a:t>Safety:</a:t>
            </a:r>
            <a:br>
              <a:rPr lang="en-US" sz="1100" kern="1200" dirty="0" smtClean="0">
                <a:solidFill>
                  <a:schemeClr val="tx1"/>
                </a:solidFill>
                <a:effectLst/>
                <a:latin typeface="+mn-lt"/>
                <a:ea typeface="+mn-ea"/>
                <a:cs typeface="+mn-cs"/>
              </a:rPr>
            </a:br>
            <a:r>
              <a:rPr lang="en-US" sz="1100" kern="1200" dirty="0" smtClean="0">
                <a:solidFill>
                  <a:schemeClr val="tx1"/>
                </a:solidFill>
                <a:effectLst/>
                <a:latin typeface="+mn-lt"/>
                <a:ea typeface="+mn-ea"/>
                <a:cs typeface="+mn-cs"/>
              </a:rPr>
              <a:t>Queries are “sandboxed” within query processor </a:t>
            </a:r>
          </a:p>
          <a:p>
            <a:r>
              <a:rPr lang="en-US" sz="1100" kern="1200" dirty="0" smtClean="0">
                <a:solidFill>
                  <a:schemeClr val="tx1"/>
                </a:solidFill>
                <a:effectLst/>
                <a:latin typeface="+mn-lt"/>
                <a:ea typeface="+mn-ea"/>
                <a:cs typeface="+mn-cs"/>
              </a:rPr>
              <a:t>   Potential for static analysis techniques on safety </a:t>
            </a:r>
            <a:endParaRPr lang="en-US" dirty="0" smtClean="0">
              <a:effectLst/>
            </a:endParaRPr>
          </a:p>
          <a:p>
            <a:pPr lvl="0">
              <a:spcBef>
                <a:spcPts val="0"/>
              </a:spcBef>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What about efficiency?</a:t>
            </a:r>
            <a:br>
              <a:rPr lang="en-US" sz="1100" kern="1200" dirty="0" smtClean="0">
                <a:solidFill>
                  <a:schemeClr val="tx1"/>
                </a:solidFill>
                <a:effectLst/>
                <a:latin typeface="+mn-lt"/>
                <a:ea typeface="+mn-ea"/>
                <a:cs typeface="+mn-cs"/>
              </a:rPr>
            </a:br>
            <a:r>
              <a:rPr lang="en-US" sz="1100" kern="1200" dirty="0" smtClean="0">
                <a:solidFill>
                  <a:schemeClr val="tx1"/>
                </a:solidFill>
                <a:effectLst/>
                <a:latin typeface="+mn-lt"/>
                <a:ea typeface="+mn-ea"/>
                <a:cs typeface="+mn-cs"/>
              </a:rPr>
              <a:t>No fundamental overhead when executing standard routing protocols</a:t>
            </a:r>
            <a:br>
              <a:rPr lang="en-US" sz="1100" kern="1200" dirty="0" smtClean="0">
                <a:solidFill>
                  <a:schemeClr val="tx1"/>
                </a:solidFill>
                <a:effectLst/>
                <a:latin typeface="+mn-lt"/>
                <a:ea typeface="+mn-ea"/>
                <a:cs typeface="+mn-cs"/>
              </a:rPr>
            </a:br>
            <a:r>
              <a:rPr lang="en-US" sz="1100" kern="1200" dirty="0" smtClean="0">
                <a:solidFill>
                  <a:schemeClr val="tx1"/>
                </a:solidFill>
                <a:effectLst/>
                <a:latin typeface="+mn-lt"/>
                <a:ea typeface="+mn-ea"/>
                <a:cs typeface="+mn-cs"/>
              </a:rPr>
              <a:t>Application of well-studied query optimizations </a:t>
            </a:r>
            <a:endParaRPr lang="en-US" dirty="0" smtClean="0">
              <a:effectLst/>
            </a:endParaRPr>
          </a:p>
          <a:p>
            <a:pPr lvl="0">
              <a:spcBef>
                <a:spcPts val="0"/>
              </a:spcBef>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smtClean="0"/>
              <a:t>Heavily</a:t>
            </a:r>
            <a:r>
              <a:rPr lang="en-US" baseline="0" dirty="0" smtClean="0"/>
              <a:t> utilize the soft-state data and rules in </a:t>
            </a:r>
            <a:r>
              <a:rPr lang="en-US" baseline="0" dirty="0" err="1" smtClean="0"/>
              <a:t>overlog</a:t>
            </a:r>
            <a:r>
              <a:rPr lang="en-US" baseline="0" dirty="0" smtClean="0"/>
              <a:t>.</a:t>
            </a: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Shape 3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7" name="Shape 3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Shape 3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7" name="Shape 3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4" name="Shape 3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Quattrocento Sans"/>
                <a:ea typeface="Quattrocento Sans"/>
                <a:cs typeface="Quattrocento Sans"/>
                <a:sym typeface="Quattrocento Sans"/>
              </a:rPr>
              <a:t>f_ means a set of side-effect–free function calls</a:t>
            </a:r>
            <a:endParaRPr lang="en" sz="1100" dirty="0" smtClean="0">
              <a:latin typeface="Quattrocento Sans"/>
              <a:ea typeface="Quattrocento Sans"/>
              <a:cs typeface="Quattrocento Sans"/>
              <a:sym typeface="Quattrocento San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Quattrocento Sans"/>
                <a:ea typeface="Quattrocento Sans"/>
                <a:cs typeface="Quattrocento Sans"/>
                <a:sym typeface="Quattrocento Sans"/>
              </a:rPr>
              <a:t>In </a:t>
            </a:r>
            <a:r>
              <a:rPr lang="en-US" sz="1100" baseline="0" dirty="0" err="1" smtClean="0">
                <a:latin typeface="Quattrocento Sans"/>
                <a:ea typeface="Quattrocento Sans"/>
                <a:cs typeface="Quattrocento Sans"/>
                <a:sym typeface="Quattrocento Sans"/>
              </a:rPr>
              <a:t>Ndlog</a:t>
            </a:r>
            <a:r>
              <a:rPr lang="en-US" sz="1100" baseline="0" dirty="0" smtClean="0">
                <a:latin typeface="Quattrocento Sans"/>
                <a:ea typeface="Quattrocento Sans"/>
                <a:cs typeface="Quattrocento Sans"/>
                <a:sym typeface="Quattrocento Sans"/>
              </a:rPr>
              <a:t> the communication in implicit, there is no explicit communication primitives. All communication is implicitly generated during rule execution as a result of data placement specification. So </a:t>
            </a:r>
            <a:r>
              <a:rPr lang="en-US" sz="1100" baseline="0" dirty="0" smtClean="0">
                <a:latin typeface="Quattrocento Sans"/>
                <a:ea typeface="Quattrocento Sans"/>
                <a:cs typeface="Quattrocento Sans"/>
                <a:sym typeface="Quattrocento Sans"/>
              </a:rPr>
              <a:t>again</a:t>
            </a:r>
            <a:r>
              <a:rPr lang="en-US" sz="1100" baseline="0" dirty="0" smtClean="0">
                <a:latin typeface="Quattrocento Sans"/>
                <a:ea typeface="Quattrocento Sans"/>
                <a:cs typeface="Quattrocento Sans"/>
                <a:sym typeface="Quattrocento Sans"/>
              </a:rPr>
              <a:t>, </a:t>
            </a:r>
            <a:r>
              <a:rPr lang="en-US" baseline="0" dirty="0" smtClean="0"/>
              <a:t>the common variable </a:t>
            </a:r>
            <a:r>
              <a:rPr lang="en-US" baseline="0" dirty="0" err="1" smtClean="0"/>
              <a:t>Nxt</a:t>
            </a:r>
            <a:r>
              <a:rPr lang="en-US" baseline="0" dirty="0" smtClean="0"/>
              <a:t> in sp2 corresponds to a join operation used in relational database</a:t>
            </a:r>
            <a:endParaRPr lang="en" sz="1100" dirty="0" smtClean="0">
              <a:latin typeface="Quattrocento Sans"/>
              <a:ea typeface="Quattrocento Sans"/>
              <a:cs typeface="Quattrocento Sans"/>
              <a:sym typeface="Quattrocento San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996632" y="2003889"/>
            <a:ext cx="4523699" cy="1159799"/>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cxnSp>
        <p:nvCxnSpPr>
          <p:cNvPr id="10" name="Shape 10"/>
          <p:cNvCxnSpPr/>
          <p:nvPr/>
        </p:nvCxnSpPr>
        <p:spPr>
          <a:xfrm>
            <a:off x="-6025" y="3676511"/>
            <a:ext cx="9161999" cy="0"/>
          </a:xfrm>
          <a:prstGeom prst="straightConnector1">
            <a:avLst/>
          </a:prstGeom>
          <a:noFill/>
          <a:ln w="9525" cap="flat" cmpd="sng">
            <a:solidFill>
              <a:srgbClr val="000000"/>
            </a:solidFill>
            <a:prstDash val="solid"/>
            <a:round/>
            <a:headEnd type="none" w="lg" len="lg"/>
            <a:tailEnd type="none" w="lg" len="lg"/>
          </a:ln>
        </p:spPr>
      </p:cxnSp>
      <p:sp>
        <p:nvSpPr>
          <p:cNvPr id="11" name="Shape 11"/>
          <p:cNvSpPr/>
          <p:nvPr/>
        </p:nvSpPr>
        <p:spPr>
          <a:xfrm>
            <a:off x="1117952" y="3393001"/>
            <a:ext cx="566999" cy="566999"/>
          </a:xfrm>
          <a:prstGeom prst="ellipse">
            <a:avLst/>
          </a:prstGeom>
          <a:solidFill>
            <a:srgbClr val="FFCD00"/>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3"/>
        <p:cNvGrpSpPr/>
        <p:nvPr/>
      </p:nvGrpSpPr>
      <p:grpSpPr>
        <a:xfrm>
          <a:off x="0" y="0"/>
          <a:ext cx="0" cy="0"/>
          <a:chOff x="0" y="0"/>
          <a:chExt cx="0" cy="0"/>
        </a:xfrm>
      </p:grpSpPr>
      <p:cxnSp>
        <p:nvCxnSpPr>
          <p:cNvPr id="24" name="Shape 24"/>
          <p:cNvCxnSpPr/>
          <p:nvPr/>
        </p:nvCxnSpPr>
        <p:spPr>
          <a:xfrm>
            <a:off x="0" y="1131725"/>
            <a:ext cx="1375800" cy="0"/>
          </a:xfrm>
          <a:prstGeom prst="straightConnector1">
            <a:avLst/>
          </a:prstGeom>
          <a:noFill/>
          <a:ln w="9525" cap="flat" cmpd="sng">
            <a:solidFill>
              <a:srgbClr val="CCCCCC"/>
            </a:solidFill>
            <a:prstDash val="solid"/>
            <a:round/>
            <a:headEnd type="none" w="lg" len="lg"/>
            <a:tailEnd type="none" w="lg" len="lg"/>
          </a:ln>
        </p:spPr>
      </p:cxnSp>
      <p:sp>
        <p:nvSpPr>
          <p:cNvPr id="25" name="Shape 25"/>
          <p:cNvSpPr/>
          <p:nvPr/>
        </p:nvSpPr>
        <p:spPr>
          <a:xfrm>
            <a:off x="817477" y="928767"/>
            <a:ext cx="405899" cy="405899"/>
          </a:xfrm>
          <a:prstGeom prst="ellipse">
            <a:avLst/>
          </a:prstGeom>
          <a:solidFill>
            <a:srgbClr val="FFCD00"/>
          </a:solidFill>
          <a:ln>
            <a:noFill/>
          </a:ln>
        </p:spPr>
        <p:txBody>
          <a:bodyPr lIns="91425" tIns="91425" rIns="91425" bIns="91425" anchor="ctr" anchorCtr="0">
            <a:noAutofit/>
          </a:bodyPr>
          <a:lstStyle/>
          <a:p>
            <a:pPr lvl="0" rtl="0">
              <a:spcBef>
                <a:spcPts val="0"/>
              </a:spcBef>
              <a:buNone/>
            </a:pPr>
            <a:endParaRPr/>
          </a:p>
        </p:txBody>
      </p:sp>
      <p:sp>
        <p:nvSpPr>
          <p:cNvPr id="26" name="Shape 26"/>
          <p:cNvSpPr txBox="1">
            <a:spLocks noGrp="1"/>
          </p:cNvSpPr>
          <p:nvPr>
            <p:ph type="title"/>
          </p:nvPr>
        </p:nvSpPr>
        <p:spPr>
          <a:xfrm>
            <a:off x="1381252" y="922669"/>
            <a:ext cx="3878399" cy="435599"/>
          </a:xfrm>
          <a:prstGeom prst="rect">
            <a:avLst/>
          </a:prstGeom>
        </p:spPr>
        <p:txBody>
          <a:bodyPr lIns="91425" tIns="91425" rIns="91425" bIns="91425" anchor="ctr" anchorCtr="0"/>
          <a:lstStyle>
            <a:lvl1pPr lvl="0" rtl="0">
              <a:spcBef>
                <a:spcPts val="0"/>
              </a:spcBef>
              <a:buSzPct val="100000"/>
              <a:buFont typeface="Lora"/>
              <a:buNone/>
              <a:defRPr sz="2000" b="1">
                <a:latin typeface="Lora"/>
                <a:ea typeface="Lora"/>
                <a:cs typeface="Lora"/>
                <a:sym typeface="Lora"/>
              </a:defRPr>
            </a:lvl1pPr>
            <a:lvl2pPr lvl="1" rtl="0">
              <a:spcBef>
                <a:spcPts val="0"/>
              </a:spcBef>
              <a:buSzPct val="100000"/>
              <a:buFont typeface="Lora"/>
              <a:buNone/>
              <a:defRPr sz="2000" b="1">
                <a:highlight>
                  <a:srgbClr val="FFFFFF"/>
                </a:highlight>
                <a:latin typeface="Lora"/>
                <a:ea typeface="Lora"/>
                <a:cs typeface="Lora"/>
                <a:sym typeface="Lora"/>
              </a:defRPr>
            </a:lvl2pPr>
            <a:lvl3pPr lvl="2" rtl="0">
              <a:spcBef>
                <a:spcPts val="0"/>
              </a:spcBef>
              <a:buSzPct val="100000"/>
              <a:buFont typeface="Lora"/>
              <a:buNone/>
              <a:defRPr sz="2000" b="1">
                <a:highlight>
                  <a:srgbClr val="FFFFFF"/>
                </a:highlight>
                <a:latin typeface="Lora"/>
                <a:ea typeface="Lora"/>
                <a:cs typeface="Lora"/>
                <a:sym typeface="Lora"/>
              </a:defRPr>
            </a:lvl3pPr>
            <a:lvl4pPr lvl="3" rtl="0">
              <a:spcBef>
                <a:spcPts val="0"/>
              </a:spcBef>
              <a:buSzPct val="100000"/>
              <a:buFont typeface="Lora"/>
              <a:buNone/>
              <a:defRPr sz="2000" b="1">
                <a:highlight>
                  <a:srgbClr val="FFFFFF"/>
                </a:highlight>
                <a:latin typeface="Lora"/>
                <a:ea typeface="Lora"/>
                <a:cs typeface="Lora"/>
                <a:sym typeface="Lora"/>
              </a:defRPr>
            </a:lvl4pPr>
            <a:lvl5pPr lvl="4" rtl="0">
              <a:spcBef>
                <a:spcPts val="0"/>
              </a:spcBef>
              <a:buSzPct val="100000"/>
              <a:buFont typeface="Lora"/>
              <a:buNone/>
              <a:defRPr sz="2000" b="1">
                <a:highlight>
                  <a:srgbClr val="FFFFFF"/>
                </a:highlight>
                <a:latin typeface="Lora"/>
                <a:ea typeface="Lora"/>
                <a:cs typeface="Lora"/>
                <a:sym typeface="Lora"/>
              </a:defRPr>
            </a:lvl5pPr>
            <a:lvl6pPr lvl="5" rtl="0">
              <a:spcBef>
                <a:spcPts val="0"/>
              </a:spcBef>
              <a:buSzPct val="100000"/>
              <a:buFont typeface="Lora"/>
              <a:buNone/>
              <a:defRPr sz="2000" b="1">
                <a:highlight>
                  <a:srgbClr val="FFFFFF"/>
                </a:highlight>
                <a:latin typeface="Lora"/>
                <a:ea typeface="Lora"/>
                <a:cs typeface="Lora"/>
                <a:sym typeface="Lora"/>
              </a:defRPr>
            </a:lvl6pPr>
            <a:lvl7pPr lvl="6" rtl="0">
              <a:spcBef>
                <a:spcPts val="0"/>
              </a:spcBef>
              <a:buSzPct val="100000"/>
              <a:buFont typeface="Lora"/>
              <a:buNone/>
              <a:defRPr sz="2000" b="1">
                <a:highlight>
                  <a:srgbClr val="FFFFFF"/>
                </a:highlight>
                <a:latin typeface="Lora"/>
                <a:ea typeface="Lora"/>
                <a:cs typeface="Lora"/>
                <a:sym typeface="Lora"/>
              </a:defRPr>
            </a:lvl7pPr>
            <a:lvl8pPr lvl="7" rtl="0">
              <a:spcBef>
                <a:spcPts val="0"/>
              </a:spcBef>
              <a:buSzPct val="100000"/>
              <a:buFont typeface="Lora"/>
              <a:buNone/>
              <a:defRPr sz="2000" b="1">
                <a:highlight>
                  <a:srgbClr val="FFFFFF"/>
                </a:highlight>
                <a:latin typeface="Lora"/>
                <a:ea typeface="Lora"/>
                <a:cs typeface="Lora"/>
                <a:sym typeface="Lora"/>
              </a:defRPr>
            </a:lvl8pPr>
            <a:lvl9pPr lvl="8" rtl="0">
              <a:spcBef>
                <a:spcPts val="0"/>
              </a:spcBef>
              <a:buSzPct val="100000"/>
              <a:buFont typeface="Lora"/>
              <a:buNone/>
              <a:defRPr sz="2000" b="1">
                <a:highlight>
                  <a:srgbClr val="FFFFFF"/>
                </a:highlight>
                <a:latin typeface="Lora"/>
                <a:ea typeface="Lora"/>
                <a:cs typeface="Lora"/>
                <a:sym typeface="Lora"/>
              </a:defRPr>
            </a:lvl9pPr>
          </a:lstStyle>
          <a:p>
            <a:endParaRPr/>
          </a:p>
        </p:txBody>
      </p:sp>
      <p:sp>
        <p:nvSpPr>
          <p:cNvPr id="27" name="Shape 27"/>
          <p:cNvSpPr txBox="1">
            <a:spLocks noGrp="1"/>
          </p:cNvSpPr>
          <p:nvPr>
            <p:ph type="body" idx="1"/>
          </p:nvPr>
        </p:nvSpPr>
        <p:spPr>
          <a:xfrm>
            <a:off x="1381250" y="1616470"/>
            <a:ext cx="6809700" cy="3112200"/>
          </a:xfrm>
          <a:prstGeom prst="rect">
            <a:avLst/>
          </a:prstGeom>
        </p:spPr>
        <p:txBody>
          <a:bodyPr lIns="91425" tIns="91425" rIns="91425" bIns="91425" anchor="t" anchorCtr="0"/>
          <a:lstStyle>
            <a:lvl1pPr lvl="0" rtl="0">
              <a:spcBef>
                <a:spcPts val="600"/>
              </a:spcBef>
              <a:buClr>
                <a:srgbClr val="FFCD00"/>
              </a:buClr>
              <a:buSzPct val="100000"/>
              <a:buFont typeface="Quattrocento Sans"/>
              <a:buChar char="◉"/>
              <a:defRPr sz="2400">
                <a:latin typeface="Quattrocento Sans"/>
                <a:ea typeface="Quattrocento Sans"/>
                <a:cs typeface="Quattrocento Sans"/>
                <a:sym typeface="Quattrocento Sans"/>
              </a:defRPr>
            </a:lvl1pPr>
            <a:lvl2pPr lvl="1" rtl="0">
              <a:spcBef>
                <a:spcPts val="480"/>
              </a:spcBef>
              <a:buClr>
                <a:srgbClr val="FFCD00"/>
              </a:buClr>
              <a:buSzPct val="100000"/>
              <a:buFont typeface="Quattrocento Sans"/>
              <a:defRPr sz="2000">
                <a:latin typeface="Quattrocento Sans"/>
                <a:ea typeface="Quattrocento Sans"/>
                <a:cs typeface="Quattrocento Sans"/>
                <a:sym typeface="Quattrocento Sans"/>
              </a:defRPr>
            </a:lvl2pPr>
            <a:lvl3pPr lvl="2" rtl="0">
              <a:spcBef>
                <a:spcPts val="480"/>
              </a:spcBef>
              <a:buClr>
                <a:srgbClr val="FFCD00"/>
              </a:buClr>
              <a:buSzPct val="100000"/>
              <a:buFont typeface="Quattrocento Sans"/>
              <a:defRPr sz="2000">
                <a:latin typeface="Quattrocento Sans"/>
                <a:ea typeface="Quattrocento Sans"/>
                <a:cs typeface="Quattrocento Sans"/>
                <a:sym typeface="Quattrocento Sans"/>
              </a:defRPr>
            </a:lvl3pPr>
            <a:lvl4pPr lvl="3" rtl="0">
              <a:spcBef>
                <a:spcPts val="360"/>
              </a:spcBef>
              <a:buClr>
                <a:srgbClr val="FFCD00"/>
              </a:buClr>
              <a:buSzPct val="100000"/>
              <a:buFont typeface="Quattrocento Sans"/>
              <a:defRPr sz="1800">
                <a:latin typeface="Quattrocento Sans"/>
                <a:ea typeface="Quattrocento Sans"/>
                <a:cs typeface="Quattrocento Sans"/>
                <a:sym typeface="Quattrocento Sans"/>
              </a:defRPr>
            </a:lvl4pPr>
            <a:lvl5pPr lvl="4" rtl="0">
              <a:spcBef>
                <a:spcPts val="360"/>
              </a:spcBef>
              <a:buClr>
                <a:srgbClr val="FFCD00"/>
              </a:buClr>
              <a:buSzPct val="100000"/>
              <a:buFont typeface="Quattrocento Sans"/>
              <a:defRPr sz="1800">
                <a:latin typeface="Quattrocento Sans"/>
                <a:ea typeface="Quattrocento Sans"/>
                <a:cs typeface="Quattrocento Sans"/>
                <a:sym typeface="Quattrocento Sans"/>
              </a:defRPr>
            </a:lvl5pPr>
            <a:lvl6pPr lvl="5" rtl="0">
              <a:spcBef>
                <a:spcPts val="360"/>
              </a:spcBef>
              <a:buClr>
                <a:srgbClr val="FFCD00"/>
              </a:buClr>
              <a:buSzPct val="100000"/>
              <a:buFont typeface="Quattrocento Sans"/>
              <a:defRPr sz="1800">
                <a:latin typeface="Quattrocento Sans"/>
                <a:ea typeface="Quattrocento Sans"/>
                <a:cs typeface="Quattrocento Sans"/>
                <a:sym typeface="Quattrocento Sans"/>
              </a:defRPr>
            </a:lvl6pPr>
            <a:lvl7pPr lvl="6" rtl="0">
              <a:spcBef>
                <a:spcPts val="360"/>
              </a:spcBef>
              <a:buClr>
                <a:srgbClr val="FFCD00"/>
              </a:buClr>
              <a:buSzPct val="100000"/>
              <a:buFont typeface="Quattrocento Sans"/>
              <a:defRPr sz="1800">
                <a:latin typeface="Quattrocento Sans"/>
                <a:ea typeface="Quattrocento Sans"/>
                <a:cs typeface="Quattrocento Sans"/>
                <a:sym typeface="Quattrocento Sans"/>
              </a:defRPr>
            </a:lvl7pPr>
            <a:lvl8pPr lvl="7" rtl="0">
              <a:spcBef>
                <a:spcPts val="360"/>
              </a:spcBef>
              <a:buClr>
                <a:srgbClr val="FFCD00"/>
              </a:buClr>
              <a:buSzPct val="100000"/>
              <a:buFont typeface="Quattrocento Sans"/>
              <a:defRPr sz="1800">
                <a:latin typeface="Quattrocento Sans"/>
                <a:ea typeface="Quattrocento Sans"/>
                <a:cs typeface="Quattrocento Sans"/>
                <a:sym typeface="Quattrocento Sans"/>
              </a:defRPr>
            </a:lvl8pPr>
            <a:lvl9pPr lvl="8" rtl="0">
              <a:spcBef>
                <a:spcPts val="360"/>
              </a:spcBef>
              <a:buClr>
                <a:srgbClr val="FFCD00"/>
              </a:buClr>
              <a:buSzPct val="100000"/>
              <a:buFont typeface="Quattrocento Sans"/>
              <a:defRPr sz="1800">
                <a:latin typeface="Quattrocento Sans"/>
                <a:ea typeface="Quattrocento Sans"/>
                <a:cs typeface="Quattrocento Sans"/>
                <a:sym typeface="Quattrocento Sans"/>
              </a:defRPr>
            </a:lvl9pPr>
          </a:lstStyle>
          <a:p>
            <a:endParaRPr/>
          </a:p>
        </p:txBody>
      </p:sp>
      <p:cxnSp>
        <p:nvCxnSpPr>
          <p:cNvPr id="28" name="Shape 28"/>
          <p:cNvCxnSpPr/>
          <p:nvPr/>
        </p:nvCxnSpPr>
        <p:spPr>
          <a:xfrm>
            <a:off x="5265652" y="1131725"/>
            <a:ext cx="3878399" cy="0"/>
          </a:xfrm>
          <a:prstGeom prst="straightConnector1">
            <a:avLst/>
          </a:prstGeom>
          <a:noFill/>
          <a:ln w="9525" cap="flat" cmpd="sng">
            <a:solidFill>
              <a:srgbClr val="CCCCCC"/>
            </a:solidFill>
            <a:prstDash val="solid"/>
            <a:round/>
            <a:headEnd type="none" w="lg" len="lg"/>
            <a:tailEnd type="none" w="lg" len="lg"/>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5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1381250" y="1616470"/>
            <a:ext cx="6809700" cy="3112200"/>
          </a:xfrm>
          <a:prstGeom prst="rect">
            <a:avLst/>
          </a:prstGeom>
          <a:noFill/>
          <a:ln>
            <a:noFill/>
          </a:ln>
        </p:spPr>
        <p:txBody>
          <a:bodyPr lIns="91425" tIns="91425" rIns="91425" bIns="91425" anchor="t" anchorCtr="0"/>
          <a:lstStyle>
            <a:lvl1pPr lvl="0">
              <a:spcBef>
                <a:spcPts val="600"/>
              </a:spcBef>
              <a:buClr>
                <a:srgbClr val="FFCD00"/>
              </a:buClr>
              <a:buSzPct val="100000"/>
              <a:buFont typeface="Quattrocento Sans"/>
              <a:buChar char="◉"/>
              <a:defRPr sz="2400">
                <a:latin typeface="Quattrocento Sans"/>
                <a:ea typeface="Quattrocento Sans"/>
                <a:cs typeface="Quattrocento Sans"/>
                <a:sym typeface="Quattrocento Sans"/>
              </a:defRPr>
            </a:lvl1pPr>
            <a:lvl2pPr lvl="1">
              <a:spcBef>
                <a:spcPts val="480"/>
              </a:spcBef>
              <a:buClr>
                <a:srgbClr val="FFCD00"/>
              </a:buClr>
              <a:buSzPct val="100000"/>
              <a:buFont typeface="Quattrocento Sans"/>
              <a:defRPr sz="2000">
                <a:latin typeface="Quattrocento Sans"/>
                <a:ea typeface="Quattrocento Sans"/>
                <a:cs typeface="Quattrocento Sans"/>
                <a:sym typeface="Quattrocento Sans"/>
              </a:defRPr>
            </a:lvl2pPr>
            <a:lvl3pPr lvl="2">
              <a:spcBef>
                <a:spcPts val="480"/>
              </a:spcBef>
              <a:buClr>
                <a:srgbClr val="FFCD00"/>
              </a:buClr>
              <a:buSzPct val="100000"/>
              <a:buFont typeface="Quattrocento Sans"/>
              <a:defRPr sz="2000">
                <a:latin typeface="Quattrocento Sans"/>
                <a:ea typeface="Quattrocento Sans"/>
                <a:cs typeface="Quattrocento Sans"/>
                <a:sym typeface="Quattrocento Sans"/>
              </a:defRPr>
            </a:lvl3pPr>
            <a:lvl4pPr lvl="3">
              <a:spcBef>
                <a:spcPts val="360"/>
              </a:spcBef>
              <a:buClr>
                <a:srgbClr val="FFCD00"/>
              </a:buClr>
              <a:buSzPct val="100000"/>
              <a:buFont typeface="Quattrocento Sans"/>
              <a:defRPr sz="1800">
                <a:latin typeface="Quattrocento Sans"/>
                <a:ea typeface="Quattrocento Sans"/>
                <a:cs typeface="Quattrocento Sans"/>
                <a:sym typeface="Quattrocento Sans"/>
              </a:defRPr>
            </a:lvl4pPr>
            <a:lvl5pPr lvl="4">
              <a:spcBef>
                <a:spcPts val="360"/>
              </a:spcBef>
              <a:buClr>
                <a:srgbClr val="FFCD00"/>
              </a:buClr>
              <a:buSzPct val="100000"/>
              <a:buFont typeface="Quattrocento Sans"/>
              <a:defRPr sz="1800">
                <a:latin typeface="Quattrocento Sans"/>
                <a:ea typeface="Quattrocento Sans"/>
                <a:cs typeface="Quattrocento Sans"/>
                <a:sym typeface="Quattrocento Sans"/>
              </a:defRPr>
            </a:lvl5pPr>
            <a:lvl6pPr lvl="5">
              <a:spcBef>
                <a:spcPts val="360"/>
              </a:spcBef>
              <a:buClr>
                <a:srgbClr val="FFCD00"/>
              </a:buClr>
              <a:buSzPct val="100000"/>
              <a:buFont typeface="Quattrocento Sans"/>
              <a:defRPr sz="1800">
                <a:latin typeface="Quattrocento Sans"/>
                <a:ea typeface="Quattrocento Sans"/>
                <a:cs typeface="Quattrocento Sans"/>
                <a:sym typeface="Quattrocento Sans"/>
              </a:defRPr>
            </a:lvl6pPr>
            <a:lvl7pPr lvl="6">
              <a:spcBef>
                <a:spcPts val="360"/>
              </a:spcBef>
              <a:buClr>
                <a:srgbClr val="FFCD00"/>
              </a:buClr>
              <a:buSzPct val="100000"/>
              <a:buFont typeface="Quattrocento Sans"/>
              <a:defRPr sz="1800">
                <a:latin typeface="Quattrocento Sans"/>
                <a:ea typeface="Quattrocento Sans"/>
                <a:cs typeface="Quattrocento Sans"/>
                <a:sym typeface="Quattrocento Sans"/>
              </a:defRPr>
            </a:lvl7pPr>
            <a:lvl8pPr lvl="7">
              <a:spcBef>
                <a:spcPts val="360"/>
              </a:spcBef>
              <a:buClr>
                <a:srgbClr val="FFCD00"/>
              </a:buClr>
              <a:buSzPct val="100000"/>
              <a:buFont typeface="Quattrocento Sans"/>
              <a:defRPr sz="1800">
                <a:latin typeface="Quattrocento Sans"/>
                <a:ea typeface="Quattrocento Sans"/>
                <a:cs typeface="Quattrocento Sans"/>
                <a:sym typeface="Quattrocento Sans"/>
              </a:defRPr>
            </a:lvl8pPr>
            <a:lvl9pPr lvl="8">
              <a:spcBef>
                <a:spcPts val="360"/>
              </a:spcBef>
              <a:buClr>
                <a:srgbClr val="FFCD00"/>
              </a:buClr>
              <a:buSzPct val="100000"/>
              <a:buFont typeface="Quattrocento Sans"/>
              <a:defRPr sz="1800">
                <a:latin typeface="Quattrocento Sans"/>
                <a:ea typeface="Quattrocento Sans"/>
                <a:cs typeface="Quattrocento Sans"/>
                <a:sym typeface="Quattrocento Sans"/>
              </a:defRPr>
            </a:lvl9pPr>
          </a:lstStyle>
          <a:p>
            <a:endParaRPr/>
          </a:p>
        </p:txBody>
      </p:sp>
      <p:sp>
        <p:nvSpPr>
          <p:cNvPr id="7" name="Shape 7"/>
          <p:cNvSpPr txBox="1">
            <a:spLocks noGrp="1"/>
          </p:cNvSpPr>
          <p:nvPr>
            <p:ph type="title"/>
          </p:nvPr>
        </p:nvSpPr>
        <p:spPr>
          <a:xfrm>
            <a:off x="1381250" y="937117"/>
            <a:ext cx="6809700" cy="435599"/>
          </a:xfrm>
          <a:prstGeom prst="rect">
            <a:avLst/>
          </a:prstGeom>
          <a:noFill/>
          <a:ln>
            <a:noFill/>
          </a:ln>
        </p:spPr>
        <p:txBody>
          <a:bodyPr lIns="91425" tIns="91425" rIns="91425" bIns="91425" anchor="ctr" anchorCtr="0"/>
          <a:lstStyle>
            <a:lvl1pPr lvl="0">
              <a:spcBef>
                <a:spcPts val="0"/>
              </a:spcBef>
              <a:buSzPct val="100000"/>
              <a:buFont typeface="Lora"/>
              <a:buNone/>
              <a:defRPr sz="2000" b="1">
                <a:latin typeface="Lora"/>
                <a:ea typeface="Lora"/>
                <a:cs typeface="Lora"/>
                <a:sym typeface="Lora"/>
              </a:defRPr>
            </a:lvl1pPr>
            <a:lvl2pPr lvl="1">
              <a:spcBef>
                <a:spcPts val="0"/>
              </a:spcBef>
              <a:buSzPct val="100000"/>
              <a:buFont typeface="Lora"/>
              <a:buNone/>
              <a:defRPr sz="2000" b="1">
                <a:latin typeface="Lora"/>
                <a:ea typeface="Lora"/>
                <a:cs typeface="Lora"/>
                <a:sym typeface="Lora"/>
              </a:defRPr>
            </a:lvl2pPr>
            <a:lvl3pPr lvl="2">
              <a:spcBef>
                <a:spcPts val="0"/>
              </a:spcBef>
              <a:buSzPct val="100000"/>
              <a:buFont typeface="Lora"/>
              <a:buNone/>
              <a:defRPr sz="2000" b="1">
                <a:latin typeface="Lora"/>
                <a:ea typeface="Lora"/>
                <a:cs typeface="Lora"/>
                <a:sym typeface="Lora"/>
              </a:defRPr>
            </a:lvl3pPr>
            <a:lvl4pPr lvl="3">
              <a:spcBef>
                <a:spcPts val="0"/>
              </a:spcBef>
              <a:buSzPct val="100000"/>
              <a:buFont typeface="Lora"/>
              <a:buNone/>
              <a:defRPr sz="2000" b="1">
                <a:latin typeface="Lora"/>
                <a:ea typeface="Lora"/>
                <a:cs typeface="Lora"/>
                <a:sym typeface="Lora"/>
              </a:defRPr>
            </a:lvl4pPr>
            <a:lvl5pPr lvl="4">
              <a:spcBef>
                <a:spcPts val="0"/>
              </a:spcBef>
              <a:buSzPct val="100000"/>
              <a:buFont typeface="Lora"/>
              <a:buNone/>
              <a:defRPr sz="2000" b="1">
                <a:latin typeface="Lora"/>
                <a:ea typeface="Lora"/>
                <a:cs typeface="Lora"/>
                <a:sym typeface="Lora"/>
              </a:defRPr>
            </a:lvl5pPr>
            <a:lvl6pPr lvl="5">
              <a:spcBef>
                <a:spcPts val="0"/>
              </a:spcBef>
              <a:buSzPct val="100000"/>
              <a:buFont typeface="Lora"/>
              <a:buNone/>
              <a:defRPr sz="2000" b="1">
                <a:latin typeface="Lora"/>
                <a:ea typeface="Lora"/>
                <a:cs typeface="Lora"/>
                <a:sym typeface="Lora"/>
              </a:defRPr>
            </a:lvl6pPr>
            <a:lvl7pPr lvl="6">
              <a:spcBef>
                <a:spcPts val="0"/>
              </a:spcBef>
              <a:buSzPct val="100000"/>
              <a:buFont typeface="Lora"/>
              <a:buNone/>
              <a:defRPr sz="2000" b="1">
                <a:latin typeface="Lora"/>
                <a:ea typeface="Lora"/>
                <a:cs typeface="Lora"/>
                <a:sym typeface="Lora"/>
              </a:defRPr>
            </a:lvl7pPr>
            <a:lvl8pPr lvl="7">
              <a:spcBef>
                <a:spcPts val="0"/>
              </a:spcBef>
              <a:buSzPct val="100000"/>
              <a:buFont typeface="Lora"/>
              <a:buNone/>
              <a:defRPr sz="2000" b="1">
                <a:latin typeface="Lora"/>
                <a:ea typeface="Lora"/>
                <a:cs typeface="Lora"/>
                <a:sym typeface="Lora"/>
              </a:defRPr>
            </a:lvl8pPr>
            <a:lvl9pPr lvl="8">
              <a:spcBef>
                <a:spcPts val="0"/>
              </a:spcBef>
              <a:buSzPct val="100000"/>
              <a:buFont typeface="Lora"/>
              <a:buNone/>
              <a:defRPr sz="2000" b="1">
                <a:latin typeface="Lora"/>
                <a:ea typeface="Lora"/>
                <a:cs typeface="Lora"/>
                <a:sym typeface="Lor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7"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image" Target="../media/image6.png"/><Relationship Id="rId5" Type="http://schemas.openxmlformats.org/officeDocument/2006/relationships/oleObject" Target="../embeddings/oleObject1.bin"/><Relationship Id="rId6" Type="http://schemas.openxmlformats.org/officeDocument/2006/relationships/image" Target="../media/image5.emf"/><Relationship Id="rId7" Type="http://schemas.openxmlformats.org/officeDocument/2006/relationships/image" Target="../media/image7.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996632" y="2003889"/>
            <a:ext cx="5448721" cy="1159799"/>
          </a:xfrm>
          <a:prstGeom prst="rect">
            <a:avLst/>
          </a:prstGeom>
        </p:spPr>
        <p:txBody>
          <a:bodyPr lIns="91425" tIns="91425" rIns="91425" bIns="91425" anchor="b" anchorCtr="0">
            <a:noAutofit/>
          </a:bodyPr>
          <a:lstStyle/>
          <a:p>
            <a:pPr lvl="0">
              <a:spcBef>
                <a:spcPts val="0"/>
              </a:spcBef>
              <a:buNone/>
            </a:pPr>
            <a:r>
              <a:rPr lang="en-US" dirty="0" smtClean="0"/>
              <a:t>Declarative Networking</a:t>
            </a:r>
            <a:endParaRPr lang="en" dirty="0"/>
          </a:p>
        </p:txBody>
      </p:sp>
      <p:grpSp>
        <p:nvGrpSpPr>
          <p:cNvPr id="62" name="Shape 62"/>
          <p:cNvGrpSpPr/>
          <p:nvPr/>
        </p:nvGrpSpPr>
        <p:grpSpPr>
          <a:xfrm>
            <a:off x="1299164" y="3511423"/>
            <a:ext cx="215966" cy="342398"/>
            <a:chOff x="6718575" y="2318625"/>
            <a:chExt cx="256950" cy="407375"/>
          </a:xfrm>
        </p:grpSpPr>
        <p:sp>
          <p:nvSpPr>
            <p:cNvPr id="63" name="Shape 63"/>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4" name="Shape 64"/>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5" name="Shape 65"/>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6" name="Shape 66"/>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7" name="Shape 67"/>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8" name="Shape 68"/>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9" name="Shape 69"/>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0" name="Shape 70"/>
            <p:cNvSpPr/>
            <p:nvPr/>
          </p:nvSpPr>
          <p:spPr>
            <a:xfrm>
              <a:off x="6795900" y="2628550"/>
              <a:ext cx="102300" cy="25"/>
            </a:xfrm>
            <a:custGeom>
              <a:avLst/>
              <a:gdLst/>
              <a:ahLst/>
              <a:cxnLst/>
              <a:rect l="0" t="0" r="0" b="0"/>
              <a:pathLst>
                <a:path w="4092" h="1" fill="none" extrusionOk="0">
                  <a:moveTo>
                    <a:pt x="0" y="1"/>
                  </a:moveTo>
                  <a:lnTo>
                    <a:pt x="4092" y="1"/>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2" name="Shape 100"/>
          <p:cNvSpPr txBox="1">
            <a:spLocks/>
          </p:cNvSpPr>
          <p:nvPr/>
        </p:nvSpPr>
        <p:spPr>
          <a:xfrm>
            <a:off x="3032806" y="3733527"/>
            <a:ext cx="5920024" cy="784799"/>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1600" b="1" dirty="0" smtClean="0">
                <a:latin typeface="Lora"/>
                <a:cs typeface="Lora"/>
              </a:rPr>
              <a:t>Authors</a:t>
            </a:r>
            <a:r>
              <a:rPr lang="en-US" sz="1600" dirty="0" smtClean="0">
                <a:latin typeface="Lora"/>
                <a:cs typeface="Lora"/>
              </a:rPr>
              <a:t>: </a:t>
            </a:r>
          </a:p>
          <a:p>
            <a:endParaRPr lang="en-US" dirty="0" smtClean="0"/>
          </a:p>
          <a:p>
            <a:endParaRPr lang="en-US" dirty="0" smtClean="0"/>
          </a:p>
          <a:p>
            <a:endParaRPr lang="en-US" sz="1000" dirty="0"/>
          </a:p>
          <a:p>
            <a:r>
              <a:rPr lang="en-US" sz="1600" b="1" dirty="0" smtClean="0">
                <a:latin typeface="Lora"/>
                <a:cs typeface="Lora"/>
              </a:rPr>
              <a:t>Presenter</a:t>
            </a:r>
            <a:r>
              <a:rPr lang="en-US" sz="1600" dirty="0" smtClean="0">
                <a:latin typeface="Lora"/>
                <a:cs typeface="Lora"/>
              </a:rPr>
              <a:t>: </a:t>
            </a:r>
            <a:r>
              <a:rPr lang="en-US" dirty="0" err="1" smtClean="0"/>
              <a:t>Weicong</a:t>
            </a:r>
            <a:r>
              <a:rPr lang="en-US" dirty="0" smtClean="0"/>
              <a:t> (Vivi) Ma </a:t>
            </a:r>
            <a:endParaRPr lang="en" dirty="0"/>
          </a:p>
        </p:txBody>
      </p:sp>
      <p:sp>
        <p:nvSpPr>
          <p:cNvPr id="2" name="Rectangle 1"/>
          <p:cNvSpPr/>
          <p:nvPr/>
        </p:nvSpPr>
        <p:spPr>
          <a:xfrm>
            <a:off x="3927210" y="3801811"/>
            <a:ext cx="5604263" cy="738664"/>
          </a:xfrm>
          <a:prstGeom prst="rect">
            <a:avLst/>
          </a:prstGeom>
        </p:spPr>
        <p:txBody>
          <a:bodyPr wrap="square">
            <a:spAutoFit/>
          </a:bodyPr>
          <a:lstStyle/>
          <a:p>
            <a:r>
              <a:rPr lang="en-US" dirty="0">
                <a:latin typeface="Lora"/>
                <a:cs typeface="Lora"/>
              </a:rPr>
              <a:t>Boon </a:t>
            </a:r>
            <a:r>
              <a:rPr lang="en-US" dirty="0" err="1">
                <a:latin typeface="Lora"/>
                <a:cs typeface="Lora"/>
              </a:rPr>
              <a:t>Thau</a:t>
            </a:r>
            <a:r>
              <a:rPr lang="en-US" dirty="0">
                <a:latin typeface="Lora"/>
                <a:cs typeface="Lora"/>
              </a:rPr>
              <a:t> </a:t>
            </a:r>
            <a:r>
              <a:rPr lang="en-US" dirty="0" smtClean="0">
                <a:latin typeface="Lora"/>
                <a:cs typeface="Lora"/>
              </a:rPr>
              <a:t>Loo, Tyson </a:t>
            </a:r>
            <a:r>
              <a:rPr lang="en-US" dirty="0" err="1" smtClean="0">
                <a:latin typeface="Lora"/>
                <a:cs typeface="Lora"/>
              </a:rPr>
              <a:t>Condie</a:t>
            </a:r>
            <a:r>
              <a:rPr lang="en-US" dirty="0" smtClean="0">
                <a:latin typeface="Lora"/>
                <a:cs typeface="Lora"/>
              </a:rPr>
              <a:t>, Minos </a:t>
            </a:r>
            <a:r>
              <a:rPr lang="en-US" dirty="0" err="1" smtClean="0">
                <a:latin typeface="Lora"/>
                <a:cs typeface="Lora"/>
              </a:rPr>
              <a:t>Garofalakis</a:t>
            </a:r>
            <a:r>
              <a:rPr lang="en-US" dirty="0" smtClean="0">
                <a:latin typeface="Lora"/>
                <a:cs typeface="Lora"/>
              </a:rPr>
              <a:t>, David </a:t>
            </a:r>
            <a:r>
              <a:rPr lang="en-US" dirty="0">
                <a:latin typeface="Lora"/>
                <a:cs typeface="Lora"/>
              </a:rPr>
              <a:t>E. </a:t>
            </a:r>
            <a:r>
              <a:rPr lang="en-US" dirty="0" smtClean="0">
                <a:latin typeface="Lora"/>
                <a:cs typeface="Lora"/>
              </a:rPr>
              <a:t>Gay, Joseph </a:t>
            </a:r>
            <a:r>
              <a:rPr lang="en-US" dirty="0">
                <a:latin typeface="Lora"/>
                <a:cs typeface="Lora"/>
              </a:rPr>
              <a:t>M. </a:t>
            </a:r>
            <a:r>
              <a:rPr lang="en-US" dirty="0" err="1" smtClean="0">
                <a:latin typeface="Lora"/>
                <a:cs typeface="Lora"/>
              </a:rPr>
              <a:t>Hellerstein</a:t>
            </a:r>
            <a:r>
              <a:rPr lang="en-US" dirty="0" smtClean="0">
                <a:latin typeface="Lora"/>
                <a:cs typeface="Lora"/>
              </a:rPr>
              <a:t>, </a:t>
            </a:r>
            <a:r>
              <a:rPr lang="en-US" dirty="0" err="1" smtClean="0">
                <a:latin typeface="Lora"/>
                <a:cs typeface="Lora"/>
              </a:rPr>
              <a:t>Petros</a:t>
            </a:r>
            <a:r>
              <a:rPr lang="en-US" dirty="0" smtClean="0">
                <a:latin typeface="Lora"/>
                <a:cs typeface="Lora"/>
              </a:rPr>
              <a:t> </a:t>
            </a:r>
            <a:r>
              <a:rPr lang="en-US" dirty="0" err="1" smtClean="0">
                <a:latin typeface="Lora"/>
                <a:cs typeface="Lora"/>
              </a:rPr>
              <a:t>Maniatis</a:t>
            </a:r>
            <a:r>
              <a:rPr lang="en-US" dirty="0" smtClean="0">
                <a:latin typeface="Lora"/>
                <a:cs typeface="Lora"/>
              </a:rPr>
              <a:t>, Raghu </a:t>
            </a:r>
            <a:r>
              <a:rPr lang="en-US" dirty="0" err="1">
                <a:latin typeface="Lora"/>
                <a:cs typeface="Lora"/>
              </a:rPr>
              <a:t>Ramakrishnan</a:t>
            </a:r>
            <a:r>
              <a:rPr lang="en-US" dirty="0">
                <a:latin typeface="Lora"/>
                <a:cs typeface="Lora"/>
              </a:rPr>
              <a:t> Timothy </a:t>
            </a:r>
            <a:r>
              <a:rPr lang="en-US" dirty="0" smtClean="0">
                <a:latin typeface="Lora"/>
                <a:cs typeface="Lora"/>
              </a:rPr>
              <a:t>Roscoe, Ion </a:t>
            </a:r>
            <a:r>
              <a:rPr lang="en-US" dirty="0" err="1">
                <a:latin typeface="Lora"/>
                <a:cs typeface="Lora"/>
              </a:rPr>
              <a:t>Stoica</a:t>
            </a:r>
            <a:endParaRPr lang="en-US" dirty="0">
              <a:latin typeface="Lora"/>
              <a:cs typeface="Lora"/>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2" name="Rectangle 11"/>
          <p:cNvSpPr/>
          <p:nvPr/>
        </p:nvSpPr>
        <p:spPr>
          <a:xfrm>
            <a:off x="5123998" y="1019751"/>
            <a:ext cx="1970768" cy="21462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hape 111"/>
          <p:cNvSpPr txBox="1">
            <a:spLocks noGrp="1"/>
          </p:cNvSpPr>
          <p:nvPr>
            <p:ph type="title"/>
          </p:nvPr>
        </p:nvSpPr>
        <p:spPr>
          <a:xfrm>
            <a:off x="1363738" y="896553"/>
            <a:ext cx="5847814" cy="435599"/>
          </a:xfrm>
          <a:prstGeom prst="rect">
            <a:avLst/>
          </a:prstGeom>
        </p:spPr>
        <p:txBody>
          <a:bodyPr lIns="91425" tIns="91425" rIns="91425" bIns="91425" anchor="ctr" anchorCtr="0">
            <a:noAutofit/>
          </a:bodyPr>
          <a:lstStyle/>
          <a:p>
            <a:pPr lvl="0"/>
            <a:r>
              <a:rPr lang="en-US" dirty="0" smtClean="0"/>
              <a:t>Soft-state Storage Model – </a:t>
            </a:r>
            <a:r>
              <a:rPr lang="en-US" dirty="0" err="1" smtClean="0"/>
              <a:t>NDlog</a:t>
            </a:r>
            <a:r>
              <a:rPr lang="en-US" dirty="0" smtClean="0"/>
              <a:t> Extension</a:t>
            </a:r>
            <a:endParaRPr lang="en" dirty="0">
              <a:highlight>
                <a:srgbClr val="FFCD00"/>
              </a:highlight>
            </a:endParaRPr>
          </a:p>
        </p:txBody>
      </p:sp>
      <p:sp>
        <p:nvSpPr>
          <p:cNvPr id="15" name="TextBox 14"/>
          <p:cNvSpPr txBox="1"/>
          <p:nvPr/>
        </p:nvSpPr>
        <p:spPr>
          <a:xfrm>
            <a:off x="490524" y="1341426"/>
            <a:ext cx="8866745" cy="2062103"/>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Stored data have an associated time-to-live (TTL)</a:t>
            </a:r>
            <a:endParaRPr lang="en-US" sz="1800" dirty="0">
              <a:latin typeface="Quattrocento Sans"/>
              <a:ea typeface="Quattrocento Sans"/>
              <a:cs typeface="Quattrocento Sans"/>
              <a:sym typeface="Quattrocento Sans"/>
            </a:endParaRP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Soft state datum needs to be periodically refreshed</a:t>
            </a:r>
          </a:p>
          <a:p>
            <a:pPr marL="228600">
              <a:lnSpc>
                <a:spcPct val="150000"/>
              </a:lnSpc>
              <a:buClr>
                <a:srgbClr val="FFCD00"/>
              </a:buClr>
              <a:buSzPct val="100000"/>
            </a:pPr>
            <a:endParaRPr lang="en-US" sz="1800" dirty="0">
              <a:latin typeface="Quattrocento Sans"/>
              <a:ea typeface="Quattrocento Sans"/>
              <a:cs typeface="Quattrocento Sans"/>
              <a:sym typeface="Quattrocento Sans"/>
            </a:endParaRP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Favored in networking implementations – provide eventual consistency</a:t>
            </a:r>
          </a:p>
          <a:p>
            <a:pPr lvl="0"/>
            <a:r>
              <a:rPr lang="en-US" sz="2000" dirty="0" smtClean="0">
                <a:latin typeface="Quattrocento Sans"/>
                <a:ea typeface="Quattrocento Sans"/>
                <a:cs typeface="Quattrocento Sans"/>
                <a:sym typeface="Quattrocento Sans"/>
              </a:rPr>
              <a:t> </a:t>
            </a:r>
            <a:endParaRPr lang="en-US" dirty="0"/>
          </a:p>
        </p:txBody>
      </p:sp>
      <p:sp>
        <p:nvSpPr>
          <p:cNvPr id="16" name="TextBox 15"/>
          <p:cNvSpPr txBox="1"/>
          <p:nvPr/>
        </p:nvSpPr>
        <p:spPr>
          <a:xfrm>
            <a:off x="785076" y="2164808"/>
            <a:ext cx="8227542" cy="484748"/>
          </a:xfrm>
          <a:prstGeom prst="rect">
            <a:avLst/>
          </a:prstGeom>
          <a:noFill/>
        </p:spPr>
        <p:txBody>
          <a:bodyPr wrap="square" rtlCol="0">
            <a:spAutoFit/>
          </a:bodyPr>
          <a:lstStyle/>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 More than TTL passed, without datum being refreshes, datum is deleted</a:t>
            </a:r>
          </a:p>
        </p:txBody>
      </p:sp>
      <p:sp>
        <p:nvSpPr>
          <p:cNvPr id="17" name="TextBox 16"/>
          <p:cNvSpPr txBox="1"/>
          <p:nvPr/>
        </p:nvSpPr>
        <p:spPr>
          <a:xfrm>
            <a:off x="770478" y="2951023"/>
            <a:ext cx="8227542" cy="2146742"/>
          </a:xfrm>
          <a:prstGeom prst="rect">
            <a:avLst/>
          </a:prstGeom>
          <a:noFill/>
        </p:spPr>
        <p:txBody>
          <a:bodyPr wrap="square" rtlCol="0">
            <a:spAutoFit/>
          </a:bodyPr>
          <a:lstStyle/>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 Eventual values obtained even if there are transient errors (reordered message, node disconnection or link failures</a:t>
            </a:r>
            <a:r>
              <a:rPr lang="is-IS" sz="1800" dirty="0" smtClean="0">
                <a:latin typeface="Quattrocento Sans"/>
                <a:ea typeface="Quattrocento Sans"/>
                <a:cs typeface="Quattrocento Sans"/>
                <a:sym typeface="Quattrocento Sans"/>
              </a:rPr>
              <a:t>…</a:t>
            </a:r>
            <a:r>
              <a:rPr lang="en-US" sz="1800" dirty="0" smtClean="0">
                <a:latin typeface="Quattrocento Sans"/>
                <a:ea typeface="Quattrocento Sans"/>
                <a:cs typeface="Quattrocento Sans"/>
                <a:sym typeface="Quattrocento Sans"/>
              </a:rPr>
              <a:t>)</a:t>
            </a:r>
          </a:p>
          <a:p>
            <a:pPr marL="514350" indent="-285750">
              <a:lnSpc>
                <a:spcPct val="150000"/>
              </a:lnSpc>
              <a:buClr>
                <a:srgbClr val="FFCD00"/>
              </a:buClr>
              <a:buSzPct val="100000"/>
              <a:buFont typeface="Wingdings" charset="2"/>
              <a:buChar char="q"/>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For persistent failure, no coordination is required to register the failure since any data provided by failed node would be forgotten in the absence of refreshed</a:t>
            </a:r>
          </a:p>
        </p:txBody>
      </p:sp>
    </p:spTree>
    <p:extLst>
      <p:ext uri="{BB962C8B-B14F-4D97-AF65-F5344CB8AC3E}">
        <p14:creationId xmlns:p14="http://schemas.microsoft.com/office/powerpoint/2010/main" val="30083712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2" name="Rectangle 11"/>
          <p:cNvSpPr/>
          <p:nvPr/>
        </p:nvSpPr>
        <p:spPr>
          <a:xfrm>
            <a:off x="5123998" y="1019751"/>
            <a:ext cx="1970768" cy="21462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hape 111"/>
          <p:cNvSpPr txBox="1">
            <a:spLocks noGrp="1"/>
          </p:cNvSpPr>
          <p:nvPr>
            <p:ph type="title"/>
          </p:nvPr>
        </p:nvSpPr>
        <p:spPr>
          <a:xfrm>
            <a:off x="1363738" y="896553"/>
            <a:ext cx="5847814" cy="435599"/>
          </a:xfrm>
          <a:prstGeom prst="rect">
            <a:avLst/>
          </a:prstGeom>
        </p:spPr>
        <p:txBody>
          <a:bodyPr lIns="91425" tIns="91425" rIns="91425" bIns="91425" anchor="ctr" anchorCtr="0">
            <a:noAutofit/>
          </a:bodyPr>
          <a:lstStyle/>
          <a:p>
            <a:pPr lvl="0"/>
            <a:r>
              <a:rPr lang="en-US" dirty="0" smtClean="0"/>
              <a:t>Soft-state Storage Model – </a:t>
            </a:r>
            <a:r>
              <a:rPr lang="en-US" dirty="0" err="1" smtClean="0"/>
              <a:t>NDlog</a:t>
            </a:r>
            <a:r>
              <a:rPr lang="en-US" dirty="0" smtClean="0"/>
              <a:t> Extension</a:t>
            </a:r>
            <a:endParaRPr lang="en" dirty="0">
              <a:highlight>
                <a:srgbClr val="FFCD00"/>
              </a:highlight>
            </a:endParaRPr>
          </a:p>
        </p:txBody>
      </p:sp>
      <p:sp>
        <p:nvSpPr>
          <p:cNvPr id="15" name="TextBox 14"/>
          <p:cNvSpPr txBox="1"/>
          <p:nvPr/>
        </p:nvSpPr>
        <p:spPr>
          <a:xfrm>
            <a:off x="490524" y="1341426"/>
            <a:ext cx="8866745" cy="3308599"/>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sym typeface="Quattrocento Sans"/>
              </a:rPr>
              <a:t> </a:t>
            </a:r>
            <a:r>
              <a:rPr lang="en-US" sz="1800" dirty="0" err="1" smtClean="0">
                <a:latin typeface="Quattrocento Sans"/>
                <a:ea typeface="Quattrocento Sans"/>
                <a:cs typeface="Quattrocento Sans"/>
                <a:sym typeface="Quattrocento Sans"/>
              </a:rPr>
              <a:t>Overlog</a:t>
            </a:r>
            <a:r>
              <a:rPr lang="en-US" sz="1800" dirty="0" smtClean="0">
                <a:latin typeface="Quattrocento Sans"/>
                <a:ea typeface="Quattrocento Sans"/>
                <a:cs typeface="Quattrocento Sans"/>
                <a:sym typeface="Quattrocento Sans"/>
              </a:rPr>
              <a:t> – extension of </a:t>
            </a:r>
            <a:r>
              <a:rPr lang="en-US" sz="1800" dirty="0" err="1" smtClean="0">
                <a:latin typeface="Quattrocento Sans"/>
                <a:ea typeface="Quattrocento Sans"/>
                <a:cs typeface="Quattrocento Sans"/>
                <a:sym typeface="Quattrocento Sans"/>
              </a:rPr>
              <a:t>Ndlog</a:t>
            </a:r>
            <a:r>
              <a:rPr lang="en-US" sz="1800" dirty="0" smtClean="0">
                <a:latin typeface="Quattrocento Sans"/>
                <a:ea typeface="Quattrocento Sans"/>
                <a:cs typeface="Quattrocento Sans"/>
                <a:sym typeface="Quattrocento Sans"/>
              </a:rPr>
              <a:t>, involved soft-state</a:t>
            </a:r>
            <a:endParaRPr lang="en-US" sz="1800" dirty="0">
              <a:latin typeface="Quattrocento Sans"/>
              <a:ea typeface="Quattrocento Sans"/>
              <a:cs typeface="Quattrocento Sans"/>
              <a:sym typeface="Quattrocento Sans"/>
            </a:endParaRP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Additional Feature: availability of </a:t>
            </a:r>
            <a:r>
              <a:rPr lang="en-US" sz="1800" i="1" dirty="0" smtClean="0">
                <a:latin typeface="Quattrocento Sans"/>
                <a:ea typeface="Quattrocento Sans"/>
                <a:cs typeface="Quattrocento Sans"/>
                <a:sym typeface="Quattrocento Sans"/>
              </a:rPr>
              <a:t>materialized</a:t>
            </a:r>
            <a:r>
              <a:rPr lang="en-US" sz="1800" dirty="0" smtClean="0">
                <a:latin typeface="Quattrocento Sans"/>
                <a:ea typeface="Quattrocento Sans"/>
                <a:cs typeface="Quattrocento Sans"/>
                <a:sym typeface="Quattrocento Sans"/>
              </a:rPr>
              <a:t> keyword, specifying the TTL</a:t>
            </a:r>
          </a:p>
          <a:p>
            <a:pPr marL="22860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457200" indent="-228600">
              <a:lnSpc>
                <a:spcPct val="150000"/>
              </a:lnSpc>
              <a:buClr>
                <a:srgbClr val="FFCD00"/>
              </a:buClr>
              <a:buSzPct val="100000"/>
              <a:buFont typeface="Quattrocento Sans"/>
              <a:buChar char="◉"/>
            </a:pPr>
            <a:endParaRPr lang="en-US" sz="1800" dirty="0">
              <a:latin typeface="Quattrocento Sans"/>
              <a:ea typeface="Quattrocento Sans"/>
              <a:cs typeface="Quattrocento Sans"/>
              <a:sym typeface="Quattrocento Sans"/>
            </a:endParaRPr>
          </a:p>
          <a:p>
            <a:pPr marL="22860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22860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228600">
              <a:lnSpc>
                <a:spcPct val="150000"/>
              </a:lnSpc>
              <a:buClr>
                <a:srgbClr val="FFCD00"/>
              </a:buClr>
              <a:buSzPct val="100000"/>
            </a:pPr>
            <a:endParaRPr lang="en-US" sz="1800" dirty="0">
              <a:latin typeface="Quattrocento Sans"/>
              <a:ea typeface="Quattrocento Sans"/>
              <a:cs typeface="Quattrocento Sans"/>
              <a:sym typeface="Quattrocento Sans"/>
            </a:endParaRPr>
          </a:p>
          <a:p>
            <a:pPr lvl="0"/>
            <a:r>
              <a:rPr lang="en-US" sz="2000" dirty="0" smtClean="0">
                <a:latin typeface="Quattrocento Sans"/>
                <a:ea typeface="Quattrocento Sans"/>
                <a:cs typeface="Quattrocento Sans"/>
                <a:sym typeface="Quattrocento Sans"/>
              </a:rPr>
              <a:t> </a:t>
            </a:r>
            <a:endParaRPr lang="en-US" dirty="0"/>
          </a:p>
        </p:txBody>
      </p:sp>
      <p:sp>
        <p:nvSpPr>
          <p:cNvPr id="16" name="TextBox 15"/>
          <p:cNvSpPr txBox="1"/>
          <p:nvPr/>
        </p:nvSpPr>
        <p:spPr>
          <a:xfrm>
            <a:off x="785076" y="2164808"/>
            <a:ext cx="8227542" cy="1731243"/>
          </a:xfrm>
          <a:prstGeom prst="rect">
            <a:avLst/>
          </a:prstGeom>
          <a:noFill/>
        </p:spPr>
        <p:txBody>
          <a:bodyPr wrap="square" rtlCol="0">
            <a:spAutoFit/>
          </a:bodyPr>
          <a:lstStyle/>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materialized(link,{1,2},10)</a:t>
            </a:r>
          </a:p>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TTL = infinity -&gt; hard state</a:t>
            </a:r>
          </a:p>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No materialized keyword, means TTL = 0 -&gt; event predicate</a:t>
            </a:r>
          </a:p>
          <a:p>
            <a:pPr marL="228600">
              <a:lnSpc>
                <a:spcPct val="150000"/>
              </a:lnSpc>
              <a:buClr>
                <a:srgbClr val="FFCD00"/>
              </a:buClr>
              <a:buSzPct val="100000"/>
            </a:pPr>
            <a:endParaRPr lang="en-US" sz="1800" dirty="0" smtClean="0">
              <a:latin typeface="Quattrocento Sans"/>
              <a:ea typeface="Quattrocento Sans"/>
              <a:cs typeface="Quattrocento Sans"/>
              <a:sym typeface="Quattrocento Sans"/>
            </a:endParaRPr>
          </a:p>
        </p:txBody>
      </p:sp>
      <p:sp>
        <p:nvSpPr>
          <p:cNvPr id="2" name="TextBox 1"/>
          <p:cNvSpPr txBox="1"/>
          <p:nvPr/>
        </p:nvSpPr>
        <p:spPr>
          <a:xfrm>
            <a:off x="1305348" y="3511197"/>
            <a:ext cx="7526617" cy="646331"/>
          </a:xfrm>
          <a:prstGeom prst="rect">
            <a:avLst/>
          </a:prstGeom>
          <a:noFill/>
        </p:spPr>
        <p:txBody>
          <a:bodyPr wrap="square" rtlCol="0">
            <a:spAutoFit/>
          </a:bodyPr>
          <a:lstStyle/>
          <a:p>
            <a:r>
              <a:rPr lang="en-US" sz="1800" b="1" dirty="0" smtClean="0">
                <a:latin typeface="Quattrocento Sans"/>
                <a:ea typeface="Quattrocento Sans"/>
                <a:cs typeface="Quattrocento Sans"/>
                <a:sym typeface="Quattrocento Sans"/>
              </a:rPr>
              <a:t>Event </a:t>
            </a:r>
            <a:r>
              <a:rPr lang="en-US" sz="1800" b="1" dirty="0">
                <a:latin typeface="Quattrocento Sans"/>
                <a:ea typeface="Quattrocento Sans"/>
                <a:cs typeface="Quattrocento Sans"/>
                <a:sym typeface="Quattrocento Sans"/>
              </a:rPr>
              <a:t>predicate</a:t>
            </a:r>
            <a:r>
              <a:rPr lang="en-US" sz="1800" dirty="0">
                <a:latin typeface="Quattrocento Sans"/>
                <a:ea typeface="Quattrocento Sans"/>
                <a:cs typeface="Quattrocento Sans"/>
                <a:sym typeface="Quattrocento Sans"/>
              </a:rPr>
              <a:t>: transient </a:t>
            </a:r>
            <a:r>
              <a:rPr lang="en-US" sz="1800" dirty="0" smtClean="0">
                <a:latin typeface="Quattrocento Sans"/>
                <a:ea typeface="Quattrocento Sans"/>
                <a:cs typeface="Quattrocento Sans"/>
                <a:sym typeface="Quattrocento Sans"/>
              </a:rPr>
              <a:t>table (used as input to rules but no storage) </a:t>
            </a:r>
            <a:r>
              <a:rPr lang="en-US" sz="1800" dirty="0">
                <a:latin typeface="Quattrocento Sans"/>
                <a:ea typeface="Quattrocento Sans"/>
                <a:cs typeface="Quattrocento Sans"/>
                <a:sym typeface="Quattrocento Sans"/>
              </a:rPr>
              <a:t>and use to trigger rules periodically or </a:t>
            </a:r>
            <a:r>
              <a:rPr lang="en-US" sz="1800" dirty="0" smtClean="0">
                <a:latin typeface="Quattrocento Sans"/>
                <a:ea typeface="Quattrocento Sans"/>
                <a:cs typeface="Quattrocento Sans"/>
                <a:sym typeface="Quattrocento Sans"/>
              </a:rPr>
              <a:t>in response to network </a:t>
            </a:r>
            <a:r>
              <a:rPr lang="en-US" sz="1800" dirty="0">
                <a:latin typeface="Quattrocento Sans"/>
                <a:ea typeface="Quattrocento Sans"/>
                <a:cs typeface="Quattrocento Sans"/>
                <a:sym typeface="Quattrocento Sans"/>
              </a:rPr>
              <a:t>event</a:t>
            </a:r>
            <a:endParaRPr lang="en-US" sz="1800" dirty="0">
              <a:latin typeface="Quattrocento Sans"/>
              <a:ea typeface="Quattrocento Sans"/>
              <a:cs typeface="Quattrocento Sans"/>
            </a:endParaRPr>
          </a:p>
        </p:txBody>
      </p:sp>
      <p:sp>
        <p:nvSpPr>
          <p:cNvPr id="3" name="TextBox 2"/>
          <p:cNvSpPr txBox="1"/>
          <p:nvPr/>
        </p:nvSpPr>
        <p:spPr>
          <a:xfrm>
            <a:off x="1305348" y="4180889"/>
            <a:ext cx="5088703" cy="646331"/>
          </a:xfrm>
          <a:prstGeom prst="rect">
            <a:avLst/>
          </a:prstGeom>
          <a:noFill/>
        </p:spPr>
        <p:txBody>
          <a:bodyPr wrap="square" rtlCol="0">
            <a:spAutoFit/>
          </a:bodyPr>
          <a:lstStyle/>
          <a:p>
            <a:r>
              <a:rPr lang="es-ES_tradnl" sz="1800" dirty="0">
                <a:latin typeface="Quattrocento Sans"/>
                <a:ea typeface="Quattrocento Sans"/>
                <a:cs typeface="Quattrocento Sans"/>
              </a:rPr>
              <a:t>ping(@Y, X) :- periodic(@X, 10) , link(@X, Y) </a:t>
            </a:r>
          </a:p>
          <a:p>
            <a:endParaRPr lang="en-US" sz="1800" dirty="0">
              <a:latin typeface="Quattrocento Sans"/>
              <a:ea typeface="Quattrocento Sans"/>
              <a:cs typeface="Quattrocento Sans"/>
            </a:endParaRPr>
          </a:p>
        </p:txBody>
      </p:sp>
    </p:spTree>
    <p:extLst>
      <p:ext uri="{BB962C8B-B14F-4D97-AF65-F5344CB8AC3E}">
        <p14:creationId xmlns:p14="http://schemas.microsoft.com/office/powerpoint/2010/main" val="41277044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2" name="Rectangle 11"/>
          <p:cNvSpPr/>
          <p:nvPr/>
        </p:nvSpPr>
        <p:spPr>
          <a:xfrm>
            <a:off x="5123998" y="1019751"/>
            <a:ext cx="1970768" cy="21462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hape 111"/>
          <p:cNvSpPr txBox="1">
            <a:spLocks noGrp="1"/>
          </p:cNvSpPr>
          <p:nvPr>
            <p:ph type="title"/>
          </p:nvPr>
        </p:nvSpPr>
        <p:spPr>
          <a:xfrm>
            <a:off x="1363738" y="896553"/>
            <a:ext cx="5847814" cy="435599"/>
          </a:xfrm>
          <a:prstGeom prst="rect">
            <a:avLst/>
          </a:prstGeom>
        </p:spPr>
        <p:txBody>
          <a:bodyPr lIns="91425" tIns="91425" rIns="91425" bIns="91425" anchor="ctr" anchorCtr="0">
            <a:noAutofit/>
          </a:bodyPr>
          <a:lstStyle/>
          <a:p>
            <a:pPr lvl="0"/>
            <a:r>
              <a:rPr lang="en-US" dirty="0" smtClean="0"/>
              <a:t>Soft-state Storage Model – </a:t>
            </a:r>
            <a:r>
              <a:rPr lang="en-US" dirty="0" err="1" smtClean="0"/>
              <a:t>NDlog</a:t>
            </a:r>
            <a:r>
              <a:rPr lang="en-US" dirty="0" smtClean="0"/>
              <a:t> Extension</a:t>
            </a:r>
            <a:endParaRPr lang="en" dirty="0">
              <a:highlight>
                <a:srgbClr val="FFCD00"/>
              </a:highlight>
            </a:endParaRPr>
          </a:p>
        </p:txBody>
      </p:sp>
      <p:sp>
        <p:nvSpPr>
          <p:cNvPr id="15" name="TextBox 14"/>
          <p:cNvSpPr txBox="1"/>
          <p:nvPr/>
        </p:nvSpPr>
        <p:spPr>
          <a:xfrm>
            <a:off x="490524" y="1341426"/>
            <a:ext cx="8866745" cy="2062103"/>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sym typeface="Quattrocento Sans"/>
              </a:rPr>
              <a:t> </a:t>
            </a:r>
            <a:r>
              <a:rPr lang="en-US" sz="1800" dirty="0" err="1" smtClean="0">
                <a:latin typeface="Quattrocento Sans"/>
                <a:ea typeface="Quattrocento Sans"/>
                <a:cs typeface="Quattrocento Sans"/>
                <a:sym typeface="Quattrocento Sans"/>
              </a:rPr>
              <a:t>Overlog</a:t>
            </a:r>
            <a:r>
              <a:rPr lang="en-US" sz="1800" dirty="0" smtClean="0">
                <a:latin typeface="Quattrocento Sans"/>
                <a:ea typeface="Quattrocento Sans"/>
                <a:cs typeface="Quattrocento Sans"/>
                <a:sym typeface="Quattrocento Sans"/>
              </a:rPr>
              <a:t> soft-storage semantics:</a:t>
            </a:r>
          </a:p>
          <a:p>
            <a:pPr marL="457200" indent="-228600">
              <a:lnSpc>
                <a:spcPct val="150000"/>
              </a:lnSpc>
              <a:buClr>
                <a:srgbClr val="FFCD00"/>
              </a:buClr>
              <a:buSzPct val="100000"/>
              <a:buFont typeface="Quattrocento Sans"/>
              <a:buChar char="◉"/>
            </a:pPr>
            <a:endParaRPr lang="en-US" sz="1800" dirty="0" smtClean="0">
              <a:latin typeface="Quattrocento Sans"/>
              <a:ea typeface="Quattrocento Sans"/>
              <a:cs typeface="Quattrocento Sans"/>
              <a:sym typeface="Quattrocento Sans"/>
            </a:endParaRPr>
          </a:p>
          <a:p>
            <a:pPr marL="457200" indent="-228600">
              <a:lnSpc>
                <a:spcPct val="150000"/>
              </a:lnSpc>
              <a:buClr>
                <a:srgbClr val="FFCD00"/>
              </a:buClr>
              <a:buSzPct val="100000"/>
              <a:buFont typeface="Quattrocento Sans"/>
              <a:buChar char="◉"/>
            </a:pPr>
            <a:endParaRPr lang="en-US" sz="1800" dirty="0">
              <a:latin typeface="Quattrocento Sans"/>
              <a:ea typeface="Quattrocento Sans"/>
              <a:cs typeface="Quattrocento Sans"/>
              <a:sym typeface="Quattrocento Sans"/>
            </a:endParaRPr>
          </a:p>
          <a:p>
            <a:pPr marL="228600">
              <a:lnSpc>
                <a:spcPct val="150000"/>
              </a:lnSpc>
              <a:buClr>
                <a:srgbClr val="FFCD00"/>
              </a:buClr>
              <a:buSzPct val="100000"/>
            </a:pPr>
            <a:endParaRPr lang="en-US" sz="1800" dirty="0">
              <a:latin typeface="Quattrocento Sans"/>
              <a:ea typeface="Quattrocento Sans"/>
              <a:cs typeface="Quattrocento Sans"/>
              <a:sym typeface="Quattrocento Sans"/>
            </a:endParaRPr>
          </a:p>
          <a:p>
            <a:pPr lvl="0"/>
            <a:r>
              <a:rPr lang="en-US" sz="2000" dirty="0" smtClean="0">
                <a:latin typeface="Quattrocento Sans"/>
                <a:ea typeface="Quattrocento Sans"/>
                <a:cs typeface="Quattrocento Sans"/>
                <a:sym typeface="Quattrocento Sans"/>
              </a:rPr>
              <a:t> </a:t>
            </a:r>
            <a:endParaRPr lang="en-US" dirty="0"/>
          </a:p>
        </p:txBody>
      </p:sp>
      <p:sp>
        <p:nvSpPr>
          <p:cNvPr id="13" name="TextBox 12"/>
          <p:cNvSpPr txBox="1"/>
          <p:nvPr/>
        </p:nvSpPr>
        <p:spPr>
          <a:xfrm>
            <a:off x="1098092" y="1933002"/>
            <a:ext cx="7149938" cy="2529924"/>
          </a:xfrm>
          <a:prstGeom prst="rect">
            <a:avLst/>
          </a:prstGeom>
          <a:noFill/>
        </p:spPr>
        <p:txBody>
          <a:bodyPr wrap="square" rtlCol="0">
            <a:spAutoFit/>
          </a:bodyPr>
          <a:lstStyle/>
          <a:p>
            <a:pPr>
              <a:lnSpc>
                <a:spcPct val="130000"/>
              </a:lnSpc>
            </a:pPr>
            <a:r>
              <a:rPr lang="es-ES_tradnl" sz="1800" dirty="0" smtClean="0">
                <a:latin typeface="Quattrocento Sans"/>
                <a:ea typeface="Quattrocento Sans"/>
                <a:cs typeface="Quattrocento Sans"/>
              </a:rPr>
              <a:t>When a tuple is derived, if there exists another tuple with the same primary key but differences on other fields, update occurs, in which the new tuple replaced the prvious one.</a:t>
            </a:r>
          </a:p>
          <a:p>
            <a:pPr>
              <a:lnSpc>
                <a:spcPct val="130000"/>
              </a:lnSpc>
            </a:pPr>
            <a:endParaRPr lang="es-ES_tradnl" sz="1800" dirty="0" smtClean="0">
              <a:latin typeface="Quattrocento Sans"/>
              <a:ea typeface="Quattrocento Sans"/>
              <a:cs typeface="Quattrocento Sans"/>
            </a:endParaRPr>
          </a:p>
          <a:p>
            <a:pPr>
              <a:lnSpc>
                <a:spcPct val="130000"/>
              </a:lnSpc>
            </a:pPr>
            <a:r>
              <a:rPr lang="es-ES_tradnl" sz="1800" dirty="0" smtClean="0">
                <a:latin typeface="Quattrocento Sans"/>
                <a:ea typeface="Quattrocento Sans"/>
                <a:cs typeface="Quattrocento Sans"/>
              </a:rPr>
              <a:t>If two tuples are identical, a refresh occurs, in which the existing tuple is extened by its TTL</a:t>
            </a:r>
            <a:endParaRPr lang="es-ES_tradnl" sz="1800" dirty="0">
              <a:latin typeface="Quattrocento Sans"/>
              <a:ea typeface="Quattrocento Sans"/>
              <a:cs typeface="Quattrocento Sans"/>
            </a:endParaRPr>
          </a:p>
          <a:p>
            <a:endParaRPr lang="en-US" sz="1800" dirty="0">
              <a:latin typeface="Quattrocento Sans"/>
              <a:ea typeface="Quattrocento Sans"/>
              <a:cs typeface="Quattrocento Sans"/>
            </a:endParaRPr>
          </a:p>
        </p:txBody>
      </p:sp>
    </p:spTree>
    <p:extLst>
      <p:ext uri="{BB962C8B-B14F-4D97-AF65-F5344CB8AC3E}">
        <p14:creationId xmlns:p14="http://schemas.microsoft.com/office/powerpoint/2010/main" val="1754406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381252" y="922669"/>
            <a:ext cx="3878399" cy="435599"/>
          </a:xfrm>
          <a:prstGeom prst="rect">
            <a:avLst/>
          </a:prstGeom>
        </p:spPr>
        <p:txBody>
          <a:bodyPr lIns="91425" tIns="91425" rIns="91425" bIns="91425" anchor="ctr" anchorCtr="0">
            <a:noAutofit/>
          </a:bodyPr>
          <a:lstStyle/>
          <a:p>
            <a:pPr lvl="0"/>
            <a:r>
              <a:rPr lang="en-US" dirty="0" smtClean="0"/>
              <a:t>Execution Plan Generation</a:t>
            </a:r>
            <a:endParaRPr lang="en" dirty="0">
              <a:highlight>
                <a:srgbClr val="FFCD00"/>
              </a:highlight>
            </a:endParaRPr>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0" name="TextBox 9"/>
          <p:cNvSpPr txBox="1"/>
          <p:nvPr/>
        </p:nvSpPr>
        <p:spPr>
          <a:xfrm>
            <a:off x="490524" y="1341426"/>
            <a:ext cx="8866745" cy="4139595"/>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Network protocols implementations often center around local state machines</a:t>
            </a:r>
            <a:endParaRPr lang="en-US" sz="1800" dirty="0">
              <a:latin typeface="Quattrocento Sans"/>
              <a:ea typeface="Quattrocento Sans"/>
              <a:cs typeface="Quattrocento Sans"/>
              <a:sym typeface="Quattrocento Sans"/>
            </a:endParaRP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a:t>
            </a:r>
            <a:r>
              <a:rPr lang="en-US" sz="1800" dirty="0" err="1" smtClean="0">
                <a:latin typeface="Quattrocento Sans"/>
                <a:ea typeface="Quattrocento Sans"/>
                <a:cs typeface="Quattrocento Sans"/>
                <a:sym typeface="Quattrocento Sans"/>
              </a:rPr>
              <a:t>NDlog</a:t>
            </a:r>
            <a:r>
              <a:rPr lang="en-US" sz="1800" dirty="0" smtClean="0">
                <a:latin typeface="Quattrocento Sans"/>
                <a:ea typeface="Quattrocento Sans"/>
                <a:cs typeface="Quattrocento Sans"/>
                <a:sym typeface="Quattrocento Sans"/>
              </a:rPr>
              <a:t> / </a:t>
            </a:r>
            <a:r>
              <a:rPr lang="en-US" sz="1800" dirty="0" err="1" smtClean="0">
                <a:latin typeface="Quattrocento Sans"/>
                <a:ea typeface="Quattrocento Sans"/>
                <a:cs typeface="Quattrocento Sans"/>
                <a:sym typeface="Quattrocento Sans"/>
              </a:rPr>
              <a:t>Overlog</a:t>
            </a:r>
            <a:r>
              <a:rPr lang="en-US" sz="1800" dirty="0" smtClean="0">
                <a:latin typeface="Quattrocento Sans"/>
                <a:ea typeface="Quattrocento Sans"/>
                <a:cs typeface="Quattrocento Sans"/>
                <a:sym typeface="Quattrocento Sans"/>
              </a:rPr>
              <a:t> – distributed data execution engines</a:t>
            </a:r>
          </a:p>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Recursive flows and asynchronous communication are challenging </a:t>
            </a:r>
          </a:p>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Centralized / Distributed</a:t>
            </a:r>
          </a:p>
          <a:p>
            <a:pPr marL="22860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457200" indent="-228600">
              <a:lnSpc>
                <a:spcPct val="150000"/>
              </a:lnSpc>
              <a:buClr>
                <a:srgbClr val="FFCD00"/>
              </a:buClr>
              <a:buSzPct val="100000"/>
              <a:buFont typeface="Quattrocento Sans"/>
              <a:buChar char="◉"/>
            </a:pPr>
            <a:endParaRPr lang="en-US" sz="1800" dirty="0">
              <a:latin typeface="Quattrocento Sans"/>
              <a:ea typeface="Quattrocento Sans"/>
              <a:cs typeface="Quattrocento Sans"/>
              <a:sym typeface="Quattrocento Sans"/>
            </a:endParaRPr>
          </a:p>
          <a:p>
            <a:pPr marL="22860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22860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228600">
              <a:lnSpc>
                <a:spcPct val="150000"/>
              </a:lnSpc>
              <a:buClr>
                <a:srgbClr val="FFCD00"/>
              </a:buClr>
              <a:buSzPct val="100000"/>
            </a:pPr>
            <a:endParaRPr lang="en-US" sz="1800" dirty="0">
              <a:latin typeface="Quattrocento Sans"/>
              <a:ea typeface="Quattrocento Sans"/>
              <a:cs typeface="Quattrocento Sans"/>
              <a:sym typeface="Quattrocento Sans"/>
            </a:endParaRPr>
          </a:p>
          <a:p>
            <a:pPr lvl="0"/>
            <a:r>
              <a:rPr lang="en-US" sz="2000" dirty="0" smtClean="0">
                <a:latin typeface="Quattrocento Sans"/>
                <a:ea typeface="Quattrocento Sans"/>
                <a:cs typeface="Quattrocento Sans"/>
                <a:sym typeface="Quattrocento Sans"/>
              </a:rPr>
              <a:t> </a:t>
            </a:r>
            <a:endParaRPr lang="en-US" dirty="0"/>
          </a:p>
        </p:txBody>
      </p:sp>
    </p:spTree>
    <p:extLst>
      <p:ext uri="{BB962C8B-B14F-4D97-AF65-F5344CB8AC3E}">
        <p14:creationId xmlns:p14="http://schemas.microsoft.com/office/powerpoint/2010/main" val="35029551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9" name="Picture 18"/>
          <p:cNvPicPr>
            <a:picLocks noChangeAspect="1"/>
          </p:cNvPicPr>
          <p:nvPr/>
        </p:nvPicPr>
        <p:blipFill>
          <a:blip r:embed="rId3"/>
          <a:stretch>
            <a:fillRect/>
          </a:stretch>
        </p:blipFill>
        <p:spPr>
          <a:xfrm>
            <a:off x="475459" y="3748028"/>
            <a:ext cx="8458689" cy="1454216"/>
          </a:xfrm>
          <a:prstGeom prst="rect">
            <a:avLst/>
          </a:prstGeom>
        </p:spPr>
      </p:pic>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Rectangle 8"/>
          <p:cNvSpPr/>
          <p:nvPr/>
        </p:nvSpPr>
        <p:spPr>
          <a:xfrm>
            <a:off x="5124000" y="1079426"/>
            <a:ext cx="1401435" cy="12136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2" y="922669"/>
            <a:ext cx="5246371" cy="435599"/>
          </a:xfrm>
          <a:prstGeom prst="rect">
            <a:avLst/>
          </a:prstGeom>
        </p:spPr>
        <p:txBody>
          <a:bodyPr lIns="91425" tIns="91425" rIns="91425" bIns="91425" anchor="ctr" anchorCtr="0">
            <a:noAutofit/>
          </a:bodyPr>
          <a:lstStyle/>
          <a:p>
            <a:pPr lvl="0"/>
            <a:r>
              <a:rPr lang="en-US" dirty="0" smtClean="0"/>
              <a:t>Centralized - Execution Plan Generation</a:t>
            </a:r>
            <a:endParaRPr lang="en" dirty="0">
              <a:highlight>
                <a:srgbClr val="FFCD00"/>
              </a:highlight>
            </a:endParaRPr>
          </a:p>
        </p:txBody>
      </p:sp>
      <p:sp>
        <p:nvSpPr>
          <p:cNvPr id="11" name="TextBox 10"/>
          <p:cNvSpPr txBox="1"/>
          <p:nvPr/>
        </p:nvSpPr>
        <p:spPr>
          <a:xfrm>
            <a:off x="1001379" y="1169587"/>
            <a:ext cx="7202859" cy="438582"/>
          </a:xfrm>
          <a:prstGeom prst="rect">
            <a:avLst/>
          </a:prstGeom>
          <a:noFill/>
        </p:spPr>
        <p:txBody>
          <a:bodyPr wrap="square" rtlCol="0">
            <a:spAutoFit/>
          </a:bodyPr>
          <a:lstStyle/>
          <a:p>
            <a:pPr>
              <a:lnSpc>
                <a:spcPct val="130000"/>
              </a:lnSpc>
            </a:pPr>
            <a:r>
              <a:rPr lang="es-ES_tradnl" sz="1800" b="1" dirty="0" smtClean="0">
                <a:latin typeface="Quattrocento Sans"/>
                <a:ea typeface="Quattrocento Sans"/>
                <a:cs typeface="Quattrocento Sans"/>
              </a:rPr>
              <a:t>Semi-</a:t>
            </a:r>
            <a:r>
              <a:rPr lang="en-US" sz="1800" b="1" dirty="0">
                <a:latin typeface="Quattrocento Sans"/>
                <a:ea typeface="Quattrocento Sans"/>
                <a:cs typeface="Quattrocento Sans"/>
                <a:sym typeface="Quattrocento Sans"/>
              </a:rPr>
              <a:t>naïve</a:t>
            </a:r>
            <a:r>
              <a:rPr lang="en-US" sz="1800" dirty="0">
                <a:latin typeface="Quattrocento Sans"/>
                <a:ea typeface="Quattrocento Sans"/>
                <a:cs typeface="Quattrocento Sans"/>
                <a:sym typeface="Quattrocento Sans"/>
              </a:rPr>
              <a:t> </a:t>
            </a:r>
            <a:r>
              <a:rPr lang="es-ES_tradnl" sz="1800" b="1" dirty="0" smtClean="0">
                <a:latin typeface="Quattrocento Sans"/>
                <a:ea typeface="Quattrocento Sans"/>
                <a:cs typeface="Quattrocento Sans"/>
              </a:rPr>
              <a:t>(SN) evaluation:</a:t>
            </a:r>
            <a:endParaRPr lang="en-US" sz="1800" dirty="0" smtClean="0"/>
          </a:p>
        </p:txBody>
      </p:sp>
      <p:sp>
        <p:nvSpPr>
          <p:cNvPr id="2" name="Rectangle 1"/>
          <p:cNvSpPr/>
          <p:nvPr/>
        </p:nvSpPr>
        <p:spPr>
          <a:xfrm>
            <a:off x="1014299" y="1528841"/>
            <a:ext cx="8129703" cy="1158779"/>
          </a:xfrm>
          <a:prstGeom prst="rect">
            <a:avLst/>
          </a:prstGeom>
        </p:spPr>
        <p:txBody>
          <a:bodyPr wrap="square">
            <a:spAutoFit/>
          </a:bodyPr>
          <a:lstStyle/>
          <a:p>
            <a:pPr lvl="1">
              <a:lnSpc>
                <a:spcPct val="130000"/>
              </a:lnSpc>
            </a:pPr>
            <a:r>
              <a:rPr lang="en-US" sz="1800" dirty="0" smtClean="0">
                <a:latin typeface="Quattrocento Sans"/>
                <a:ea typeface="Quattrocento Sans"/>
                <a:cs typeface="Quattrocento Sans"/>
              </a:rPr>
              <a:t>New tuples </a:t>
            </a:r>
            <a:r>
              <a:rPr lang="en-US" sz="1800" dirty="0">
                <a:latin typeface="Quattrocento Sans"/>
                <a:ea typeface="Quattrocento Sans"/>
                <a:cs typeface="Quattrocento Sans"/>
              </a:rPr>
              <a:t>that are generated for the first time in the current iteration, and </a:t>
            </a:r>
            <a:r>
              <a:rPr lang="en-US" sz="1800" dirty="0">
                <a:solidFill>
                  <a:srgbClr val="FF0000"/>
                </a:solidFill>
                <a:latin typeface="Quattrocento Sans"/>
                <a:ea typeface="Quattrocento Sans"/>
                <a:cs typeface="Quattrocento Sans"/>
              </a:rPr>
              <a:t>only these new tuples</a:t>
            </a:r>
            <a:r>
              <a:rPr lang="en-US" sz="1800" dirty="0">
                <a:latin typeface="Quattrocento Sans"/>
                <a:ea typeface="Quattrocento Sans"/>
                <a:cs typeface="Quattrocento Sans"/>
              </a:rPr>
              <a:t>, are then used as input to the next iteration. </a:t>
            </a:r>
            <a:endParaRPr lang="en-US" sz="1800" dirty="0" smtClean="0">
              <a:latin typeface="Quattrocento Sans"/>
              <a:ea typeface="Quattrocento Sans"/>
              <a:cs typeface="Quattrocento Sans"/>
            </a:endParaRPr>
          </a:p>
          <a:p>
            <a:pPr lvl="1">
              <a:lnSpc>
                <a:spcPct val="130000"/>
              </a:lnSpc>
            </a:pPr>
            <a:r>
              <a:rPr lang="en-US" sz="1800" dirty="0" smtClean="0">
                <a:latin typeface="Quattrocento Sans"/>
                <a:ea typeface="Quattrocento Sans"/>
                <a:cs typeface="Quattrocento Sans"/>
              </a:rPr>
              <a:t>This </a:t>
            </a:r>
            <a:r>
              <a:rPr lang="en-US" sz="1800" dirty="0">
                <a:latin typeface="Quattrocento Sans"/>
                <a:ea typeface="Quattrocento Sans"/>
                <a:cs typeface="Quattrocento Sans"/>
              </a:rPr>
              <a:t>is repeated until a </a:t>
            </a:r>
            <a:r>
              <a:rPr lang="en-US" sz="1800" dirty="0" err="1">
                <a:solidFill>
                  <a:srgbClr val="FF0000"/>
                </a:solidFill>
                <a:latin typeface="Quattrocento Sans"/>
                <a:ea typeface="Quattrocento Sans"/>
                <a:cs typeface="Quattrocento Sans"/>
              </a:rPr>
              <a:t>fixpoint</a:t>
            </a:r>
            <a:r>
              <a:rPr lang="en-US" sz="1800" dirty="0">
                <a:solidFill>
                  <a:srgbClr val="FF0000"/>
                </a:solidFill>
                <a:latin typeface="Quattrocento Sans"/>
                <a:ea typeface="Quattrocento Sans"/>
                <a:cs typeface="Quattrocento Sans"/>
              </a:rPr>
              <a:t> </a:t>
            </a:r>
            <a:r>
              <a:rPr lang="en-US" sz="1800" dirty="0">
                <a:latin typeface="Quattrocento Sans"/>
                <a:ea typeface="Quattrocento Sans"/>
                <a:cs typeface="Quattrocento Sans"/>
              </a:rPr>
              <a:t>is achieved </a:t>
            </a:r>
            <a:r>
              <a:rPr lang="en-US" sz="1800" dirty="0" smtClean="0">
                <a:latin typeface="Quattrocento Sans"/>
                <a:ea typeface="Quattrocento Sans"/>
                <a:cs typeface="Quattrocento Sans"/>
              </a:rPr>
              <a:t>(</a:t>
            </a:r>
            <a:r>
              <a:rPr lang="en-US" sz="1800" dirty="0" err="1" smtClean="0">
                <a:latin typeface="Quattrocento Sans"/>
                <a:ea typeface="Quattrocento Sans"/>
                <a:cs typeface="Quattrocento Sans"/>
              </a:rPr>
              <a:t>e.g.no</a:t>
            </a:r>
            <a:r>
              <a:rPr lang="en-US" sz="1800" dirty="0" smtClean="0">
                <a:latin typeface="Quattrocento Sans"/>
                <a:ea typeface="Quattrocento Sans"/>
                <a:cs typeface="Quattrocento Sans"/>
              </a:rPr>
              <a:t> </a:t>
            </a:r>
            <a:r>
              <a:rPr lang="en-US" sz="1800" dirty="0">
                <a:latin typeface="Quattrocento Sans"/>
                <a:ea typeface="Quattrocento Sans"/>
                <a:cs typeface="Quattrocento Sans"/>
              </a:rPr>
              <a:t>new tuples are produced).</a:t>
            </a:r>
          </a:p>
        </p:txBody>
      </p:sp>
      <p:pic>
        <p:nvPicPr>
          <p:cNvPr id="18" name="Picture 17"/>
          <p:cNvPicPr>
            <a:picLocks noChangeAspect="1"/>
          </p:cNvPicPr>
          <p:nvPr/>
        </p:nvPicPr>
        <p:blipFill>
          <a:blip r:embed="rId4"/>
          <a:stretch>
            <a:fillRect/>
          </a:stretch>
        </p:blipFill>
        <p:spPr>
          <a:xfrm>
            <a:off x="1971464" y="2651840"/>
            <a:ext cx="4745590" cy="1212493"/>
          </a:xfrm>
          <a:prstGeom prst="rect">
            <a:avLst/>
          </a:prstGeom>
        </p:spPr>
      </p:pic>
    </p:spTree>
    <p:extLst>
      <p:ext uri="{BB962C8B-B14F-4D97-AF65-F5344CB8AC3E}">
        <p14:creationId xmlns:p14="http://schemas.microsoft.com/office/powerpoint/2010/main" val="14728130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Rectangle 8"/>
          <p:cNvSpPr/>
          <p:nvPr/>
        </p:nvSpPr>
        <p:spPr>
          <a:xfrm>
            <a:off x="5124000" y="1079426"/>
            <a:ext cx="1401435" cy="12136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2" y="922669"/>
            <a:ext cx="5246371" cy="435599"/>
          </a:xfrm>
          <a:prstGeom prst="rect">
            <a:avLst/>
          </a:prstGeom>
        </p:spPr>
        <p:txBody>
          <a:bodyPr lIns="91425" tIns="91425" rIns="91425" bIns="91425" anchor="ctr" anchorCtr="0">
            <a:noAutofit/>
          </a:bodyPr>
          <a:lstStyle/>
          <a:p>
            <a:pPr lvl="0"/>
            <a:r>
              <a:rPr lang="en-US" dirty="0" smtClean="0"/>
              <a:t>Centralized - Execution Plan Generation</a:t>
            </a:r>
            <a:endParaRPr lang="en" dirty="0">
              <a:highlight>
                <a:srgbClr val="FFCD00"/>
              </a:highlight>
            </a:endParaRPr>
          </a:p>
        </p:txBody>
      </p:sp>
      <p:pic>
        <p:nvPicPr>
          <p:cNvPr id="4" name="Picture 3"/>
          <p:cNvPicPr>
            <a:picLocks noChangeAspect="1"/>
          </p:cNvPicPr>
          <p:nvPr/>
        </p:nvPicPr>
        <p:blipFill>
          <a:blip r:embed="rId4"/>
          <a:stretch>
            <a:fillRect/>
          </a:stretch>
        </p:blipFill>
        <p:spPr>
          <a:xfrm>
            <a:off x="1593733" y="3633258"/>
            <a:ext cx="6143283" cy="464440"/>
          </a:xfrm>
          <a:prstGeom prst="rect">
            <a:avLst/>
          </a:prstGeom>
        </p:spPr>
      </p:pic>
      <p:sp>
        <p:nvSpPr>
          <p:cNvPr id="14" name="Rectangle 13"/>
          <p:cNvSpPr/>
          <p:nvPr/>
        </p:nvSpPr>
        <p:spPr>
          <a:xfrm>
            <a:off x="1019473" y="3299573"/>
            <a:ext cx="8129703" cy="438582"/>
          </a:xfrm>
          <a:prstGeom prst="rect">
            <a:avLst/>
          </a:prstGeom>
        </p:spPr>
        <p:txBody>
          <a:bodyPr wrap="square">
            <a:spAutoFit/>
          </a:bodyPr>
          <a:lstStyle/>
          <a:p>
            <a:pPr lvl="1">
              <a:lnSpc>
                <a:spcPct val="130000"/>
              </a:lnSpc>
            </a:pPr>
            <a:r>
              <a:rPr lang="en-US" sz="1800" b="1" dirty="0">
                <a:latin typeface="Quattrocento Sans"/>
                <a:ea typeface="Quattrocento Sans"/>
                <a:cs typeface="Quattrocento Sans"/>
              </a:rPr>
              <a:t>Each semi-</a:t>
            </a:r>
            <a:r>
              <a:rPr lang="en-US" sz="1800" b="1" dirty="0">
                <a:latin typeface="Quattrocento Sans"/>
                <a:ea typeface="Quattrocento Sans"/>
                <a:cs typeface="Quattrocento Sans"/>
                <a:sym typeface="Quattrocento Sans"/>
              </a:rPr>
              <a:t>naïve </a:t>
            </a:r>
            <a:r>
              <a:rPr lang="en-US" sz="1800" b="1" dirty="0" smtClean="0">
                <a:latin typeface="Quattrocento Sans"/>
                <a:ea typeface="Quattrocento Sans"/>
                <a:cs typeface="Quattrocento Sans"/>
              </a:rPr>
              <a:t>rule has the form:</a:t>
            </a:r>
            <a:endParaRPr lang="en-US" sz="1800" b="1" dirty="0">
              <a:latin typeface="Quattrocento Sans"/>
              <a:ea typeface="Quattrocento Sans"/>
              <a:cs typeface="Quattrocento Sans"/>
            </a:endParaRPr>
          </a:p>
        </p:txBody>
      </p:sp>
      <p:sp>
        <p:nvSpPr>
          <p:cNvPr id="15" name="Rectangle 14"/>
          <p:cNvSpPr/>
          <p:nvPr/>
        </p:nvSpPr>
        <p:spPr>
          <a:xfrm>
            <a:off x="1001379" y="3942578"/>
            <a:ext cx="8129703" cy="1158779"/>
          </a:xfrm>
          <a:prstGeom prst="rect">
            <a:avLst/>
          </a:prstGeom>
        </p:spPr>
        <p:txBody>
          <a:bodyPr wrap="square">
            <a:spAutoFit/>
          </a:bodyPr>
          <a:lstStyle/>
          <a:p>
            <a:pPr lvl="1">
              <a:lnSpc>
                <a:spcPct val="130000"/>
              </a:lnSpc>
            </a:pPr>
            <a:r>
              <a:rPr lang="en-US" sz="1800" dirty="0" smtClean="0">
                <a:latin typeface="Quattrocento Sans"/>
                <a:ea typeface="Quattrocento Sans"/>
                <a:cs typeface="Quattrocento Sans"/>
              </a:rPr>
              <a:t>p1,</a:t>
            </a:r>
            <a:r>
              <a:rPr lang="is-IS" sz="1800" dirty="0" smtClean="0">
                <a:latin typeface="Quattrocento Sans"/>
                <a:ea typeface="Quattrocento Sans"/>
                <a:cs typeface="Quattrocento Sans"/>
              </a:rPr>
              <a:t>…,pn: recursive predicates    </a:t>
            </a:r>
            <a:r>
              <a:rPr lang="is-IS" sz="1800" dirty="0">
                <a:latin typeface="Quattrocento Sans"/>
                <a:ea typeface="Quattrocento Sans"/>
                <a:cs typeface="Quattrocento Sans"/>
              </a:rPr>
              <a:t>b1,...,bm: base </a:t>
            </a:r>
            <a:r>
              <a:rPr lang="is-IS" sz="1800" dirty="0" smtClean="0">
                <a:latin typeface="Quattrocento Sans"/>
                <a:ea typeface="Quattrocento Sans"/>
                <a:cs typeface="Quattrocento Sans"/>
              </a:rPr>
              <a:t>predicates</a:t>
            </a:r>
          </a:p>
          <a:p>
            <a:pPr lvl="1">
              <a:lnSpc>
                <a:spcPct val="130000"/>
              </a:lnSpc>
            </a:pPr>
            <a:r>
              <a:rPr lang="en-US" sz="1800" dirty="0" smtClean="0">
                <a:latin typeface="Quattrocento Sans"/>
                <a:ea typeface="Quattrocento Sans"/>
                <a:cs typeface="Quattrocento Sans"/>
              </a:rPr>
              <a:t>       :  </a:t>
            </a:r>
            <a:r>
              <a:rPr lang="en-US" sz="1800" dirty="0" err="1" smtClean="0">
                <a:latin typeface="Quattrocento Sans"/>
                <a:ea typeface="Quattrocento Sans"/>
                <a:cs typeface="Quattrocento Sans"/>
              </a:rPr>
              <a:t>p</a:t>
            </a:r>
            <a:r>
              <a:rPr lang="en-US" sz="1800" baseline="-25000" dirty="0" err="1" smtClean="0">
                <a:latin typeface="Quattrocento Sans"/>
                <a:ea typeface="Quattrocento Sans"/>
                <a:cs typeface="Quattrocento Sans"/>
              </a:rPr>
              <a:t>k</a:t>
            </a:r>
            <a:r>
              <a:rPr lang="en-US" sz="1800" dirty="0" smtClean="0">
                <a:latin typeface="Quattrocento Sans"/>
                <a:ea typeface="Quattrocento Sans"/>
                <a:cs typeface="Quattrocento Sans"/>
              </a:rPr>
              <a:t> tuples generated for the first time in previous iteration</a:t>
            </a:r>
          </a:p>
          <a:p>
            <a:pPr lvl="1">
              <a:lnSpc>
                <a:spcPct val="130000"/>
              </a:lnSpc>
            </a:pPr>
            <a:r>
              <a:rPr lang="en-US" sz="1800" dirty="0" err="1">
                <a:latin typeface="Quattrocento Sans"/>
                <a:ea typeface="Quattrocento Sans"/>
                <a:cs typeface="Quattrocento Sans"/>
              </a:rPr>
              <a:t>p</a:t>
            </a:r>
            <a:r>
              <a:rPr lang="en-US" sz="1800" baseline="-25000" dirty="0" err="1" smtClean="0">
                <a:latin typeface="Quattrocento Sans"/>
                <a:ea typeface="Quattrocento Sans"/>
                <a:cs typeface="Quattrocento Sans"/>
              </a:rPr>
              <a:t>k</a:t>
            </a:r>
            <a:r>
              <a:rPr lang="en-US" sz="1800" baseline="30000" dirty="0" err="1" smtClean="0">
                <a:latin typeface="Quattrocento Sans"/>
                <a:ea typeface="Quattrocento Sans"/>
                <a:cs typeface="Quattrocento Sans"/>
              </a:rPr>
              <a:t>old</a:t>
            </a:r>
            <a:r>
              <a:rPr lang="en-US" sz="1800" dirty="0" smtClean="0">
                <a:latin typeface="Quattrocento Sans"/>
                <a:ea typeface="Quattrocento Sans"/>
                <a:cs typeface="Quattrocento Sans"/>
              </a:rPr>
              <a:t>: all </a:t>
            </a:r>
            <a:r>
              <a:rPr lang="en-US" sz="1800" dirty="0" err="1" smtClean="0">
                <a:latin typeface="Quattrocento Sans"/>
                <a:ea typeface="Quattrocento Sans"/>
                <a:cs typeface="Quattrocento Sans"/>
              </a:rPr>
              <a:t>p</a:t>
            </a:r>
            <a:r>
              <a:rPr lang="en-US" sz="1800" baseline="-25000" dirty="0" err="1" smtClean="0">
                <a:latin typeface="Quattrocento Sans"/>
                <a:ea typeface="Quattrocento Sans"/>
                <a:cs typeface="Quattrocento Sans"/>
              </a:rPr>
              <a:t>k</a:t>
            </a:r>
            <a:r>
              <a:rPr lang="en-US" sz="1800" dirty="0" smtClean="0">
                <a:latin typeface="Quattrocento Sans"/>
                <a:ea typeface="Quattrocento Sans"/>
                <a:cs typeface="Quattrocento Sans"/>
              </a:rPr>
              <a:t> tuples generated before the previous iteration</a:t>
            </a:r>
            <a:endParaRPr lang="en-US" sz="1800" baseline="30000" dirty="0">
              <a:latin typeface="Quattrocento Sans"/>
              <a:ea typeface="Quattrocento Sans"/>
              <a:cs typeface="Quattrocento San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030177195"/>
              </p:ext>
            </p:extLst>
          </p:nvPr>
        </p:nvGraphicFramePr>
        <p:xfrm>
          <a:off x="1025087" y="4439536"/>
          <a:ext cx="462649" cy="303115"/>
        </p:xfrm>
        <a:graphic>
          <a:graphicData uri="http://schemas.openxmlformats.org/presentationml/2006/ole">
            <mc:AlternateContent xmlns:mc="http://schemas.openxmlformats.org/markup-compatibility/2006">
              <mc:Choice xmlns:v="urn:schemas-microsoft-com:vml" Requires="v">
                <p:oleObj spid="_x0000_s9624" name="Equation" r:id="rId5" imgW="368300" imgH="241300" progId="Equation.3">
                  <p:embed/>
                </p:oleObj>
              </mc:Choice>
              <mc:Fallback>
                <p:oleObj name="Equation" r:id="rId5" imgW="368300" imgH="241300" progId="Equation.3">
                  <p:embed/>
                  <p:pic>
                    <p:nvPicPr>
                      <p:cNvPr id="0" name=""/>
                      <p:cNvPicPr/>
                      <p:nvPr/>
                    </p:nvPicPr>
                    <p:blipFill>
                      <a:blip r:embed="rId6"/>
                      <a:stretch>
                        <a:fillRect/>
                      </a:stretch>
                    </p:blipFill>
                    <p:spPr>
                      <a:xfrm>
                        <a:off x="1025087" y="4439536"/>
                        <a:ext cx="462649" cy="303115"/>
                      </a:xfrm>
                      <a:prstGeom prst="rect">
                        <a:avLst/>
                      </a:prstGeom>
                    </p:spPr>
                  </p:pic>
                </p:oleObj>
              </mc:Fallback>
            </mc:AlternateContent>
          </a:graphicData>
        </a:graphic>
      </p:graphicFrame>
      <p:pic>
        <p:nvPicPr>
          <p:cNvPr id="3" name="Picture 2"/>
          <p:cNvPicPr>
            <a:picLocks noChangeAspect="1"/>
          </p:cNvPicPr>
          <p:nvPr/>
        </p:nvPicPr>
        <p:blipFill>
          <a:blip r:embed="rId7"/>
          <a:stretch>
            <a:fillRect/>
          </a:stretch>
        </p:blipFill>
        <p:spPr>
          <a:xfrm>
            <a:off x="1929830" y="1303058"/>
            <a:ext cx="5470045" cy="2095210"/>
          </a:xfrm>
          <a:prstGeom prst="rect">
            <a:avLst/>
          </a:prstGeom>
        </p:spPr>
      </p:pic>
      <p:sp>
        <p:nvSpPr>
          <p:cNvPr id="5" name="TextBox 4"/>
          <p:cNvSpPr txBox="1"/>
          <p:nvPr/>
        </p:nvSpPr>
        <p:spPr>
          <a:xfrm>
            <a:off x="-101145" y="1782981"/>
            <a:ext cx="2922031" cy="754053"/>
          </a:xfrm>
          <a:prstGeom prst="rect">
            <a:avLst/>
          </a:prstGeom>
          <a:noFill/>
        </p:spPr>
        <p:txBody>
          <a:bodyPr wrap="square" rtlCol="0">
            <a:spAutoFit/>
          </a:bodyPr>
          <a:lstStyle/>
          <a:p>
            <a:r>
              <a:rPr lang="en-US" sz="1500" b="1" dirty="0">
                <a:solidFill>
                  <a:srgbClr val="FF0000"/>
                </a:solidFill>
                <a:latin typeface="Quattrocento Sans"/>
                <a:ea typeface="Quattrocento Sans"/>
                <a:cs typeface="Quattrocento Sans"/>
              </a:rPr>
              <a:t>B</a:t>
            </a:r>
            <a:r>
              <a:rPr lang="en-US" sz="1500" b="1" dirty="0" smtClean="0">
                <a:solidFill>
                  <a:srgbClr val="FF0000"/>
                </a:solidFill>
                <a:latin typeface="Quattrocento Sans"/>
                <a:ea typeface="Quattrocento Sans"/>
                <a:cs typeface="Quattrocento Sans"/>
              </a:rPr>
              <a:t>uffer </a:t>
            </a:r>
            <a:r>
              <a:rPr lang="en-US" sz="1500" b="1" dirty="0">
                <a:solidFill>
                  <a:srgbClr val="FF0000"/>
                </a:solidFill>
                <a:latin typeface="Quattrocento Sans"/>
                <a:ea typeface="Quattrocento Sans"/>
                <a:cs typeface="Quattrocento Sans"/>
              </a:rPr>
              <a:t>for </a:t>
            </a:r>
            <a:r>
              <a:rPr lang="en-US" sz="1500" b="1" dirty="0" err="1">
                <a:solidFill>
                  <a:srgbClr val="FF0000"/>
                </a:solidFill>
                <a:latin typeface="Quattrocento Sans"/>
                <a:ea typeface="Quattrocento Sans"/>
                <a:cs typeface="Quattrocento Sans"/>
              </a:rPr>
              <a:t>p</a:t>
            </a:r>
            <a:r>
              <a:rPr lang="en-US" sz="1500" b="1" baseline="-25000" dirty="0" err="1">
                <a:solidFill>
                  <a:srgbClr val="FF0000"/>
                </a:solidFill>
                <a:latin typeface="Quattrocento Sans"/>
                <a:ea typeface="Quattrocento Sans"/>
                <a:cs typeface="Quattrocento Sans"/>
              </a:rPr>
              <a:t>k</a:t>
            </a:r>
            <a:r>
              <a:rPr lang="en-US" sz="1500" b="1" dirty="0">
                <a:solidFill>
                  <a:srgbClr val="FF0000"/>
                </a:solidFill>
                <a:latin typeface="Quattrocento Sans"/>
                <a:ea typeface="Quattrocento Sans"/>
                <a:cs typeface="Quattrocento Sans"/>
              </a:rPr>
              <a:t> tuples generated from previous </a:t>
            </a:r>
            <a:r>
              <a:rPr lang="en-US" sz="1500" b="1" dirty="0" smtClean="0">
                <a:solidFill>
                  <a:srgbClr val="FF0000"/>
                </a:solidFill>
                <a:latin typeface="Quattrocento Sans"/>
                <a:ea typeface="Quattrocento Sans"/>
                <a:cs typeface="Quattrocento Sans"/>
              </a:rPr>
              <a:t>iteration</a:t>
            </a:r>
          </a:p>
          <a:p>
            <a:endParaRPr lang="en-US" sz="1300" dirty="0">
              <a:solidFill>
                <a:srgbClr val="FF0000"/>
              </a:solidFill>
              <a:latin typeface="Quattrocento Sans"/>
              <a:ea typeface="Quattrocento Sans"/>
              <a:cs typeface="Quattrocento Sans"/>
            </a:endParaRPr>
          </a:p>
        </p:txBody>
      </p:sp>
      <p:sp>
        <p:nvSpPr>
          <p:cNvPr id="20" name="TextBox 19"/>
          <p:cNvSpPr txBox="1"/>
          <p:nvPr/>
        </p:nvSpPr>
        <p:spPr>
          <a:xfrm>
            <a:off x="5146233" y="2355645"/>
            <a:ext cx="4002943" cy="984885"/>
          </a:xfrm>
          <a:prstGeom prst="rect">
            <a:avLst/>
          </a:prstGeom>
          <a:noFill/>
        </p:spPr>
        <p:txBody>
          <a:bodyPr wrap="square" rtlCol="0">
            <a:spAutoFit/>
          </a:bodyPr>
          <a:lstStyle/>
          <a:p>
            <a:r>
              <a:rPr lang="en-US" sz="1500" b="1" dirty="0" smtClean="0">
                <a:solidFill>
                  <a:srgbClr val="FF0000"/>
                </a:solidFill>
                <a:latin typeface="Quattrocento Sans"/>
                <a:ea typeface="Quattrocento Sans"/>
                <a:cs typeface="Quattrocento Sans"/>
              </a:rPr>
              <a:t>New </a:t>
            </a:r>
            <a:r>
              <a:rPr lang="en-US" sz="1500" b="1" dirty="0" err="1" smtClean="0">
                <a:solidFill>
                  <a:srgbClr val="FF0000"/>
                </a:solidFill>
                <a:latin typeface="Quattrocento Sans"/>
                <a:ea typeface="Quattrocento Sans"/>
                <a:cs typeface="Quattrocento Sans"/>
              </a:rPr>
              <a:t>p</a:t>
            </a:r>
            <a:r>
              <a:rPr lang="en-US" sz="1500" b="1" baseline="-25000" dirty="0" err="1" smtClean="0">
                <a:solidFill>
                  <a:srgbClr val="FF0000"/>
                </a:solidFill>
                <a:latin typeface="Quattrocento Sans"/>
                <a:ea typeface="Quattrocento Sans"/>
                <a:cs typeface="Quattrocento Sans"/>
              </a:rPr>
              <a:t>j</a:t>
            </a:r>
            <a:r>
              <a:rPr lang="en-US" sz="1500" b="1" dirty="0" smtClean="0">
                <a:solidFill>
                  <a:srgbClr val="FF0000"/>
                </a:solidFill>
                <a:latin typeface="Quattrocento Sans"/>
                <a:ea typeface="Quattrocento Sans"/>
                <a:cs typeface="Quattrocento Sans"/>
              </a:rPr>
              <a:t> tuples generated in current iteration insert to </a:t>
            </a:r>
            <a:r>
              <a:rPr lang="en-US" sz="1500" b="1" dirty="0" err="1" smtClean="0">
                <a:solidFill>
                  <a:srgbClr val="FF0000"/>
                </a:solidFill>
                <a:latin typeface="Quattrocento Sans"/>
                <a:ea typeface="Quattrocento Sans"/>
                <a:cs typeface="Quattrocento Sans"/>
              </a:rPr>
              <a:t>B</a:t>
            </a:r>
            <a:r>
              <a:rPr lang="en-US" sz="1500" b="1" baseline="-25000" dirty="0" err="1" smtClean="0">
                <a:solidFill>
                  <a:srgbClr val="FF0000"/>
                </a:solidFill>
                <a:latin typeface="Quattrocento Sans"/>
                <a:ea typeface="Quattrocento Sans"/>
                <a:cs typeface="Quattrocento Sans"/>
              </a:rPr>
              <a:t>j</a:t>
            </a:r>
            <a:r>
              <a:rPr lang="en-US" sz="1500" b="1" baseline="-25000" dirty="0" smtClean="0">
                <a:solidFill>
                  <a:srgbClr val="FF0000"/>
                </a:solidFill>
                <a:latin typeface="Quattrocento Sans"/>
                <a:ea typeface="Quattrocento Sans"/>
                <a:cs typeface="Quattrocento Sans"/>
              </a:rPr>
              <a:t>,</a:t>
            </a:r>
            <a:r>
              <a:rPr lang="en-US" sz="1500" b="1" dirty="0" smtClean="0">
                <a:solidFill>
                  <a:srgbClr val="FF0000"/>
                </a:solidFill>
                <a:latin typeface="Quattrocento Sans"/>
                <a:ea typeface="Quattrocento Sans"/>
                <a:cs typeface="Quattrocento Sans"/>
              </a:rPr>
              <a:t> and will be used for next iteration</a:t>
            </a:r>
            <a:endParaRPr lang="en-US" sz="1500" dirty="0" smtClean="0">
              <a:solidFill>
                <a:srgbClr val="FF0000"/>
              </a:solidFill>
              <a:latin typeface="Quattrocento Sans"/>
              <a:ea typeface="Quattrocento Sans"/>
              <a:cs typeface="Quattrocento Sans"/>
            </a:endParaRPr>
          </a:p>
          <a:p>
            <a:endParaRPr lang="en-US" sz="1300" dirty="0">
              <a:solidFill>
                <a:srgbClr val="FF0000"/>
              </a:solidFill>
              <a:latin typeface="Quattrocento Sans"/>
              <a:ea typeface="Quattrocento Sans"/>
              <a:cs typeface="Quattrocento Sans"/>
            </a:endParaRPr>
          </a:p>
        </p:txBody>
      </p:sp>
      <p:cxnSp>
        <p:nvCxnSpPr>
          <p:cNvPr id="8" name="Straight Connector 7"/>
          <p:cNvCxnSpPr/>
          <p:nvPr/>
        </p:nvCxnSpPr>
        <p:spPr>
          <a:xfrm>
            <a:off x="2820886" y="1527408"/>
            <a:ext cx="326822" cy="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1874606" y="1545811"/>
            <a:ext cx="891056" cy="255573"/>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4730766" y="2778778"/>
            <a:ext cx="415467" cy="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9050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0" name="TextBox 9"/>
          <p:cNvSpPr txBox="1"/>
          <p:nvPr/>
        </p:nvSpPr>
        <p:spPr>
          <a:xfrm>
            <a:off x="651101" y="1443605"/>
            <a:ext cx="8239252" cy="4139595"/>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Non local rules whose body predicates have different location </a:t>
            </a:r>
            <a:r>
              <a:rPr lang="en-US" sz="1800" dirty="0" err="1" smtClean="0">
                <a:latin typeface="Quattrocento Sans"/>
                <a:ea typeface="Quattrocento Sans"/>
                <a:cs typeface="Quattrocento Sans"/>
                <a:sym typeface="Quattrocento Sans"/>
              </a:rPr>
              <a:t>specifiers</a:t>
            </a:r>
            <a:r>
              <a:rPr lang="en-US" sz="1800" dirty="0" smtClean="0">
                <a:latin typeface="Quattrocento Sans"/>
                <a:ea typeface="Quattrocento Sans"/>
                <a:cs typeface="Quattrocento Sans"/>
                <a:sym typeface="Quattrocento Sans"/>
              </a:rPr>
              <a:t>, cannot be executed as a single node</a:t>
            </a:r>
          </a:p>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Tuples to be joined are situated at different node</a:t>
            </a: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a:t>
            </a:r>
            <a:r>
              <a:rPr lang="en-US" sz="1800" b="1" dirty="0" smtClean="0">
                <a:latin typeface="Quattrocento Sans"/>
                <a:ea typeface="Quattrocento Sans"/>
                <a:cs typeface="Quattrocento Sans"/>
                <a:sym typeface="Quattrocento Sans"/>
              </a:rPr>
              <a:t>Rule localization rewrite </a:t>
            </a:r>
            <a:r>
              <a:rPr lang="en-US" sz="1800" dirty="0" smtClean="0">
                <a:latin typeface="Quattrocento Sans"/>
                <a:ea typeface="Quattrocento Sans"/>
                <a:cs typeface="Quattrocento Sans"/>
                <a:sym typeface="Quattrocento Sans"/>
              </a:rPr>
              <a:t>ensures all tuples to be </a:t>
            </a:r>
            <a:r>
              <a:rPr lang="en-US" sz="1800" i="1" dirty="0" smtClean="0">
                <a:latin typeface="Quattrocento Sans"/>
                <a:ea typeface="Quattrocento Sans"/>
                <a:cs typeface="Quattrocento Sans"/>
                <a:sym typeface="Quattrocento Sans"/>
              </a:rPr>
              <a:t>joined at same node</a:t>
            </a:r>
          </a:p>
          <a:p>
            <a:pPr marL="22860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457200" indent="-228600">
              <a:lnSpc>
                <a:spcPct val="150000"/>
              </a:lnSpc>
              <a:buClr>
                <a:srgbClr val="FFCD00"/>
              </a:buClr>
              <a:buSzPct val="100000"/>
              <a:buFont typeface="Quattrocento Sans"/>
              <a:buChar char="◉"/>
            </a:pPr>
            <a:endParaRPr lang="en-US" sz="1800" dirty="0">
              <a:latin typeface="Quattrocento Sans"/>
              <a:ea typeface="Quattrocento Sans"/>
              <a:cs typeface="Quattrocento Sans"/>
              <a:sym typeface="Quattrocento Sans"/>
            </a:endParaRPr>
          </a:p>
          <a:p>
            <a:pPr marL="22860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22860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228600">
              <a:lnSpc>
                <a:spcPct val="150000"/>
              </a:lnSpc>
              <a:buClr>
                <a:srgbClr val="FFCD00"/>
              </a:buClr>
              <a:buSzPct val="100000"/>
            </a:pPr>
            <a:endParaRPr lang="en-US" sz="1800" dirty="0">
              <a:latin typeface="Quattrocento Sans"/>
              <a:ea typeface="Quattrocento Sans"/>
              <a:cs typeface="Quattrocento Sans"/>
              <a:sym typeface="Quattrocento Sans"/>
            </a:endParaRPr>
          </a:p>
          <a:p>
            <a:pPr lvl="0"/>
            <a:r>
              <a:rPr lang="en-US" sz="2000" dirty="0" smtClean="0">
                <a:latin typeface="Quattrocento Sans"/>
                <a:ea typeface="Quattrocento Sans"/>
                <a:cs typeface="Quattrocento Sans"/>
                <a:sym typeface="Quattrocento Sans"/>
              </a:rPr>
              <a:t> </a:t>
            </a:r>
            <a:endParaRPr lang="en-US" dirty="0"/>
          </a:p>
        </p:txBody>
      </p:sp>
      <p:sp>
        <p:nvSpPr>
          <p:cNvPr id="9" name="Rectangle 8"/>
          <p:cNvSpPr/>
          <p:nvPr/>
        </p:nvSpPr>
        <p:spPr>
          <a:xfrm>
            <a:off x="5124000" y="1079426"/>
            <a:ext cx="1401435" cy="12136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2" y="922669"/>
            <a:ext cx="5246371" cy="435599"/>
          </a:xfrm>
          <a:prstGeom prst="rect">
            <a:avLst/>
          </a:prstGeom>
        </p:spPr>
        <p:txBody>
          <a:bodyPr lIns="91425" tIns="91425" rIns="91425" bIns="91425" anchor="ctr" anchorCtr="0">
            <a:noAutofit/>
          </a:bodyPr>
          <a:lstStyle/>
          <a:p>
            <a:pPr lvl="0"/>
            <a:r>
              <a:rPr lang="en-US" dirty="0" smtClean="0"/>
              <a:t>Distributed - Execution Plan Generation</a:t>
            </a:r>
            <a:endParaRPr lang="en" dirty="0">
              <a:highlight>
                <a:srgbClr val="FFCD00"/>
              </a:highlight>
            </a:endParaRPr>
          </a:p>
        </p:txBody>
      </p:sp>
    </p:spTree>
    <p:extLst>
      <p:ext uri="{BB962C8B-B14F-4D97-AF65-F5344CB8AC3E}">
        <p14:creationId xmlns:p14="http://schemas.microsoft.com/office/powerpoint/2010/main" val="409253933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Rectangle 8"/>
          <p:cNvSpPr/>
          <p:nvPr/>
        </p:nvSpPr>
        <p:spPr>
          <a:xfrm>
            <a:off x="5124000" y="1079426"/>
            <a:ext cx="1401435" cy="12136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2" y="922669"/>
            <a:ext cx="5246371" cy="435599"/>
          </a:xfrm>
          <a:prstGeom prst="rect">
            <a:avLst/>
          </a:prstGeom>
        </p:spPr>
        <p:txBody>
          <a:bodyPr lIns="91425" tIns="91425" rIns="91425" bIns="91425" anchor="ctr" anchorCtr="0">
            <a:noAutofit/>
          </a:bodyPr>
          <a:lstStyle/>
          <a:p>
            <a:pPr lvl="0"/>
            <a:r>
              <a:rPr lang="en-US" dirty="0" smtClean="0"/>
              <a:t>Distributed - Execution Plan Generation</a:t>
            </a:r>
            <a:endParaRPr lang="en" dirty="0">
              <a:highlight>
                <a:srgbClr val="FFCD00"/>
              </a:highlight>
            </a:endParaRPr>
          </a:p>
        </p:txBody>
      </p:sp>
      <p:sp>
        <p:nvSpPr>
          <p:cNvPr id="3" name="Rectangle 2"/>
          <p:cNvSpPr/>
          <p:nvPr/>
        </p:nvSpPr>
        <p:spPr>
          <a:xfrm>
            <a:off x="3550358" y="1643860"/>
            <a:ext cx="5862579" cy="923330"/>
          </a:xfrm>
          <a:prstGeom prst="rect">
            <a:avLst/>
          </a:prstGeom>
        </p:spPr>
        <p:txBody>
          <a:bodyPr wrap="square">
            <a:spAutoFit/>
          </a:bodyPr>
          <a:lstStyle/>
          <a:p>
            <a:r>
              <a:rPr lang="en-US" sz="1800" b="1" dirty="0">
                <a:latin typeface="Quattrocento Sans"/>
                <a:ea typeface="Quattrocento Sans"/>
                <a:cs typeface="Quattrocento Sans"/>
              </a:rPr>
              <a:t>sp2</a:t>
            </a:r>
            <a:r>
              <a:rPr lang="en-US" sz="1800" dirty="0">
                <a:latin typeface="Quattrocento Sans"/>
                <a:ea typeface="Quattrocento Sans"/>
                <a:cs typeface="Quattrocento Sans"/>
              </a:rPr>
              <a:t> path(</a:t>
            </a:r>
            <a:r>
              <a:rPr lang="en-US" sz="1800" dirty="0">
                <a:solidFill>
                  <a:srgbClr val="FF0000"/>
                </a:solidFill>
                <a:latin typeface="Quattrocento Sans"/>
                <a:ea typeface="Quattrocento Sans"/>
                <a:cs typeface="Quattrocento Sans"/>
              </a:rPr>
              <a:t>@</a:t>
            </a:r>
            <a:r>
              <a:rPr lang="en-US" sz="1800" dirty="0" err="1">
                <a:solidFill>
                  <a:srgbClr val="FF0000"/>
                </a:solidFill>
                <a:latin typeface="Quattrocento Sans"/>
                <a:ea typeface="Quattrocento Sans"/>
                <a:cs typeface="Quattrocento Sans"/>
              </a:rPr>
              <a:t>Src</a:t>
            </a:r>
            <a:r>
              <a:rPr lang="en-US" sz="1800" dirty="0" err="1">
                <a:latin typeface="Quattrocento Sans"/>
                <a:ea typeface="Quattrocento Sans"/>
                <a:cs typeface="Quattrocento Sans"/>
              </a:rPr>
              <a:t>,Dest,path,Cost</a:t>
            </a:r>
            <a:r>
              <a:rPr lang="en-US" sz="1800" dirty="0">
                <a:latin typeface="Quattrocento Sans"/>
                <a:ea typeface="Quattrocento Sans"/>
                <a:cs typeface="Quattrocento Sans"/>
              </a:rPr>
              <a:t>) :- </a:t>
            </a:r>
            <a:endParaRPr lang="en-US" sz="1800" dirty="0" smtClean="0">
              <a:latin typeface="Quattrocento Sans"/>
              <a:ea typeface="Quattrocento Sans"/>
              <a:cs typeface="Quattrocento Sans"/>
            </a:endParaRPr>
          </a:p>
          <a:p>
            <a:r>
              <a:rPr lang="en-US" sz="1800" dirty="0" smtClean="0">
                <a:latin typeface="Quattrocento Sans"/>
                <a:ea typeface="Quattrocento Sans"/>
                <a:cs typeface="Quattrocento Sans"/>
              </a:rPr>
              <a:t>link</a:t>
            </a:r>
            <a:r>
              <a:rPr lang="en-US" sz="1800" dirty="0">
                <a:latin typeface="Quattrocento Sans"/>
                <a:ea typeface="Quattrocento Sans"/>
                <a:cs typeface="Quattrocento Sans"/>
              </a:rPr>
              <a:t>(</a:t>
            </a:r>
            <a:r>
              <a:rPr lang="en-US" sz="1800" dirty="0">
                <a:solidFill>
                  <a:srgbClr val="FF0000"/>
                </a:solidFill>
                <a:latin typeface="Quattrocento Sans"/>
                <a:ea typeface="Quattrocento Sans"/>
                <a:cs typeface="Quattrocento Sans"/>
              </a:rPr>
              <a:t>@Src</a:t>
            </a:r>
            <a:r>
              <a:rPr lang="en-US" sz="1800" dirty="0">
                <a:latin typeface="Quattrocento Sans"/>
                <a:ea typeface="Quattrocento Sans"/>
                <a:cs typeface="Quattrocento Sans"/>
              </a:rPr>
              <a:t>,nxt,Cost1), path(</a:t>
            </a:r>
            <a:r>
              <a:rPr lang="en-US" sz="1800" dirty="0">
                <a:solidFill>
                  <a:srgbClr val="FF0000"/>
                </a:solidFill>
                <a:latin typeface="Quattrocento Sans"/>
                <a:ea typeface="Quattrocento Sans"/>
                <a:cs typeface="Quattrocento Sans"/>
              </a:rPr>
              <a:t>@Nxt</a:t>
            </a:r>
            <a:r>
              <a:rPr lang="en-US" sz="1800" dirty="0">
                <a:latin typeface="Quattrocento Sans"/>
                <a:ea typeface="Quattrocento Sans"/>
                <a:cs typeface="Quattrocento Sans"/>
              </a:rPr>
              <a:t>,Dest,path2,Cost2), Cost=Cost1+Cost2, path=</a:t>
            </a:r>
            <a:r>
              <a:rPr lang="en-US" sz="1800" dirty="0" err="1">
                <a:latin typeface="Quattrocento Sans"/>
                <a:ea typeface="Quattrocento Sans"/>
                <a:cs typeface="Quattrocento Sans"/>
              </a:rPr>
              <a:t>f_concatpath</a:t>
            </a:r>
            <a:r>
              <a:rPr lang="en-US" sz="1800" dirty="0">
                <a:latin typeface="Quattrocento Sans"/>
                <a:ea typeface="Quattrocento Sans"/>
                <a:cs typeface="Quattrocento Sans"/>
              </a:rPr>
              <a:t>(src,path2)</a:t>
            </a:r>
          </a:p>
        </p:txBody>
      </p:sp>
      <p:sp>
        <p:nvSpPr>
          <p:cNvPr id="4" name="Rectangle 3"/>
          <p:cNvSpPr/>
          <p:nvPr/>
        </p:nvSpPr>
        <p:spPr>
          <a:xfrm>
            <a:off x="3535760" y="2990420"/>
            <a:ext cx="6239397" cy="1200329"/>
          </a:xfrm>
          <a:prstGeom prst="rect">
            <a:avLst/>
          </a:prstGeom>
        </p:spPr>
        <p:txBody>
          <a:bodyPr wrap="square">
            <a:spAutoFit/>
          </a:bodyPr>
          <a:lstStyle/>
          <a:p>
            <a:r>
              <a:rPr lang="en-US" sz="1800" b="1" dirty="0">
                <a:latin typeface="Quattrocento Sans"/>
                <a:ea typeface="Quattrocento Sans"/>
                <a:cs typeface="Quattrocento Sans"/>
              </a:rPr>
              <a:t>sp2a</a:t>
            </a:r>
            <a:r>
              <a:rPr lang="en-US" sz="1800" dirty="0">
                <a:latin typeface="Quattrocento Sans"/>
                <a:ea typeface="Quattrocento Sans"/>
                <a:cs typeface="Quattrocento Sans"/>
              </a:rPr>
              <a:t> </a:t>
            </a:r>
            <a:r>
              <a:rPr lang="en-US" sz="1800" dirty="0" err="1">
                <a:latin typeface="Quattrocento Sans"/>
                <a:ea typeface="Quattrocento Sans"/>
                <a:cs typeface="Quattrocento Sans"/>
              </a:rPr>
              <a:t>linkD</a:t>
            </a:r>
            <a:r>
              <a:rPr lang="en-US" sz="1800" dirty="0">
                <a:latin typeface="Quattrocento Sans"/>
                <a:ea typeface="Quattrocento Sans"/>
                <a:cs typeface="Quattrocento Sans"/>
              </a:rPr>
              <a:t>(@</a:t>
            </a:r>
            <a:r>
              <a:rPr lang="en-US" sz="1800" dirty="0" err="1">
                <a:latin typeface="Quattrocento Sans"/>
                <a:ea typeface="Quattrocento Sans"/>
                <a:cs typeface="Quattrocento Sans"/>
              </a:rPr>
              <a:t>Nxt,Src,Cost</a:t>
            </a:r>
            <a:r>
              <a:rPr lang="en-US" sz="1800" dirty="0">
                <a:latin typeface="Quattrocento Sans"/>
                <a:ea typeface="Quattrocento Sans"/>
                <a:cs typeface="Quattrocento Sans"/>
              </a:rPr>
              <a:t>) :- link(@</a:t>
            </a:r>
            <a:r>
              <a:rPr lang="en-US" sz="1800" dirty="0" err="1">
                <a:latin typeface="Quattrocento Sans"/>
                <a:ea typeface="Quattrocento Sans"/>
                <a:cs typeface="Quattrocento Sans"/>
              </a:rPr>
              <a:t>Src,Nxt,Cost</a:t>
            </a:r>
            <a:r>
              <a:rPr lang="en-US" sz="1800" dirty="0">
                <a:latin typeface="Quattrocento Sans"/>
                <a:ea typeface="Quattrocento Sans"/>
                <a:cs typeface="Quattrocento Sans"/>
              </a:rPr>
              <a:t>). </a:t>
            </a:r>
            <a:endParaRPr lang="en-US" sz="1800" dirty="0" smtClean="0">
              <a:latin typeface="Quattrocento Sans"/>
              <a:ea typeface="Quattrocento Sans"/>
              <a:cs typeface="Quattrocento Sans"/>
            </a:endParaRPr>
          </a:p>
          <a:p>
            <a:r>
              <a:rPr lang="en-US" sz="1800" b="1" dirty="0" smtClean="0">
                <a:latin typeface="Quattrocento Sans"/>
                <a:ea typeface="Quattrocento Sans"/>
                <a:cs typeface="Quattrocento Sans"/>
              </a:rPr>
              <a:t>sp2b</a:t>
            </a:r>
            <a:r>
              <a:rPr lang="en-US" sz="1800" dirty="0" smtClean="0">
                <a:latin typeface="Quattrocento Sans"/>
                <a:ea typeface="Quattrocento Sans"/>
                <a:cs typeface="Quattrocento Sans"/>
              </a:rPr>
              <a:t> </a:t>
            </a:r>
            <a:r>
              <a:rPr lang="en-US" sz="1800" dirty="0">
                <a:latin typeface="Quattrocento Sans"/>
                <a:ea typeface="Quattrocento Sans"/>
                <a:cs typeface="Quattrocento Sans"/>
              </a:rPr>
              <a:t>path(@</a:t>
            </a:r>
            <a:r>
              <a:rPr lang="en-US" sz="1800" dirty="0" err="1">
                <a:latin typeface="Quattrocento Sans"/>
                <a:ea typeface="Quattrocento Sans"/>
                <a:cs typeface="Quattrocento Sans"/>
              </a:rPr>
              <a:t>Src,Dest,Nxt,Path,Cost</a:t>
            </a:r>
            <a:r>
              <a:rPr lang="en-US" sz="1800" dirty="0">
                <a:latin typeface="Quattrocento Sans"/>
                <a:ea typeface="Quattrocento Sans"/>
                <a:cs typeface="Quattrocento Sans"/>
              </a:rPr>
              <a:t>) :- </a:t>
            </a:r>
            <a:r>
              <a:rPr lang="en-US" sz="1800" dirty="0" err="1">
                <a:latin typeface="Quattrocento Sans"/>
                <a:ea typeface="Quattrocento Sans"/>
                <a:cs typeface="Quattrocento Sans"/>
              </a:rPr>
              <a:t>linkD</a:t>
            </a:r>
            <a:r>
              <a:rPr lang="en-US" sz="1800" dirty="0">
                <a:latin typeface="Quattrocento Sans"/>
                <a:ea typeface="Quattrocento Sans"/>
                <a:cs typeface="Quattrocento Sans"/>
              </a:rPr>
              <a:t>(</a:t>
            </a:r>
            <a:r>
              <a:rPr lang="en-US" sz="1800" dirty="0">
                <a:solidFill>
                  <a:srgbClr val="FF0000"/>
                </a:solidFill>
                <a:latin typeface="Quattrocento Sans"/>
                <a:ea typeface="Quattrocento Sans"/>
                <a:cs typeface="Quattrocento Sans"/>
              </a:rPr>
              <a:t>@Nxt</a:t>
            </a:r>
            <a:r>
              <a:rPr lang="en-US" sz="1800" dirty="0">
                <a:latin typeface="Quattrocento Sans"/>
                <a:ea typeface="Quattrocento Sans"/>
                <a:cs typeface="Quattrocento Sans"/>
              </a:rPr>
              <a:t>,Src,Cost1), path(</a:t>
            </a:r>
            <a:r>
              <a:rPr lang="en-US" sz="1800" dirty="0">
                <a:solidFill>
                  <a:srgbClr val="FF0000"/>
                </a:solidFill>
                <a:latin typeface="Quattrocento Sans"/>
                <a:ea typeface="Quattrocento Sans"/>
                <a:cs typeface="Quattrocento Sans"/>
              </a:rPr>
              <a:t>@Nxt</a:t>
            </a:r>
            <a:r>
              <a:rPr lang="en-US" sz="1800" dirty="0">
                <a:latin typeface="Quattrocento Sans"/>
                <a:ea typeface="Quattrocento Sans"/>
                <a:cs typeface="Quattrocento Sans"/>
              </a:rPr>
              <a:t>,Dest,Path2,Cost2), Cost=Cost1+Cost2, Path = </a:t>
            </a:r>
            <a:r>
              <a:rPr lang="en-US" sz="1800" dirty="0" err="1">
                <a:latin typeface="Quattrocento Sans"/>
                <a:ea typeface="Quattrocento Sans"/>
                <a:cs typeface="Quattrocento Sans"/>
              </a:rPr>
              <a:t>f_concatPath</a:t>
            </a:r>
            <a:r>
              <a:rPr lang="en-US" sz="1800" dirty="0">
                <a:latin typeface="Quattrocento Sans"/>
                <a:ea typeface="Quattrocento Sans"/>
                <a:cs typeface="Quattrocento Sans"/>
              </a:rPr>
              <a:t>(Src,Path2).</a:t>
            </a:r>
          </a:p>
        </p:txBody>
      </p:sp>
      <p:pic>
        <p:nvPicPr>
          <p:cNvPr id="5" name="Picture 4"/>
          <p:cNvPicPr>
            <a:picLocks noChangeAspect="1"/>
          </p:cNvPicPr>
          <p:nvPr/>
        </p:nvPicPr>
        <p:blipFill>
          <a:blip r:embed="rId3"/>
          <a:stretch>
            <a:fillRect/>
          </a:stretch>
        </p:blipFill>
        <p:spPr>
          <a:xfrm>
            <a:off x="10886" y="1675073"/>
            <a:ext cx="3524872" cy="2515676"/>
          </a:xfrm>
          <a:prstGeom prst="rect">
            <a:avLst/>
          </a:prstGeom>
        </p:spPr>
      </p:pic>
      <p:sp>
        <p:nvSpPr>
          <p:cNvPr id="15" name="TextBox 14"/>
          <p:cNvSpPr txBox="1"/>
          <p:nvPr/>
        </p:nvSpPr>
        <p:spPr>
          <a:xfrm>
            <a:off x="722930" y="4370818"/>
            <a:ext cx="4002943" cy="754053"/>
          </a:xfrm>
          <a:prstGeom prst="rect">
            <a:avLst/>
          </a:prstGeom>
          <a:noFill/>
        </p:spPr>
        <p:txBody>
          <a:bodyPr wrap="square" rtlCol="0">
            <a:spAutoFit/>
          </a:bodyPr>
          <a:lstStyle/>
          <a:p>
            <a:r>
              <a:rPr lang="en-US" sz="1500" b="1" dirty="0" smtClean="0">
                <a:solidFill>
                  <a:srgbClr val="FF0000"/>
                </a:solidFill>
                <a:latin typeface="Quattrocento Sans"/>
                <a:ea typeface="Quattrocento Sans"/>
                <a:cs typeface="Quattrocento Sans"/>
              </a:rPr>
              <a:t>Cloud: “exchange”-like operator, forwards tuple from one node to another</a:t>
            </a:r>
            <a:endParaRPr lang="en-US" sz="1500" dirty="0" smtClean="0">
              <a:solidFill>
                <a:srgbClr val="FF0000"/>
              </a:solidFill>
              <a:latin typeface="Quattrocento Sans"/>
              <a:ea typeface="Quattrocento Sans"/>
              <a:cs typeface="Quattrocento Sans"/>
            </a:endParaRPr>
          </a:p>
          <a:p>
            <a:endParaRPr lang="en-US" sz="1300" dirty="0">
              <a:solidFill>
                <a:srgbClr val="FF0000"/>
              </a:solidFill>
              <a:latin typeface="Quattrocento Sans"/>
              <a:ea typeface="Quattrocento Sans"/>
              <a:cs typeface="Quattrocento Sans"/>
            </a:endParaRPr>
          </a:p>
        </p:txBody>
      </p:sp>
      <p:cxnSp>
        <p:nvCxnSpPr>
          <p:cNvPr id="8" name="Elbow Connector 7"/>
          <p:cNvCxnSpPr>
            <a:stCxn id="15" idx="1"/>
          </p:cNvCxnSpPr>
          <p:nvPr/>
        </p:nvCxnSpPr>
        <p:spPr>
          <a:xfrm rot="10800000" flipH="1">
            <a:off x="722930" y="3404465"/>
            <a:ext cx="860128" cy="1343381"/>
          </a:xfrm>
          <a:prstGeom prst="bentConnector4">
            <a:avLst>
              <a:gd name="adj1" fmla="val -26577"/>
              <a:gd name="adj2" fmla="val 64033"/>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88669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Rectangle 8"/>
          <p:cNvSpPr/>
          <p:nvPr/>
        </p:nvSpPr>
        <p:spPr>
          <a:xfrm>
            <a:off x="5124000" y="1079426"/>
            <a:ext cx="1401435" cy="12136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2" y="922669"/>
            <a:ext cx="5246371" cy="435599"/>
          </a:xfrm>
          <a:prstGeom prst="rect">
            <a:avLst/>
          </a:prstGeom>
        </p:spPr>
        <p:txBody>
          <a:bodyPr lIns="91425" tIns="91425" rIns="91425" bIns="91425" anchor="ctr" anchorCtr="0">
            <a:noAutofit/>
          </a:bodyPr>
          <a:lstStyle/>
          <a:p>
            <a:pPr lvl="0"/>
            <a:r>
              <a:rPr lang="en-US" dirty="0" smtClean="0"/>
              <a:t>Distributed - Execution Plan Generation</a:t>
            </a:r>
            <a:endParaRPr lang="en" dirty="0">
              <a:highlight>
                <a:srgbClr val="FFCD00"/>
              </a:highlight>
            </a:endParaRPr>
          </a:p>
        </p:txBody>
      </p:sp>
      <p:pic>
        <p:nvPicPr>
          <p:cNvPr id="2" name="Picture 1"/>
          <p:cNvPicPr>
            <a:picLocks noChangeAspect="1"/>
          </p:cNvPicPr>
          <p:nvPr/>
        </p:nvPicPr>
        <p:blipFill>
          <a:blip r:embed="rId3"/>
          <a:stretch>
            <a:fillRect/>
          </a:stretch>
        </p:blipFill>
        <p:spPr>
          <a:xfrm>
            <a:off x="1131083" y="1299879"/>
            <a:ext cx="7043957" cy="2611353"/>
          </a:xfrm>
          <a:prstGeom prst="rect">
            <a:avLst/>
          </a:prstGeom>
        </p:spPr>
      </p:pic>
      <p:sp>
        <p:nvSpPr>
          <p:cNvPr id="13" name="TextBox 12"/>
          <p:cNvSpPr txBox="1"/>
          <p:nvPr/>
        </p:nvSpPr>
        <p:spPr>
          <a:xfrm>
            <a:off x="797083" y="3851376"/>
            <a:ext cx="8239252" cy="900246"/>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a:t>
            </a:r>
            <a:r>
              <a:rPr lang="en-US" sz="1800" dirty="0" smtClean="0">
                <a:latin typeface="Quattrocento Sans"/>
                <a:ea typeface="Quattrocento Sans"/>
                <a:cs typeface="Quattrocento Sans"/>
              </a:rPr>
              <a:t>Rule </a:t>
            </a:r>
            <a:r>
              <a:rPr lang="en-US" sz="1800" dirty="0">
                <a:latin typeface="Quattrocento Sans"/>
                <a:ea typeface="Quattrocento Sans"/>
                <a:cs typeface="Quattrocento Sans"/>
              </a:rPr>
              <a:t>sp2@Src sends links to </a:t>
            </a:r>
            <a:r>
              <a:rPr lang="en-US" sz="1800" dirty="0" err="1">
                <a:latin typeface="Quattrocento Sans"/>
                <a:ea typeface="Quattrocento Sans"/>
                <a:cs typeface="Quattrocento Sans"/>
              </a:rPr>
              <a:t>dest</a:t>
            </a:r>
            <a:r>
              <a:rPr lang="en-US" sz="1800" dirty="0">
                <a:latin typeface="Quattrocento Sans"/>
                <a:ea typeface="Quattrocento Sans"/>
                <a:cs typeface="Quattrocento Sans"/>
              </a:rPr>
              <a:t>, add </a:t>
            </a:r>
            <a:r>
              <a:rPr lang="en-US" sz="1800" dirty="0" err="1">
                <a:latin typeface="Quattrocento Sans"/>
                <a:ea typeface="Quattrocento Sans"/>
                <a:cs typeface="Quattrocento Sans"/>
              </a:rPr>
              <a:t>linkD</a:t>
            </a:r>
            <a:r>
              <a:rPr lang="en-US" sz="1800" dirty="0">
                <a:latin typeface="Quattrocento Sans"/>
                <a:ea typeface="Quattrocento Sans"/>
                <a:cs typeface="Quattrocento Sans"/>
              </a:rPr>
              <a:t> </a:t>
            </a:r>
            <a:r>
              <a:rPr lang="en-US" sz="1800" dirty="0" smtClean="0">
                <a:latin typeface="Quattrocento Sans"/>
                <a:ea typeface="Quattrocento Sans"/>
                <a:cs typeface="Quattrocento Sans"/>
              </a:rPr>
              <a:t>tuples</a:t>
            </a: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rPr>
              <a:t> Rule </a:t>
            </a:r>
            <a:r>
              <a:rPr lang="en-US" sz="1800" dirty="0">
                <a:latin typeface="Quattrocento Sans"/>
                <a:ea typeface="Quattrocento Sans"/>
                <a:cs typeface="Quattrocento Sans"/>
              </a:rPr>
              <a:t>sp2b-2@Nxt takes </a:t>
            </a:r>
            <a:r>
              <a:rPr lang="en-US" sz="1800" dirty="0" err="1">
                <a:latin typeface="Quattrocento Sans"/>
                <a:ea typeface="Quattrocento Sans"/>
                <a:cs typeface="Quattrocento Sans"/>
              </a:rPr>
              <a:t>linkD</a:t>
            </a:r>
            <a:r>
              <a:rPr lang="en-US" sz="1800" dirty="0">
                <a:latin typeface="Quattrocento Sans"/>
                <a:ea typeface="Quattrocento Sans"/>
                <a:cs typeface="Quattrocento Sans"/>
              </a:rPr>
              <a:t> and performs join with path </a:t>
            </a:r>
            <a:r>
              <a:rPr lang="en-US" sz="1800" dirty="0" smtClean="0">
                <a:latin typeface="Quattrocento Sans"/>
                <a:ea typeface="Quattrocento Sans"/>
                <a:cs typeface="Quattrocento Sans"/>
              </a:rPr>
              <a:t>tuples</a:t>
            </a:r>
            <a:endParaRPr lang="en-US" sz="1800" dirty="0">
              <a:latin typeface="Quattrocento Sans"/>
              <a:ea typeface="Quattrocento Sans"/>
              <a:cs typeface="Quattrocento Sans"/>
            </a:endParaRPr>
          </a:p>
        </p:txBody>
      </p:sp>
    </p:spTree>
    <p:extLst>
      <p:ext uri="{BB962C8B-B14F-4D97-AF65-F5344CB8AC3E}">
        <p14:creationId xmlns:p14="http://schemas.microsoft.com/office/powerpoint/2010/main" val="90693673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Rectangle 8"/>
          <p:cNvSpPr/>
          <p:nvPr/>
        </p:nvSpPr>
        <p:spPr>
          <a:xfrm>
            <a:off x="5124000" y="1103811"/>
            <a:ext cx="598529" cy="969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2" y="922669"/>
            <a:ext cx="5246371" cy="435599"/>
          </a:xfrm>
          <a:prstGeom prst="rect">
            <a:avLst/>
          </a:prstGeom>
        </p:spPr>
        <p:txBody>
          <a:bodyPr lIns="91425" tIns="91425" rIns="91425" bIns="91425" anchor="ctr" anchorCtr="0">
            <a:noAutofit/>
          </a:bodyPr>
          <a:lstStyle/>
          <a:p>
            <a:pPr lvl="0"/>
            <a:r>
              <a:rPr lang="en-US" dirty="0" smtClean="0"/>
              <a:t>Pipelined Semi-naïve Evaluation</a:t>
            </a:r>
            <a:endParaRPr lang="en" dirty="0">
              <a:highlight>
                <a:srgbClr val="FFCD00"/>
              </a:highlight>
            </a:endParaRPr>
          </a:p>
        </p:txBody>
      </p:sp>
      <p:sp>
        <p:nvSpPr>
          <p:cNvPr id="13" name="TextBox 12"/>
          <p:cNvSpPr txBox="1"/>
          <p:nvPr/>
        </p:nvSpPr>
        <p:spPr>
          <a:xfrm>
            <a:off x="797083" y="1253165"/>
            <a:ext cx="8239252" cy="1731243"/>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rPr>
              <a:t> Traditional semi-naïve Evaluation</a:t>
            </a:r>
          </a:p>
          <a:p>
            <a:pPr marL="457200" indent="-228600">
              <a:lnSpc>
                <a:spcPct val="150000"/>
              </a:lnSpc>
              <a:buClr>
                <a:srgbClr val="FFCD00"/>
              </a:buClr>
              <a:buSzPct val="100000"/>
              <a:buFont typeface="Quattrocento Sans"/>
              <a:buChar char="◉"/>
            </a:pPr>
            <a:endParaRPr lang="en-US" sz="1800" dirty="0">
              <a:latin typeface="Quattrocento Sans"/>
              <a:ea typeface="Quattrocento Sans"/>
              <a:cs typeface="Quattrocento Sans"/>
            </a:endParaRPr>
          </a:p>
          <a:p>
            <a:pPr marL="228600">
              <a:lnSpc>
                <a:spcPct val="150000"/>
              </a:lnSpc>
              <a:buClr>
                <a:srgbClr val="FFCD00"/>
              </a:buClr>
              <a:buSzPct val="100000"/>
            </a:pPr>
            <a:endParaRPr lang="en-US" sz="1800" dirty="0" smtClean="0">
              <a:latin typeface="Quattrocento Sans"/>
              <a:ea typeface="Quattrocento Sans"/>
              <a:cs typeface="Quattrocento Sans"/>
            </a:endParaRP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rPr>
              <a:t> Problems: </a:t>
            </a:r>
            <a:r>
              <a:rPr lang="en-US" sz="1800" dirty="0">
                <a:latin typeface="Quattrocento Sans"/>
                <a:ea typeface="Quattrocento Sans"/>
                <a:cs typeface="Quattrocento Sans"/>
              </a:rPr>
              <a:t>delays and </a:t>
            </a:r>
            <a:r>
              <a:rPr lang="en-US" sz="1800" dirty="0" smtClean="0">
                <a:latin typeface="Quattrocento Sans"/>
                <a:ea typeface="Quattrocento Sans"/>
                <a:cs typeface="Quattrocento Sans"/>
              </a:rPr>
              <a:t>failures</a:t>
            </a:r>
            <a:endParaRPr lang="en-US" sz="1800" dirty="0">
              <a:latin typeface="Quattrocento Sans"/>
              <a:ea typeface="Quattrocento Sans"/>
              <a:cs typeface="Quattrocento Sans"/>
            </a:endParaRPr>
          </a:p>
        </p:txBody>
      </p:sp>
      <p:sp>
        <p:nvSpPr>
          <p:cNvPr id="12" name="TextBox 11"/>
          <p:cNvSpPr txBox="1"/>
          <p:nvPr/>
        </p:nvSpPr>
        <p:spPr>
          <a:xfrm>
            <a:off x="1072690" y="1638105"/>
            <a:ext cx="8227542" cy="900246"/>
          </a:xfrm>
          <a:prstGeom prst="rect">
            <a:avLst/>
          </a:prstGeom>
          <a:noFill/>
        </p:spPr>
        <p:txBody>
          <a:bodyPr wrap="square" rtlCol="0">
            <a:spAutoFit/>
          </a:bodyPr>
          <a:lstStyle/>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Results from the previous iteration used in the current iteration</a:t>
            </a:r>
          </a:p>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Iterations of synchronous computation</a:t>
            </a:r>
          </a:p>
        </p:txBody>
      </p:sp>
      <p:sp>
        <p:nvSpPr>
          <p:cNvPr id="4" name="Oval 3"/>
          <p:cNvSpPr/>
          <p:nvPr/>
        </p:nvSpPr>
        <p:spPr>
          <a:xfrm>
            <a:off x="6948785" y="3415621"/>
            <a:ext cx="262769" cy="262769"/>
          </a:xfrm>
          <a:prstGeom prst="ellipse">
            <a:avLst/>
          </a:prstGeom>
          <a:solidFill>
            <a:schemeClr val="accent3">
              <a:lumMod val="60000"/>
              <a:lumOff val="4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941485" y="3385210"/>
            <a:ext cx="218974" cy="307777"/>
          </a:xfrm>
          <a:prstGeom prst="rect">
            <a:avLst/>
          </a:prstGeom>
          <a:noFill/>
        </p:spPr>
        <p:txBody>
          <a:bodyPr wrap="square" rtlCol="0">
            <a:spAutoFit/>
          </a:bodyPr>
          <a:lstStyle/>
          <a:p>
            <a:r>
              <a:rPr lang="en-US" dirty="0" smtClean="0"/>
              <a:t>1</a:t>
            </a:r>
            <a:endParaRPr lang="en-US" dirty="0"/>
          </a:p>
        </p:txBody>
      </p:sp>
      <p:sp>
        <p:nvSpPr>
          <p:cNvPr id="15" name="Oval 14"/>
          <p:cNvSpPr/>
          <p:nvPr/>
        </p:nvSpPr>
        <p:spPr>
          <a:xfrm>
            <a:off x="7551965" y="3429030"/>
            <a:ext cx="262769" cy="262769"/>
          </a:xfrm>
          <a:prstGeom prst="ellipse">
            <a:avLst/>
          </a:prstGeom>
          <a:solidFill>
            <a:schemeClr val="accent3">
              <a:lumMod val="60000"/>
              <a:lumOff val="4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7541155" y="3401023"/>
            <a:ext cx="439074" cy="307777"/>
          </a:xfrm>
          <a:prstGeom prst="rect">
            <a:avLst/>
          </a:prstGeom>
          <a:noFill/>
        </p:spPr>
        <p:txBody>
          <a:bodyPr wrap="square" rtlCol="0">
            <a:spAutoFit/>
          </a:bodyPr>
          <a:lstStyle/>
          <a:p>
            <a:r>
              <a:rPr lang="en-US" dirty="0" smtClean="0"/>
              <a:t>2</a:t>
            </a:r>
            <a:endParaRPr lang="en-US" dirty="0"/>
          </a:p>
        </p:txBody>
      </p:sp>
      <p:sp>
        <p:nvSpPr>
          <p:cNvPr id="17" name="Oval 16"/>
          <p:cNvSpPr/>
          <p:nvPr/>
        </p:nvSpPr>
        <p:spPr>
          <a:xfrm>
            <a:off x="7253585" y="3720421"/>
            <a:ext cx="262769" cy="262769"/>
          </a:xfrm>
          <a:prstGeom prst="ellipse">
            <a:avLst/>
          </a:prstGeom>
          <a:solidFill>
            <a:schemeClr val="tx2"/>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7246285" y="3690010"/>
            <a:ext cx="218974" cy="307777"/>
          </a:xfrm>
          <a:prstGeom prst="rect">
            <a:avLst/>
          </a:prstGeom>
          <a:noFill/>
        </p:spPr>
        <p:txBody>
          <a:bodyPr wrap="square" rtlCol="0">
            <a:spAutoFit/>
          </a:bodyPr>
          <a:lstStyle/>
          <a:p>
            <a:r>
              <a:rPr lang="en-US" dirty="0"/>
              <a:t>0</a:t>
            </a:r>
          </a:p>
        </p:txBody>
      </p:sp>
      <p:sp>
        <p:nvSpPr>
          <p:cNvPr id="19" name="Oval 18"/>
          <p:cNvSpPr/>
          <p:nvPr/>
        </p:nvSpPr>
        <p:spPr>
          <a:xfrm>
            <a:off x="6408649" y="3492825"/>
            <a:ext cx="262769" cy="262769"/>
          </a:xfrm>
          <a:prstGeom prst="ellipse">
            <a:avLst/>
          </a:prstGeom>
          <a:solidFill>
            <a:srgbClr val="AECDE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6403110" y="3447816"/>
            <a:ext cx="218974" cy="307777"/>
          </a:xfrm>
          <a:prstGeom prst="rect">
            <a:avLst/>
          </a:prstGeom>
          <a:noFill/>
        </p:spPr>
        <p:txBody>
          <a:bodyPr wrap="square" rtlCol="0">
            <a:spAutoFit/>
          </a:bodyPr>
          <a:lstStyle/>
          <a:p>
            <a:r>
              <a:rPr lang="en-US" dirty="0"/>
              <a:t>4</a:t>
            </a:r>
          </a:p>
        </p:txBody>
      </p:sp>
      <p:sp>
        <p:nvSpPr>
          <p:cNvPr id="21" name="Oval 20"/>
          <p:cNvSpPr/>
          <p:nvPr/>
        </p:nvSpPr>
        <p:spPr>
          <a:xfrm>
            <a:off x="7266420" y="4116537"/>
            <a:ext cx="262769" cy="262769"/>
          </a:xfrm>
          <a:prstGeom prst="ellipse">
            <a:avLst/>
          </a:prstGeom>
          <a:solidFill>
            <a:schemeClr val="accent3">
              <a:lumMod val="60000"/>
              <a:lumOff val="4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259119" y="4083151"/>
            <a:ext cx="218974" cy="307777"/>
          </a:xfrm>
          <a:prstGeom prst="rect">
            <a:avLst/>
          </a:prstGeom>
          <a:noFill/>
        </p:spPr>
        <p:txBody>
          <a:bodyPr wrap="square" rtlCol="0">
            <a:spAutoFit/>
          </a:bodyPr>
          <a:lstStyle/>
          <a:p>
            <a:r>
              <a:rPr lang="en-US" dirty="0"/>
              <a:t>3</a:t>
            </a:r>
          </a:p>
        </p:txBody>
      </p:sp>
      <p:sp>
        <p:nvSpPr>
          <p:cNvPr id="23" name="Oval 22"/>
          <p:cNvSpPr/>
          <p:nvPr/>
        </p:nvSpPr>
        <p:spPr>
          <a:xfrm>
            <a:off x="7734707" y="4104636"/>
            <a:ext cx="262769" cy="262769"/>
          </a:xfrm>
          <a:prstGeom prst="ellipse">
            <a:avLst/>
          </a:prstGeom>
          <a:solidFill>
            <a:srgbClr val="AECDE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7747296" y="4072011"/>
            <a:ext cx="218974" cy="307777"/>
          </a:xfrm>
          <a:prstGeom prst="rect">
            <a:avLst/>
          </a:prstGeom>
          <a:noFill/>
        </p:spPr>
        <p:txBody>
          <a:bodyPr wrap="square" rtlCol="0">
            <a:spAutoFit/>
          </a:bodyPr>
          <a:lstStyle/>
          <a:p>
            <a:r>
              <a:rPr lang="en-US" dirty="0"/>
              <a:t>6</a:t>
            </a:r>
          </a:p>
        </p:txBody>
      </p:sp>
      <p:sp>
        <p:nvSpPr>
          <p:cNvPr id="25" name="Oval 24"/>
          <p:cNvSpPr/>
          <p:nvPr/>
        </p:nvSpPr>
        <p:spPr>
          <a:xfrm>
            <a:off x="7953662" y="3185048"/>
            <a:ext cx="262769" cy="262769"/>
          </a:xfrm>
          <a:prstGeom prst="ellipse">
            <a:avLst/>
          </a:prstGeom>
          <a:solidFill>
            <a:srgbClr val="AECDE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7954277" y="3149318"/>
            <a:ext cx="218974" cy="307777"/>
          </a:xfrm>
          <a:prstGeom prst="rect">
            <a:avLst/>
          </a:prstGeom>
          <a:noFill/>
        </p:spPr>
        <p:txBody>
          <a:bodyPr wrap="square" rtlCol="0">
            <a:spAutoFit/>
          </a:bodyPr>
          <a:lstStyle/>
          <a:p>
            <a:r>
              <a:rPr lang="en-US" dirty="0"/>
              <a:t>5</a:t>
            </a:r>
          </a:p>
        </p:txBody>
      </p:sp>
      <p:sp>
        <p:nvSpPr>
          <p:cNvPr id="27" name="Oval 26"/>
          <p:cNvSpPr/>
          <p:nvPr/>
        </p:nvSpPr>
        <p:spPr>
          <a:xfrm>
            <a:off x="6604842" y="3893374"/>
            <a:ext cx="262769" cy="262769"/>
          </a:xfrm>
          <a:prstGeom prst="ellipse">
            <a:avLst/>
          </a:prstGeom>
          <a:solidFill>
            <a:srgbClr val="EFD9B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6604841" y="3857802"/>
            <a:ext cx="218974" cy="307777"/>
          </a:xfrm>
          <a:prstGeom prst="rect">
            <a:avLst/>
          </a:prstGeom>
          <a:noFill/>
        </p:spPr>
        <p:txBody>
          <a:bodyPr wrap="square" rtlCol="0">
            <a:spAutoFit/>
          </a:bodyPr>
          <a:lstStyle/>
          <a:p>
            <a:r>
              <a:rPr lang="en-US" dirty="0" smtClean="0"/>
              <a:t>9</a:t>
            </a:r>
            <a:endParaRPr lang="en-US" dirty="0"/>
          </a:p>
        </p:txBody>
      </p:sp>
      <p:sp>
        <p:nvSpPr>
          <p:cNvPr id="29" name="Oval 28"/>
          <p:cNvSpPr/>
          <p:nvPr/>
        </p:nvSpPr>
        <p:spPr>
          <a:xfrm>
            <a:off x="8100259" y="4364499"/>
            <a:ext cx="262769" cy="262769"/>
          </a:xfrm>
          <a:prstGeom prst="ellipse">
            <a:avLst/>
          </a:prstGeom>
          <a:solidFill>
            <a:srgbClr val="EFD9B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8094720" y="4324621"/>
            <a:ext cx="218974" cy="307777"/>
          </a:xfrm>
          <a:prstGeom prst="rect">
            <a:avLst/>
          </a:prstGeom>
          <a:noFill/>
        </p:spPr>
        <p:txBody>
          <a:bodyPr wrap="square" rtlCol="0">
            <a:spAutoFit/>
          </a:bodyPr>
          <a:lstStyle/>
          <a:p>
            <a:r>
              <a:rPr lang="en-US" dirty="0" smtClean="0"/>
              <a:t>8</a:t>
            </a:r>
            <a:endParaRPr lang="en-US" dirty="0"/>
          </a:p>
        </p:txBody>
      </p:sp>
      <p:sp>
        <p:nvSpPr>
          <p:cNvPr id="31" name="Oval 30"/>
          <p:cNvSpPr/>
          <p:nvPr/>
        </p:nvSpPr>
        <p:spPr>
          <a:xfrm>
            <a:off x="7537357" y="4519308"/>
            <a:ext cx="262769" cy="262769"/>
          </a:xfrm>
          <a:prstGeom prst="ellipse">
            <a:avLst/>
          </a:prstGeom>
          <a:solidFill>
            <a:schemeClr val="accent2">
              <a:lumMod val="40000"/>
              <a:lumOff val="6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7546416" y="4488896"/>
            <a:ext cx="218974" cy="307777"/>
          </a:xfrm>
          <a:prstGeom prst="rect">
            <a:avLst/>
          </a:prstGeom>
          <a:noFill/>
        </p:spPr>
        <p:txBody>
          <a:bodyPr wrap="square" rtlCol="0">
            <a:spAutoFit/>
          </a:bodyPr>
          <a:lstStyle/>
          <a:p>
            <a:r>
              <a:rPr lang="en-US" dirty="0" smtClean="0"/>
              <a:t>7</a:t>
            </a:r>
            <a:endParaRPr lang="en-US" dirty="0"/>
          </a:p>
        </p:txBody>
      </p:sp>
      <p:sp>
        <p:nvSpPr>
          <p:cNvPr id="34" name="Oval 33"/>
          <p:cNvSpPr/>
          <p:nvPr/>
        </p:nvSpPr>
        <p:spPr>
          <a:xfrm>
            <a:off x="6117561" y="3755594"/>
            <a:ext cx="262769" cy="262769"/>
          </a:xfrm>
          <a:prstGeom prst="ellipse">
            <a:avLst/>
          </a:prstGeom>
          <a:solidFill>
            <a:srgbClr val="EFD9B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6041924" y="3728362"/>
            <a:ext cx="498107" cy="307777"/>
          </a:xfrm>
          <a:prstGeom prst="rect">
            <a:avLst/>
          </a:prstGeom>
          <a:noFill/>
          <a:ln>
            <a:solidFill>
              <a:srgbClr val="FFFFFF"/>
            </a:solidFill>
          </a:ln>
        </p:spPr>
        <p:txBody>
          <a:bodyPr wrap="square" rtlCol="0">
            <a:spAutoFit/>
          </a:bodyPr>
          <a:lstStyle/>
          <a:p>
            <a:r>
              <a:rPr lang="en-US" dirty="0" smtClean="0"/>
              <a:t>10</a:t>
            </a:r>
            <a:endParaRPr lang="en-US" dirty="0"/>
          </a:p>
        </p:txBody>
      </p:sp>
      <p:cxnSp>
        <p:nvCxnSpPr>
          <p:cNvPr id="7" name="Straight Connector 6"/>
          <p:cNvCxnSpPr/>
          <p:nvPr/>
        </p:nvCxnSpPr>
        <p:spPr>
          <a:xfrm>
            <a:off x="7381192" y="3963404"/>
            <a:ext cx="1" cy="196759"/>
          </a:xfrm>
          <a:prstGeom prst="line">
            <a:avLst/>
          </a:prstGeom>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a:off x="7070667" y="3638670"/>
            <a:ext cx="226715" cy="138921"/>
          </a:xfrm>
          <a:prstGeom prst="line">
            <a:avLst/>
          </a:prstGeom>
        </p:spPr>
        <p:style>
          <a:lnRef idx="2">
            <a:schemeClr val="dk1"/>
          </a:lnRef>
          <a:fillRef idx="0">
            <a:schemeClr val="dk1"/>
          </a:fillRef>
          <a:effectRef idx="1">
            <a:schemeClr val="dk1"/>
          </a:effectRef>
          <a:fontRef idx="minor">
            <a:schemeClr val="tx1"/>
          </a:fontRef>
        </p:style>
      </p:cxnSp>
      <p:cxnSp>
        <p:nvCxnSpPr>
          <p:cNvPr id="47" name="Straight Connector 46"/>
          <p:cNvCxnSpPr>
            <a:endCxn id="17" idx="7"/>
          </p:cNvCxnSpPr>
          <p:nvPr/>
        </p:nvCxnSpPr>
        <p:spPr>
          <a:xfrm flipH="1">
            <a:off x="7477870" y="3682462"/>
            <a:ext cx="146204" cy="76441"/>
          </a:xfrm>
          <a:prstGeom prst="line">
            <a:avLst/>
          </a:prstGeom>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flipV="1">
            <a:off x="6627621" y="3572364"/>
            <a:ext cx="338408" cy="66306"/>
          </a:xfrm>
          <a:prstGeom prst="line">
            <a:avLst/>
          </a:prstGeom>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a:xfrm>
            <a:off x="6540031" y="3748822"/>
            <a:ext cx="226715" cy="138921"/>
          </a:xfrm>
          <a:prstGeom prst="line">
            <a:avLst/>
          </a:prstGeom>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a:xfrm flipH="1">
            <a:off x="6278144" y="3639340"/>
            <a:ext cx="175179" cy="138921"/>
          </a:xfrm>
          <a:prstGeom prst="line">
            <a:avLst/>
          </a:prstGeom>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a:xfrm flipV="1">
            <a:off x="7765895" y="3356106"/>
            <a:ext cx="238835" cy="145846"/>
          </a:xfrm>
          <a:prstGeom prst="line">
            <a:avLst/>
          </a:prstGeom>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a:xfrm>
            <a:off x="7492470" y="4232743"/>
            <a:ext cx="276047" cy="0"/>
          </a:xfrm>
          <a:prstGeom prst="line">
            <a:avLst/>
          </a:prstGeom>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a:xfrm>
            <a:off x="7935314" y="4291588"/>
            <a:ext cx="226715" cy="138921"/>
          </a:xfrm>
          <a:prstGeom prst="line">
            <a:avLst/>
          </a:prstGeom>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a:xfrm flipH="1">
            <a:off x="7693811" y="4344451"/>
            <a:ext cx="149411" cy="196759"/>
          </a:xfrm>
          <a:prstGeom prst="line">
            <a:avLst/>
          </a:prstGeom>
        </p:spPr>
        <p:style>
          <a:lnRef idx="2">
            <a:schemeClr val="dk1"/>
          </a:lnRef>
          <a:fillRef idx="0">
            <a:schemeClr val="dk1"/>
          </a:fillRef>
          <a:effectRef idx="1">
            <a:schemeClr val="dk1"/>
          </a:effectRef>
          <a:fontRef idx="minor">
            <a:schemeClr val="tx1"/>
          </a:fontRef>
        </p:style>
      </p:cxnSp>
      <p:sp>
        <p:nvSpPr>
          <p:cNvPr id="68" name="Rectangle 22"/>
          <p:cNvSpPr>
            <a:spLocks noChangeArrowheads="1"/>
          </p:cNvSpPr>
          <p:nvPr/>
        </p:nvSpPr>
        <p:spPr bwMode="auto">
          <a:xfrm>
            <a:off x="1072690" y="4613744"/>
            <a:ext cx="1498600" cy="254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9" name="Rectangle 23"/>
          <p:cNvSpPr>
            <a:spLocks noChangeArrowheads="1"/>
          </p:cNvSpPr>
          <p:nvPr/>
        </p:nvSpPr>
        <p:spPr bwMode="auto">
          <a:xfrm>
            <a:off x="1072690" y="4105743"/>
            <a:ext cx="1498600" cy="254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sp>
        <p:nvSpPr>
          <p:cNvPr id="70" name="Rectangle 22"/>
          <p:cNvSpPr>
            <a:spLocks noChangeArrowheads="1"/>
          </p:cNvSpPr>
          <p:nvPr/>
        </p:nvSpPr>
        <p:spPr bwMode="auto">
          <a:xfrm>
            <a:off x="1072690" y="4359744"/>
            <a:ext cx="1498600" cy="254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grpSp>
        <p:nvGrpSpPr>
          <p:cNvPr id="71" name="Group 11"/>
          <p:cNvGrpSpPr>
            <a:grpSpLocks/>
          </p:cNvGrpSpPr>
          <p:nvPr/>
        </p:nvGrpSpPr>
        <p:grpSpPr bwMode="auto">
          <a:xfrm>
            <a:off x="3231429" y="4107896"/>
            <a:ext cx="2578100" cy="762000"/>
            <a:chOff x="2048" y="3080"/>
            <a:chExt cx="1624" cy="480"/>
          </a:xfrm>
        </p:grpSpPr>
        <p:sp>
          <p:nvSpPr>
            <p:cNvPr id="72" name="Rectangle 12"/>
            <p:cNvSpPr>
              <a:spLocks noChangeArrowheads="1"/>
            </p:cNvSpPr>
            <p:nvPr/>
          </p:nvSpPr>
          <p:spPr bwMode="auto">
            <a:xfrm>
              <a:off x="2048" y="3240"/>
              <a:ext cx="944" cy="160"/>
            </a:xfrm>
            <a:prstGeom prst="rect">
              <a:avLst/>
            </a:prstGeom>
            <a:noFill/>
            <a:ln w="28575">
              <a:solidFill>
                <a:schemeClr val="accent3">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a:solidFill>
                    <a:srgbClr val="BBD189"/>
                  </a:solidFill>
                </a:rPr>
                <a:t>2</a:t>
              </a:r>
            </a:p>
          </p:txBody>
        </p:sp>
        <p:sp>
          <p:nvSpPr>
            <p:cNvPr id="73" name="Rectangle 13"/>
            <p:cNvSpPr>
              <a:spLocks noChangeArrowheads="1"/>
            </p:cNvSpPr>
            <p:nvPr/>
          </p:nvSpPr>
          <p:spPr bwMode="auto">
            <a:xfrm>
              <a:off x="2048" y="3400"/>
              <a:ext cx="944" cy="160"/>
            </a:xfrm>
            <a:prstGeom prst="rect">
              <a:avLst/>
            </a:prstGeom>
            <a:noFill/>
            <a:ln w="28575">
              <a:solidFill>
                <a:schemeClr val="accent3">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dirty="0">
                  <a:solidFill>
                    <a:srgbClr val="BBD189"/>
                  </a:solidFill>
                </a:rPr>
                <a:t>1</a:t>
              </a:r>
            </a:p>
          </p:txBody>
        </p:sp>
        <p:sp>
          <p:nvSpPr>
            <p:cNvPr id="74" name="Text Box 14"/>
            <p:cNvSpPr txBox="1">
              <a:spLocks noChangeArrowheads="1"/>
            </p:cNvSpPr>
            <p:nvPr/>
          </p:nvSpPr>
          <p:spPr bwMode="auto">
            <a:xfrm>
              <a:off x="2992" y="3232"/>
              <a:ext cx="680"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dirty="0">
                  <a:solidFill>
                    <a:schemeClr val="accent3">
                      <a:lumMod val="60000"/>
                      <a:lumOff val="40000"/>
                    </a:schemeClr>
                  </a:solidFill>
                </a:rPr>
                <a:t>1-hop</a:t>
              </a:r>
            </a:p>
          </p:txBody>
        </p:sp>
        <p:sp>
          <p:nvSpPr>
            <p:cNvPr id="75" name="Rectangle 15"/>
            <p:cNvSpPr>
              <a:spLocks noChangeArrowheads="1"/>
            </p:cNvSpPr>
            <p:nvPr/>
          </p:nvSpPr>
          <p:spPr bwMode="auto">
            <a:xfrm>
              <a:off x="2048" y="3080"/>
              <a:ext cx="944" cy="160"/>
            </a:xfrm>
            <a:prstGeom prst="rect">
              <a:avLst/>
            </a:prstGeom>
            <a:noFill/>
            <a:ln w="28575">
              <a:solidFill>
                <a:schemeClr val="accent3">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a:solidFill>
                    <a:srgbClr val="BBD189"/>
                  </a:solidFill>
                </a:rPr>
                <a:t>3</a:t>
              </a:r>
            </a:p>
          </p:txBody>
        </p:sp>
      </p:grpSp>
      <p:grpSp>
        <p:nvGrpSpPr>
          <p:cNvPr id="76" name="Group 16"/>
          <p:cNvGrpSpPr>
            <a:grpSpLocks/>
          </p:cNvGrpSpPr>
          <p:nvPr/>
        </p:nvGrpSpPr>
        <p:grpSpPr bwMode="auto">
          <a:xfrm>
            <a:off x="3233327" y="3354406"/>
            <a:ext cx="2590800" cy="762000"/>
            <a:chOff x="2048" y="2600"/>
            <a:chExt cx="1632" cy="480"/>
          </a:xfrm>
        </p:grpSpPr>
        <p:sp>
          <p:nvSpPr>
            <p:cNvPr id="77" name="Rectangle 17"/>
            <p:cNvSpPr>
              <a:spLocks noChangeArrowheads="1"/>
            </p:cNvSpPr>
            <p:nvPr/>
          </p:nvSpPr>
          <p:spPr bwMode="auto">
            <a:xfrm>
              <a:off x="2048" y="2600"/>
              <a:ext cx="944" cy="160"/>
            </a:xfrm>
            <a:prstGeom prst="rect">
              <a:avLst/>
            </a:prstGeom>
            <a:noFill/>
            <a:ln w="28575">
              <a:solidFill>
                <a:schemeClr val="accent1">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a:solidFill>
                    <a:schemeClr val="accent1">
                      <a:lumMod val="60000"/>
                      <a:lumOff val="40000"/>
                    </a:schemeClr>
                  </a:solidFill>
                </a:rPr>
                <a:t>6</a:t>
              </a:r>
            </a:p>
          </p:txBody>
        </p:sp>
        <p:sp>
          <p:nvSpPr>
            <p:cNvPr id="78" name="Rectangle 18"/>
            <p:cNvSpPr>
              <a:spLocks noChangeArrowheads="1"/>
            </p:cNvSpPr>
            <p:nvPr/>
          </p:nvSpPr>
          <p:spPr bwMode="auto">
            <a:xfrm>
              <a:off x="2048" y="2760"/>
              <a:ext cx="944" cy="160"/>
            </a:xfrm>
            <a:prstGeom prst="rect">
              <a:avLst/>
            </a:prstGeom>
            <a:noFill/>
            <a:ln w="28575">
              <a:solidFill>
                <a:srgbClr val="85B4D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a:solidFill>
                    <a:schemeClr val="accent1">
                      <a:lumMod val="60000"/>
                      <a:lumOff val="40000"/>
                    </a:schemeClr>
                  </a:solidFill>
                </a:rPr>
                <a:t>5</a:t>
              </a:r>
            </a:p>
          </p:txBody>
        </p:sp>
        <p:sp>
          <p:nvSpPr>
            <p:cNvPr id="79" name="Text Box 19"/>
            <p:cNvSpPr txBox="1">
              <a:spLocks noChangeArrowheads="1"/>
            </p:cNvSpPr>
            <p:nvPr/>
          </p:nvSpPr>
          <p:spPr bwMode="auto">
            <a:xfrm>
              <a:off x="3000" y="2784"/>
              <a:ext cx="680"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dirty="0">
                  <a:solidFill>
                    <a:schemeClr val="accent1">
                      <a:lumMod val="60000"/>
                      <a:lumOff val="40000"/>
                    </a:schemeClr>
                  </a:solidFill>
                </a:rPr>
                <a:t>2-hop</a:t>
              </a:r>
            </a:p>
          </p:txBody>
        </p:sp>
        <p:sp>
          <p:nvSpPr>
            <p:cNvPr id="80" name="Rectangle 20"/>
            <p:cNvSpPr>
              <a:spLocks noChangeArrowheads="1"/>
            </p:cNvSpPr>
            <p:nvPr/>
          </p:nvSpPr>
          <p:spPr bwMode="auto">
            <a:xfrm>
              <a:off x="2048" y="2920"/>
              <a:ext cx="944" cy="160"/>
            </a:xfrm>
            <a:prstGeom prst="rect">
              <a:avLst/>
            </a:prstGeom>
            <a:noFill/>
            <a:ln w="28575">
              <a:solidFill>
                <a:srgbClr val="85B4D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a:solidFill>
                    <a:schemeClr val="accent1">
                      <a:lumMod val="60000"/>
                      <a:lumOff val="40000"/>
                    </a:schemeClr>
                  </a:solidFill>
                </a:rPr>
                <a:t>4</a:t>
              </a:r>
            </a:p>
          </p:txBody>
        </p:sp>
      </p:grpSp>
      <p:sp>
        <p:nvSpPr>
          <p:cNvPr id="59" name="TextBox 58"/>
          <p:cNvSpPr txBox="1"/>
          <p:nvPr/>
        </p:nvSpPr>
        <p:spPr>
          <a:xfrm>
            <a:off x="309155" y="4728806"/>
            <a:ext cx="607305" cy="369332"/>
          </a:xfrm>
          <a:prstGeom prst="rect">
            <a:avLst/>
          </a:prstGeom>
          <a:noFill/>
        </p:spPr>
        <p:txBody>
          <a:bodyPr wrap="square" rtlCol="0">
            <a:spAutoFit/>
          </a:bodyPr>
          <a:lstStyle/>
          <a:p>
            <a:r>
              <a:rPr lang="en-US" sz="1800" dirty="0">
                <a:latin typeface="Quattrocento Sans"/>
                <a:ea typeface="Quattrocento Sans"/>
                <a:cs typeface="Quattrocento Sans"/>
              </a:rPr>
              <a:t>link</a:t>
            </a:r>
          </a:p>
        </p:txBody>
      </p:sp>
      <p:sp>
        <p:nvSpPr>
          <p:cNvPr id="82" name="TextBox 81"/>
          <p:cNvSpPr txBox="1"/>
          <p:nvPr/>
        </p:nvSpPr>
        <p:spPr>
          <a:xfrm>
            <a:off x="4820345" y="4796673"/>
            <a:ext cx="989184" cy="369332"/>
          </a:xfrm>
          <a:prstGeom prst="rect">
            <a:avLst/>
          </a:prstGeom>
          <a:noFill/>
        </p:spPr>
        <p:txBody>
          <a:bodyPr wrap="square" rtlCol="0">
            <a:spAutoFit/>
          </a:bodyPr>
          <a:lstStyle/>
          <a:p>
            <a:r>
              <a:rPr lang="en-US" sz="1800" dirty="0" smtClean="0">
                <a:latin typeface="Quattrocento Sans"/>
                <a:ea typeface="Quattrocento Sans"/>
                <a:cs typeface="Quattrocento Sans"/>
              </a:rPr>
              <a:t>Path</a:t>
            </a:r>
            <a:endParaRPr lang="en-US" sz="1800" dirty="0">
              <a:latin typeface="Quattrocento Sans"/>
              <a:ea typeface="Quattrocento Sans"/>
              <a:cs typeface="Quattrocento Sans"/>
            </a:endParaRPr>
          </a:p>
        </p:txBody>
      </p:sp>
      <p:cxnSp>
        <p:nvCxnSpPr>
          <p:cNvPr id="83" name="Straight Connector 82"/>
          <p:cNvCxnSpPr/>
          <p:nvPr/>
        </p:nvCxnSpPr>
        <p:spPr>
          <a:xfrm flipV="1">
            <a:off x="1417747" y="3778261"/>
            <a:ext cx="338408" cy="262599"/>
          </a:xfrm>
          <a:prstGeom prst="line">
            <a:avLst/>
          </a:prstGeom>
        </p:spPr>
        <p:style>
          <a:lnRef idx="2">
            <a:schemeClr val="dk1"/>
          </a:lnRef>
          <a:fillRef idx="0">
            <a:schemeClr val="dk1"/>
          </a:fillRef>
          <a:effectRef idx="1">
            <a:schemeClr val="dk1"/>
          </a:effectRef>
          <a:fontRef idx="minor">
            <a:schemeClr val="tx1"/>
          </a:fontRef>
        </p:style>
      </p:cxnSp>
      <p:cxnSp>
        <p:nvCxnSpPr>
          <p:cNvPr id="85" name="Straight Connector 84"/>
          <p:cNvCxnSpPr/>
          <p:nvPr/>
        </p:nvCxnSpPr>
        <p:spPr>
          <a:xfrm flipH="1" flipV="1">
            <a:off x="1908555" y="3773465"/>
            <a:ext cx="1215478" cy="570987"/>
          </a:xfrm>
          <a:prstGeom prst="line">
            <a:avLst/>
          </a:prstGeom>
        </p:spPr>
        <p:style>
          <a:lnRef idx="2">
            <a:schemeClr val="dk1"/>
          </a:lnRef>
          <a:fillRef idx="0">
            <a:schemeClr val="dk1"/>
          </a:fillRef>
          <a:effectRef idx="1">
            <a:schemeClr val="dk1"/>
          </a:effectRef>
          <a:fontRef idx="minor">
            <a:schemeClr val="tx1"/>
          </a:fontRef>
        </p:style>
      </p:cxnSp>
      <p:grpSp>
        <p:nvGrpSpPr>
          <p:cNvPr id="89" name="Group 26"/>
          <p:cNvGrpSpPr>
            <a:grpSpLocks/>
          </p:cNvGrpSpPr>
          <p:nvPr/>
        </p:nvGrpSpPr>
        <p:grpSpPr bwMode="auto">
          <a:xfrm>
            <a:off x="1646619" y="3526568"/>
            <a:ext cx="411741" cy="229025"/>
            <a:chOff x="1140" y="2780"/>
            <a:chExt cx="280" cy="184"/>
          </a:xfrm>
        </p:grpSpPr>
        <p:sp>
          <p:nvSpPr>
            <p:cNvPr id="91" name="AutoShape 27"/>
            <p:cNvSpPr>
              <a:spLocks noChangeArrowheads="1"/>
            </p:cNvSpPr>
            <p:nvPr/>
          </p:nvSpPr>
          <p:spPr bwMode="auto">
            <a:xfrm rot="-5400000">
              <a:off x="1256" y="2800"/>
              <a:ext cx="184" cy="144"/>
            </a:xfrm>
            <a:prstGeom prst="triangle">
              <a:avLst>
                <a:gd name="adj" fmla="val 50000"/>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 name="AutoShape 28"/>
            <p:cNvSpPr>
              <a:spLocks noChangeArrowheads="1"/>
            </p:cNvSpPr>
            <p:nvPr/>
          </p:nvSpPr>
          <p:spPr bwMode="auto">
            <a:xfrm rot="5400000" flipH="1">
              <a:off x="1120" y="2800"/>
              <a:ext cx="184" cy="144"/>
            </a:xfrm>
            <a:prstGeom prst="triangle">
              <a:avLst>
                <a:gd name="adj" fmla="val 50000"/>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7" name="Freeform 86"/>
          <p:cNvSpPr/>
          <p:nvPr/>
        </p:nvSpPr>
        <p:spPr>
          <a:xfrm>
            <a:off x="6875794" y="3149318"/>
            <a:ext cx="1001127" cy="1375648"/>
          </a:xfrm>
          <a:custGeom>
            <a:avLst/>
            <a:gdLst>
              <a:gd name="connsiteX0" fmla="*/ 496341 w 948888"/>
              <a:gd name="connsiteY0" fmla="*/ 15077 h 1314180"/>
              <a:gd name="connsiteX1" fmla="*/ 496341 w 948888"/>
              <a:gd name="connsiteY1" fmla="*/ 15077 h 1314180"/>
              <a:gd name="connsiteX2" fmla="*/ 87589 w 948888"/>
              <a:gd name="connsiteY2" fmla="*/ 29674 h 1314180"/>
              <a:gd name="connsiteX3" fmla="*/ 43795 w 948888"/>
              <a:gd name="connsiteY3" fmla="*/ 58867 h 1314180"/>
              <a:gd name="connsiteX4" fmla="*/ 29196 w 948888"/>
              <a:gd name="connsiteY4" fmla="*/ 102657 h 1314180"/>
              <a:gd name="connsiteX5" fmla="*/ 0 w 948888"/>
              <a:gd name="connsiteY5" fmla="*/ 146447 h 1314180"/>
              <a:gd name="connsiteX6" fmla="*/ 29196 w 948888"/>
              <a:gd name="connsiteY6" fmla="*/ 379994 h 1314180"/>
              <a:gd name="connsiteX7" fmla="*/ 58393 w 948888"/>
              <a:gd name="connsiteY7" fmla="*/ 467574 h 1314180"/>
              <a:gd name="connsiteX8" fmla="*/ 116786 w 948888"/>
              <a:gd name="connsiteY8" fmla="*/ 555154 h 1314180"/>
              <a:gd name="connsiteX9" fmla="*/ 145983 w 948888"/>
              <a:gd name="connsiteY9" fmla="*/ 657330 h 1314180"/>
              <a:gd name="connsiteX10" fmla="*/ 160581 w 948888"/>
              <a:gd name="connsiteY10" fmla="*/ 759507 h 1314180"/>
              <a:gd name="connsiteX11" fmla="*/ 204376 w 948888"/>
              <a:gd name="connsiteY11" fmla="*/ 963860 h 1314180"/>
              <a:gd name="connsiteX12" fmla="*/ 233572 w 948888"/>
              <a:gd name="connsiteY12" fmla="*/ 1124424 h 1314180"/>
              <a:gd name="connsiteX13" fmla="*/ 262769 w 948888"/>
              <a:gd name="connsiteY13" fmla="*/ 1168214 h 1314180"/>
              <a:gd name="connsiteX14" fmla="*/ 306564 w 948888"/>
              <a:gd name="connsiteY14" fmla="*/ 1197407 h 1314180"/>
              <a:gd name="connsiteX15" fmla="*/ 379555 w 948888"/>
              <a:gd name="connsiteY15" fmla="*/ 1270390 h 1314180"/>
              <a:gd name="connsiteX16" fmla="*/ 452547 w 948888"/>
              <a:gd name="connsiteY16" fmla="*/ 1314180 h 1314180"/>
              <a:gd name="connsiteX17" fmla="*/ 525538 w 948888"/>
              <a:gd name="connsiteY17" fmla="*/ 1299584 h 1314180"/>
              <a:gd name="connsiteX18" fmla="*/ 540136 w 948888"/>
              <a:gd name="connsiteY18" fmla="*/ 1255794 h 1314180"/>
              <a:gd name="connsiteX19" fmla="*/ 569333 w 948888"/>
              <a:gd name="connsiteY19" fmla="*/ 1212004 h 1314180"/>
              <a:gd name="connsiteX20" fmla="*/ 627726 w 948888"/>
              <a:gd name="connsiteY20" fmla="*/ 1095230 h 1314180"/>
              <a:gd name="connsiteX21" fmla="*/ 656923 w 948888"/>
              <a:gd name="connsiteY21" fmla="*/ 963860 h 1314180"/>
              <a:gd name="connsiteX22" fmla="*/ 686119 w 948888"/>
              <a:gd name="connsiteY22" fmla="*/ 876280 h 1314180"/>
              <a:gd name="connsiteX23" fmla="*/ 715316 w 948888"/>
              <a:gd name="connsiteY23" fmla="*/ 774104 h 1314180"/>
              <a:gd name="connsiteX24" fmla="*/ 744512 w 948888"/>
              <a:gd name="connsiteY24" fmla="*/ 730314 h 1314180"/>
              <a:gd name="connsiteX25" fmla="*/ 802905 w 948888"/>
              <a:gd name="connsiteY25" fmla="*/ 701120 h 1314180"/>
              <a:gd name="connsiteX26" fmla="*/ 846700 w 948888"/>
              <a:gd name="connsiteY26" fmla="*/ 657330 h 1314180"/>
              <a:gd name="connsiteX27" fmla="*/ 890495 w 948888"/>
              <a:gd name="connsiteY27" fmla="*/ 628137 h 1314180"/>
              <a:gd name="connsiteX28" fmla="*/ 919692 w 948888"/>
              <a:gd name="connsiteY28" fmla="*/ 584347 h 1314180"/>
              <a:gd name="connsiteX29" fmla="*/ 948888 w 948888"/>
              <a:gd name="connsiteY29" fmla="*/ 467574 h 1314180"/>
              <a:gd name="connsiteX30" fmla="*/ 905093 w 948888"/>
              <a:gd name="connsiteY30" fmla="*/ 248624 h 1314180"/>
              <a:gd name="connsiteX31" fmla="*/ 890495 w 948888"/>
              <a:gd name="connsiteY31" fmla="*/ 204834 h 1314180"/>
              <a:gd name="connsiteX32" fmla="*/ 846700 w 948888"/>
              <a:gd name="connsiteY32" fmla="*/ 161044 h 1314180"/>
              <a:gd name="connsiteX33" fmla="*/ 817504 w 948888"/>
              <a:gd name="connsiteY33" fmla="*/ 117254 h 1314180"/>
              <a:gd name="connsiteX34" fmla="*/ 773709 w 948888"/>
              <a:gd name="connsiteY34" fmla="*/ 102657 h 1314180"/>
              <a:gd name="connsiteX35" fmla="*/ 729914 w 948888"/>
              <a:gd name="connsiteY35" fmla="*/ 73464 h 1314180"/>
              <a:gd name="connsiteX36" fmla="*/ 642324 w 948888"/>
              <a:gd name="connsiteY36" fmla="*/ 44270 h 1314180"/>
              <a:gd name="connsiteX37" fmla="*/ 554735 w 948888"/>
              <a:gd name="connsiteY37" fmla="*/ 480 h 1314180"/>
              <a:gd name="connsiteX38" fmla="*/ 496341 w 948888"/>
              <a:gd name="connsiteY38" fmla="*/ 15077 h 131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48888" h="1314180">
                <a:moveTo>
                  <a:pt x="496341" y="15077"/>
                </a:moveTo>
                <a:lnTo>
                  <a:pt x="496341" y="15077"/>
                </a:lnTo>
                <a:cubicBezTo>
                  <a:pt x="360090" y="19943"/>
                  <a:pt x="223293" y="16543"/>
                  <a:pt x="87589" y="29674"/>
                </a:cubicBezTo>
                <a:cubicBezTo>
                  <a:pt x="70127" y="31364"/>
                  <a:pt x="54755" y="45168"/>
                  <a:pt x="43795" y="58867"/>
                </a:cubicBezTo>
                <a:cubicBezTo>
                  <a:pt x="34182" y="70881"/>
                  <a:pt x="36078" y="88895"/>
                  <a:pt x="29196" y="102657"/>
                </a:cubicBezTo>
                <a:cubicBezTo>
                  <a:pt x="21350" y="118348"/>
                  <a:pt x="9732" y="131850"/>
                  <a:pt x="0" y="146447"/>
                </a:cubicBezTo>
                <a:cubicBezTo>
                  <a:pt x="9791" y="263932"/>
                  <a:pt x="2603" y="291362"/>
                  <a:pt x="29196" y="379994"/>
                </a:cubicBezTo>
                <a:cubicBezTo>
                  <a:pt x="38039" y="409469"/>
                  <a:pt x="41322" y="441970"/>
                  <a:pt x="58393" y="467574"/>
                </a:cubicBezTo>
                <a:lnTo>
                  <a:pt x="116786" y="555154"/>
                </a:lnTo>
                <a:cubicBezTo>
                  <a:pt x="129291" y="592666"/>
                  <a:pt x="138652" y="617016"/>
                  <a:pt x="145983" y="657330"/>
                </a:cubicBezTo>
                <a:cubicBezTo>
                  <a:pt x="152138" y="691180"/>
                  <a:pt x="153833" y="725770"/>
                  <a:pt x="160581" y="759507"/>
                </a:cubicBezTo>
                <a:cubicBezTo>
                  <a:pt x="200774" y="960451"/>
                  <a:pt x="180364" y="795795"/>
                  <a:pt x="204376" y="963860"/>
                </a:cubicBezTo>
                <a:cubicBezTo>
                  <a:pt x="210415" y="1006124"/>
                  <a:pt x="210674" y="1078633"/>
                  <a:pt x="233572" y="1124424"/>
                </a:cubicBezTo>
                <a:cubicBezTo>
                  <a:pt x="241418" y="1140115"/>
                  <a:pt x="250363" y="1155810"/>
                  <a:pt x="262769" y="1168214"/>
                </a:cubicBezTo>
                <a:cubicBezTo>
                  <a:pt x="275175" y="1180619"/>
                  <a:pt x="291966" y="1187676"/>
                  <a:pt x="306564" y="1197407"/>
                </a:cubicBezTo>
                <a:cubicBezTo>
                  <a:pt x="356615" y="1272476"/>
                  <a:pt x="310040" y="1214784"/>
                  <a:pt x="379555" y="1270390"/>
                </a:cubicBezTo>
                <a:cubicBezTo>
                  <a:pt x="436810" y="1316189"/>
                  <a:pt x="376491" y="1288832"/>
                  <a:pt x="452547" y="1314180"/>
                </a:cubicBezTo>
                <a:cubicBezTo>
                  <a:pt x="476877" y="1309315"/>
                  <a:pt x="504892" y="1313346"/>
                  <a:pt x="525538" y="1299584"/>
                </a:cubicBezTo>
                <a:cubicBezTo>
                  <a:pt x="538341" y="1291050"/>
                  <a:pt x="533254" y="1269556"/>
                  <a:pt x="540136" y="1255794"/>
                </a:cubicBezTo>
                <a:cubicBezTo>
                  <a:pt x="547982" y="1240103"/>
                  <a:pt x="559601" y="1226601"/>
                  <a:pt x="569333" y="1212004"/>
                </a:cubicBezTo>
                <a:cubicBezTo>
                  <a:pt x="602882" y="1111367"/>
                  <a:pt x="576768" y="1146183"/>
                  <a:pt x="627726" y="1095230"/>
                </a:cubicBezTo>
                <a:cubicBezTo>
                  <a:pt x="669493" y="969942"/>
                  <a:pt x="605539" y="1169374"/>
                  <a:pt x="656923" y="963860"/>
                </a:cubicBezTo>
                <a:cubicBezTo>
                  <a:pt x="664387" y="934006"/>
                  <a:pt x="677276" y="905755"/>
                  <a:pt x="686119" y="876280"/>
                </a:cubicBezTo>
                <a:cubicBezTo>
                  <a:pt x="693137" y="852888"/>
                  <a:pt x="703048" y="798637"/>
                  <a:pt x="715316" y="774104"/>
                </a:cubicBezTo>
                <a:cubicBezTo>
                  <a:pt x="723162" y="758413"/>
                  <a:pt x="731034" y="741544"/>
                  <a:pt x="744512" y="730314"/>
                </a:cubicBezTo>
                <a:cubicBezTo>
                  <a:pt x="761230" y="716383"/>
                  <a:pt x="785196" y="713768"/>
                  <a:pt x="802905" y="701120"/>
                </a:cubicBezTo>
                <a:cubicBezTo>
                  <a:pt x="819704" y="689122"/>
                  <a:pt x="830840" y="670545"/>
                  <a:pt x="846700" y="657330"/>
                </a:cubicBezTo>
                <a:cubicBezTo>
                  <a:pt x="860179" y="646099"/>
                  <a:pt x="875897" y="637868"/>
                  <a:pt x="890495" y="628137"/>
                </a:cubicBezTo>
                <a:cubicBezTo>
                  <a:pt x="900227" y="613540"/>
                  <a:pt x="911846" y="600038"/>
                  <a:pt x="919692" y="584347"/>
                </a:cubicBezTo>
                <a:cubicBezTo>
                  <a:pt x="934654" y="554426"/>
                  <a:pt x="943336" y="495332"/>
                  <a:pt x="948888" y="467574"/>
                </a:cubicBezTo>
                <a:cubicBezTo>
                  <a:pt x="934937" y="390852"/>
                  <a:pt x="925942" y="321586"/>
                  <a:pt x="905093" y="248624"/>
                </a:cubicBezTo>
                <a:cubicBezTo>
                  <a:pt x="900866" y="233830"/>
                  <a:pt x="899030" y="217636"/>
                  <a:pt x="890495" y="204834"/>
                </a:cubicBezTo>
                <a:cubicBezTo>
                  <a:pt x="879043" y="187658"/>
                  <a:pt x="859917" y="176902"/>
                  <a:pt x="846700" y="161044"/>
                </a:cubicBezTo>
                <a:cubicBezTo>
                  <a:pt x="835468" y="147567"/>
                  <a:pt x="831204" y="128213"/>
                  <a:pt x="817504" y="117254"/>
                </a:cubicBezTo>
                <a:cubicBezTo>
                  <a:pt x="805488" y="107642"/>
                  <a:pt x="787473" y="109538"/>
                  <a:pt x="773709" y="102657"/>
                </a:cubicBezTo>
                <a:cubicBezTo>
                  <a:pt x="758017" y="94812"/>
                  <a:pt x="745947" y="80589"/>
                  <a:pt x="729914" y="73464"/>
                </a:cubicBezTo>
                <a:cubicBezTo>
                  <a:pt x="701790" y="60966"/>
                  <a:pt x="667932" y="61340"/>
                  <a:pt x="642324" y="44270"/>
                </a:cubicBezTo>
                <a:cubicBezTo>
                  <a:pt x="614102" y="25458"/>
                  <a:pt x="590285" y="4035"/>
                  <a:pt x="554735" y="480"/>
                </a:cubicBezTo>
                <a:cubicBezTo>
                  <a:pt x="520841" y="-2909"/>
                  <a:pt x="506073" y="12644"/>
                  <a:pt x="496341" y="15077"/>
                </a:cubicBezTo>
                <a:close/>
              </a:path>
            </a:pathLst>
          </a:cu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Freeform 94"/>
          <p:cNvSpPr/>
          <p:nvPr/>
        </p:nvSpPr>
        <p:spPr>
          <a:xfrm>
            <a:off x="6330494" y="2875543"/>
            <a:ext cx="2180307" cy="1678616"/>
          </a:xfrm>
          <a:custGeom>
            <a:avLst/>
            <a:gdLst>
              <a:gd name="connsiteX0" fmla="*/ 2019726 w 2180307"/>
              <a:gd name="connsiteY0" fmla="*/ 160563 h 1678616"/>
              <a:gd name="connsiteX1" fmla="*/ 2019726 w 2180307"/>
              <a:gd name="connsiteY1" fmla="*/ 160563 h 1678616"/>
              <a:gd name="connsiteX2" fmla="*/ 1815350 w 2180307"/>
              <a:gd name="connsiteY2" fmla="*/ 131370 h 1678616"/>
              <a:gd name="connsiteX3" fmla="*/ 1698564 w 2180307"/>
              <a:gd name="connsiteY3" fmla="*/ 87580 h 1678616"/>
              <a:gd name="connsiteX4" fmla="*/ 1654769 w 2180307"/>
              <a:gd name="connsiteY4" fmla="*/ 58386 h 1678616"/>
              <a:gd name="connsiteX5" fmla="*/ 1596376 w 2180307"/>
              <a:gd name="connsiteY5" fmla="*/ 43790 h 1678616"/>
              <a:gd name="connsiteX6" fmla="*/ 1552581 w 2180307"/>
              <a:gd name="connsiteY6" fmla="*/ 29193 h 1678616"/>
              <a:gd name="connsiteX7" fmla="*/ 1450393 w 2180307"/>
              <a:gd name="connsiteY7" fmla="*/ 0 h 1678616"/>
              <a:gd name="connsiteX8" fmla="*/ 793470 w 2180307"/>
              <a:gd name="connsiteY8" fmla="*/ 14596 h 1678616"/>
              <a:gd name="connsiteX9" fmla="*/ 705881 w 2180307"/>
              <a:gd name="connsiteY9" fmla="*/ 43790 h 1678616"/>
              <a:gd name="connsiteX10" fmla="*/ 618291 w 2180307"/>
              <a:gd name="connsiteY10" fmla="*/ 58386 h 1678616"/>
              <a:gd name="connsiteX11" fmla="*/ 559898 w 2180307"/>
              <a:gd name="connsiteY11" fmla="*/ 87580 h 1678616"/>
              <a:gd name="connsiteX12" fmla="*/ 516103 w 2180307"/>
              <a:gd name="connsiteY12" fmla="*/ 102176 h 1678616"/>
              <a:gd name="connsiteX13" fmla="*/ 413915 w 2180307"/>
              <a:gd name="connsiteY13" fmla="*/ 175160 h 1678616"/>
              <a:gd name="connsiteX14" fmla="*/ 370120 w 2180307"/>
              <a:gd name="connsiteY14" fmla="*/ 204353 h 1678616"/>
              <a:gd name="connsiteX15" fmla="*/ 311727 w 2180307"/>
              <a:gd name="connsiteY15" fmla="*/ 248143 h 1678616"/>
              <a:gd name="connsiteX16" fmla="*/ 224137 w 2180307"/>
              <a:gd name="connsiteY16" fmla="*/ 306530 h 1678616"/>
              <a:gd name="connsiteX17" fmla="*/ 136548 w 2180307"/>
              <a:gd name="connsiteY17" fmla="*/ 379513 h 1678616"/>
              <a:gd name="connsiteX18" fmla="*/ 121949 w 2180307"/>
              <a:gd name="connsiteY18" fmla="*/ 423303 h 1678616"/>
              <a:gd name="connsiteX19" fmla="*/ 34360 w 2180307"/>
              <a:gd name="connsiteY19" fmla="*/ 496286 h 1678616"/>
              <a:gd name="connsiteX20" fmla="*/ 19761 w 2180307"/>
              <a:gd name="connsiteY20" fmla="*/ 788220 h 1678616"/>
              <a:gd name="connsiteX21" fmla="*/ 34360 w 2180307"/>
              <a:gd name="connsiteY21" fmla="*/ 832010 h 1678616"/>
              <a:gd name="connsiteX22" fmla="*/ 78155 w 2180307"/>
              <a:gd name="connsiteY22" fmla="*/ 846606 h 1678616"/>
              <a:gd name="connsiteX23" fmla="*/ 92753 w 2180307"/>
              <a:gd name="connsiteY23" fmla="*/ 890396 h 1678616"/>
              <a:gd name="connsiteX24" fmla="*/ 136548 w 2180307"/>
              <a:gd name="connsiteY24" fmla="*/ 904993 h 1678616"/>
              <a:gd name="connsiteX25" fmla="*/ 180343 w 2180307"/>
              <a:gd name="connsiteY25" fmla="*/ 934186 h 1678616"/>
              <a:gd name="connsiteX26" fmla="*/ 399317 w 2180307"/>
              <a:gd name="connsiteY26" fmla="*/ 904993 h 1678616"/>
              <a:gd name="connsiteX27" fmla="*/ 443112 w 2180307"/>
              <a:gd name="connsiteY27" fmla="*/ 890396 h 1678616"/>
              <a:gd name="connsiteX28" fmla="*/ 559898 w 2180307"/>
              <a:gd name="connsiteY28" fmla="*/ 904993 h 1678616"/>
              <a:gd name="connsiteX29" fmla="*/ 589095 w 2180307"/>
              <a:gd name="connsiteY29" fmla="*/ 992573 h 1678616"/>
              <a:gd name="connsiteX30" fmla="*/ 603693 w 2180307"/>
              <a:gd name="connsiteY30" fmla="*/ 1036363 h 1678616"/>
              <a:gd name="connsiteX31" fmla="*/ 647488 w 2180307"/>
              <a:gd name="connsiteY31" fmla="*/ 1255313 h 1678616"/>
              <a:gd name="connsiteX32" fmla="*/ 676684 w 2180307"/>
              <a:gd name="connsiteY32" fmla="*/ 1342893 h 1678616"/>
              <a:gd name="connsiteX33" fmla="*/ 720479 w 2180307"/>
              <a:gd name="connsiteY33" fmla="*/ 1445070 h 1678616"/>
              <a:gd name="connsiteX34" fmla="*/ 705881 w 2180307"/>
              <a:gd name="connsiteY34" fmla="*/ 1401280 h 1678616"/>
              <a:gd name="connsiteX35" fmla="*/ 676684 w 2180307"/>
              <a:gd name="connsiteY35" fmla="*/ 1372086 h 1678616"/>
              <a:gd name="connsiteX36" fmla="*/ 705881 w 2180307"/>
              <a:gd name="connsiteY36" fmla="*/ 1415876 h 1678616"/>
              <a:gd name="connsiteX37" fmla="*/ 764274 w 2180307"/>
              <a:gd name="connsiteY37" fmla="*/ 1532650 h 1678616"/>
              <a:gd name="connsiteX38" fmla="*/ 808069 w 2180307"/>
              <a:gd name="connsiteY38" fmla="*/ 1561843 h 1678616"/>
              <a:gd name="connsiteX39" fmla="*/ 881060 w 2180307"/>
              <a:gd name="connsiteY39" fmla="*/ 1649423 h 1678616"/>
              <a:gd name="connsiteX40" fmla="*/ 968650 w 2180307"/>
              <a:gd name="connsiteY40" fmla="*/ 1678616 h 1678616"/>
              <a:gd name="connsiteX41" fmla="*/ 1275214 w 2180307"/>
              <a:gd name="connsiteY41" fmla="*/ 1664020 h 1678616"/>
              <a:gd name="connsiteX42" fmla="*/ 1304410 w 2180307"/>
              <a:gd name="connsiteY42" fmla="*/ 1620230 h 1678616"/>
              <a:gd name="connsiteX43" fmla="*/ 1333607 w 2180307"/>
              <a:gd name="connsiteY43" fmla="*/ 1591036 h 1678616"/>
              <a:gd name="connsiteX44" fmla="*/ 1450393 w 2180307"/>
              <a:gd name="connsiteY44" fmla="*/ 1518053 h 1678616"/>
              <a:gd name="connsiteX45" fmla="*/ 1625573 w 2180307"/>
              <a:gd name="connsiteY45" fmla="*/ 1488860 h 1678616"/>
              <a:gd name="connsiteX46" fmla="*/ 1713162 w 2180307"/>
              <a:gd name="connsiteY46" fmla="*/ 1459666 h 1678616"/>
              <a:gd name="connsiteX47" fmla="*/ 1756957 w 2180307"/>
              <a:gd name="connsiteY47" fmla="*/ 1445070 h 1678616"/>
              <a:gd name="connsiteX48" fmla="*/ 1902940 w 2180307"/>
              <a:gd name="connsiteY48" fmla="*/ 1328296 h 1678616"/>
              <a:gd name="connsiteX49" fmla="*/ 1961333 w 2180307"/>
              <a:gd name="connsiteY49" fmla="*/ 1284506 h 1678616"/>
              <a:gd name="connsiteX50" fmla="*/ 2019726 w 2180307"/>
              <a:gd name="connsiteY50" fmla="*/ 1226120 h 1678616"/>
              <a:gd name="connsiteX51" fmla="*/ 2048923 w 2180307"/>
              <a:gd name="connsiteY51" fmla="*/ 1167733 h 1678616"/>
              <a:gd name="connsiteX52" fmla="*/ 2063521 w 2180307"/>
              <a:gd name="connsiteY52" fmla="*/ 1123943 h 1678616"/>
              <a:gd name="connsiteX53" fmla="*/ 2107316 w 2180307"/>
              <a:gd name="connsiteY53" fmla="*/ 1050960 h 1678616"/>
              <a:gd name="connsiteX54" fmla="*/ 2151111 w 2180307"/>
              <a:gd name="connsiteY54" fmla="*/ 948783 h 1678616"/>
              <a:gd name="connsiteX55" fmla="*/ 2165709 w 2180307"/>
              <a:gd name="connsiteY55" fmla="*/ 759026 h 1678616"/>
              <a:gd name="connsiteX56" fmla="*/ 2180307 w 2180307"/>
              <a:gd name="connsiteY56" fmla="*/ 627656 h 1678616"/>
              <a:gd name="connsiteX57" fmla="*/ 2165709 w 2180307"/>
              <a:gd name="connsiteY57" fmla="*/ 408706 h 1678616"/>
              <a:gd name="connsiteX58" fmla="*/ 2121914 w 2180307"/>
              <a:gd name="connsiteY58" fmla="*/ 248143 h 1678616"/>
              <a:gd name="connsiteX59" fmla="*/ 2107316 w 2180307"/>
              <a:gd name="connsiteY59" fmla="*/ 204353 h 1678616"/>
              <a:gd name="connsiteX60" fmla="*/ 2063521 w 2180307"/>
              <a:gd name="connsiteY60" fmla="*/ 160563 h 1678616"/>
              <a:gd name="connsiteX61" fmla="*/ 2019726 w 2180307"/>
              <a:gd name="connsiteY61" fmla="*/ 160563 h 1678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180307" h="1678616">
                <a:moveTo>
                  <a:pt x="2019726" y="160563"/>
                </a:moveTo>
                <a:lnTo>
                  <a:pt x="2019726" y="160563"/>
                </a:lnTo>
                <a:cubicBezTo>
                  <a:pt x="1971053" y="155696"/>
                  <a:pt x="1873075" y="153014"/>
                  <a:pt x="1815350" y="131370"/>
                </a:cubicBezTo>
                <a:cubicBezTo>
                  <a:pt x="1662673" y="74122"/>
                  <a:pt x="1848450" y="125046"/>
                  <a:pt x="1698564" y="87580"/>
                </a:cubicBezTo>
                <a:cubicBezTo>
                  <a:pt x="1683966" y="77849"/>
                  <a:pt x="1670895" y="65296"/>
                  <a:pt x="1654769" y="58386"/>
                </a:cubicBezTo>
                <a:cubicBezTo>
                  <a:pt x="1636328" y="50483"/>
                  <a:pt x="1615667" y="49301"/>
                  <a:pt x="1596376" y="43790"/>
                </a:cubicBezTo>
                <a:cubicBezTo>
                  <a:pt x="1581580" y="39563"/>
                  <a:pt x="1567377" y="33420"/>
                  <a:pt x="1552581" y="29193"/>
                </a:cubicBezTo>
                <a:cubicBezTo>
                  <a:pt x="1424242" y="-7472"/>
                  <a:pt x="1555418" y="35003"/>
                  <a:pt x="1450393" y="0"/>
                </a:cubicBezTo>
                <a:cubicBezTo>
                  <a:pt x="1231419" y="4865"/>
                  <a:pt x="1012120" y="1736"/>
                  <a:pt x="793470" y="14596"/>
                </a:cubicBezTo>
                <a:cubicBezTo>
                  <a:pt x="762748" y="16403"/>
                  <a:pt x="736238" y="38731"/>
                  <a:pt x="705881" y="43790"/>
                </a:cubicBezTo>
                <a:lnTo>
                  <a:pt x="618291" y="58386"/>
                </a:lnTo>
                <a:cubicBezTo>
                  <a:pt x="598827" y="68117"/>
                  <a:pt x="579900" y="79009"/>
                  <a:pt x="559898" y="87580"/>
                </a:cubicBezTo>
                <a:cubicBezTo>
                  <a:pt x="545754" y="93641"/>
                  <a:pt x="529867" y="95295"/>
                  <a:pt x="516103" y="102176"/>
                </a:cubicBezTo>
                <a:cubicBezTo>
                  <a:pt x="493171" y="113641"/>
                  <a:pt x="429341" y="164143"/>
                  <a:pt x="413915" y="175160"/>
                </a:cubicBezTo>
                <a:cubicBezTo>
                  <a:pt x="399638" y="185357"/>
                  <a:pt x="384397" y="194156"/>
                  <a:pt x="370120" y="204353"/>
                </a:cubicBezTo>
                <a:cubicBezTo>
                  <a:pt x="350322" y="218493"/>
                  <a:pt x="331659" y="234192"/>
                  <a:pt x="311727" y="248143"/>
                </a:cubicBezTo>
                <a:cubicBezTo>
                  <a:pt x="282980" y="268264"/>
                  <a:pt x="245192" y="278460"/>
                  <a:pt x="224137" y="306530"/>
                </a:cubicBezTo>
                <a:cubicBezTo>
                  <a:pt x="171110" y="377226"/>
                  <a:pt x="203423" y="357223"/>
                  <a:pt x="136548" y="379513"/>
                </a:cubicBezTo>
                <a:cubicBezTo>
                  <a:pt x="131682" y="394110"/>
                  <a:pt x="130485" y="410501"/>
                  <a:pt x="121949" y="423303"/>
                </a:cubicBezTo>
                <a:cubicBezTo>
                  <a:pt x="99467" y="457022"/>
                  <a:pt x="66676" y="474745"/>
                  <a:pt x="34360" y="496286"/>
                </a:cubicBezTo>
                <a:cubicBezTo>
                  <a:pt x="-12816" y="637797"/>
                  <a:pt x="-5061" y="577261"/>
                  <a:pt x="19761" y="788220"/>
                </a:cubicBezTo>
                <a:cubicBezTo>
                  <a:pt x="21559" y="803501"/>
                  <a:pt x="23479" y="821131"/>
                  <a:pt x="34360" y="832010"/>
                </a:cubicBezTo>
                <a:cubicBezTo>
                  <a:pt x="45242" y="842890"/>
                  <a:pt x="63557" y="841741"/>
                  <a:pt x="78155" y="846606"/>
                </a:cubicBezTo>
                <a:cubicBezTo>
                  <a:pt x="83021" y="861203"/>
                  <a:pt x="81873" y="879517"/>
                  <a:pt x="92753" y="890396"/>
                </a:cubicBezTo>
                <a:cubicBezTo>
                  <a:pt x="103634" y="901276"/>
                  <a:pt x="122784" y="898112"/>
                  <a:pt x="136548" y="904993"/>
                </a:cubicBezTo>
                <a:cubicBezTo>
                  <a:pt x="152240" y="912838"/>
                  <a:pt x="165745" y="924455"/>
                  <a:pt x="180343" y="934186"/>
                </a:cubicBezTo>
                <a:cubicBezTo>
                  <a:pt x="243602" y="927158"/>
                  <a:pt x="333786" y="919554"/>
                  <a:pt x="399317" y="904993"/>
                </a:cubicBezTo>
                <a:cubicBezTo>
                  <a:pt x="414338" y="901655"/>
                  <a:pt x="428514" y="895262"/>
                  <a:pt x="443112" y="890396"/>
                </a:cubicBezTo>
                <a:cubicBezTo>
                  <a:pt x="482041" y="895262"/>
                  <a:pt x="527757" y="882497"/>
                  <a:pt x="559898" y="904993"/>
                </a:cubicBezTo>
                <a:cubicBezTo>
                  <a:pt x="585109" y="922639"/>
                  <a:pt x="579363" y="963380"/>
                  <a:pt x="589095" y="992573"/>
                </a:cubicBezTo>
                <a:cubicBezTo>
                  <a:pt x="593961" y="1007170"/>
                  <a:pt x="600675" y="1021275"/>
                  <a:pt x="603693" y="1036363"/>
                </a:cubicBezTo>
                <a:cubicBezTo>
                  <a:pt x="618291" y="1109346"/>
                  <a:pt x="623950" y="1184704"/>
                  <a:pt x="647488" y="1255313"/>
                </a:cubicBezTo>
                <a:cubicBezTo>
                  <a:pt x="657220" y="1284506"/>
                  <a:pt x="669220" y="1313039"/>
                  <a:pt x="676684" y="1342893"/>
                </a:cubicBezTo>
                <a:cubicBezTo>
                  <a:pt x="695537" y="1418300"/>
                  <a:pt x="680153" y="1384589"/>
                  <a:pt x="720479" y="1445070"/>
                </a:cubicBezTo>
                <a:cubicBezTo>
                  <a:pt x="715613" y="1430473"/>
                  <a:pt x="713798" y="1414473"/>
                  <a:pt x="705881" y="1401280"/>
                </a:cubicBezTo>
                <a:cubicBezTo>
                  <a:pt x="698800" y="1389479"/>
                  <a:pt x="676684" y="1358323"/>
                  <a:pt x="676684" y="1372086"/>
                </a:cubicBezTo>
                <a:cubicBezTo>
                  <a:pt x="676684" y="1389630"/>
                  <a:pt x="696149" y="1401279"/>
                  <a:pt x="705881" y="1415876"/>
                </a:cubicBezTo>
                <a:cubicBezTo>
                  <a:pt x="729071" y="1485441"/>
                  <a:pt x="717949" y="1495594"/>
                  <a:pt x="764274" y="1532650"/>
                </a:cubicBezTo>
                <a:cubicBezTo>
                  <a:pt x="777974" y="1543609"/>
                  <a:pt x="793471" y="1552112"/>
                  <a:pt x="808069" y="1561843"/>
                </a:cubicBezTo>
                <a:cubicBezTo>
                  <a:pt x="826242" y="1589101"/>
                  <a:pt x="851306" y="1632895"/>
                  <a:pt x="881060" y="1649423"/>
                </a:cubicBezTo>
                <a:cubicBezTo>
                  <a:pt x="907963" y="1664368"/>
                  <a:pt x="968650" y="1678616"/>
                  <a:pt x="968650" y="1678616"/>
                </a:cubicBezTo>
                <a:cubicBezTo>
                  <a:pt x="1070838" y="1673751"/>
                  <a:pt x="1174423" y="1681547"/>
                  <a:pt x="1275214" y="1664020"/>
                </a:cubicBezTo>
                <a:cubicBezTo>
                  <a:pt x="1292498" y="1661014"/>
                  <a:pt x="1293450" y="1633929"/>
                  <a:pt x="1304410" y="1620230"/>
                </a:cubicBezTo>
                <a:cubicBezTo>
                  <a:pt x="1313008" y="1609483"/>
                  <a:pt x="1325009" y="1601783"/>
                  <a:pt x="1333607" y="1591036"/>
                </a:cubicBezTo>
                <a:cubicBezTo>
                  <a:pt x="1380102" y="1532925"/>
                  <a:pt x="1345766" y="1532998"/>
                  <a:pt x="1450393" y="1518053"/>
                </a:cubicBezTo>
                <a:cubicBezTo>
                  <a:pt x="1494244" y="1511789"/>
                  <a:pt x="1578621" y="1501664"/>
                  <a:pt x="1625573" y="1488860"/>
                </a:cubicBezTo>
                <a:cubicBezTo>
                  <a:pt x="1655264" y="1480763"/>
                  <a:pt x="1683966" y="1469397"/>
                  <a:pt x="1713162" y="1459666"/>
                </a:cubicBezTo>
                <a:lnTo>
                  <a:pt x="1756957" y="1445070"/>
                </a:lnTo>
                <a:cubicBezTo>
                  <a:pt x="1820563" y="1381471"/>
                  <a:pt x="1775143" y="1424133"/>
                  <a:pt x="1902940" y="1328296"/>
                </a:cubicBezTo>
                <a:cubicBezTo>
                  <a:pt x="1922404" y="1313699"/>
                  <a:pt x="1944128" y="1301708"/>
                  <a:pt x="1961333" y="1284506"/>
                </a:cubicBezTo>
                <a:lnTo>
                  <a:pt x="2019726" y="1226120"/>
                </a:lnTo>
                <a:cubicBezTo>
                  <a:pt x="2029458" y="1206658"/>
                  <a:pt x="2040350" y="1187733"/>
                  <a:pt x="2048923" y="1167733"/>
                </a:cubicBezTo>
                <a:cubicBezTo>
                  <a:pt x="2054985" y="1153591"/>
                  <a:pt x="2056639" y="1137705"/>
                  <a:pt x="2063521" y="1123943"/>
                </a:cubicBezTo>
                <a:cubicBezTo>
                  <a:pt x="2076210" y="1098567"/>
                  <a:pt x="2093536" y="1075761"/>
                  <a:pt x="2107316" y="1050960"/>
                </a:cubicBezTo>
                <a:cubicBezTo>
                  <a:pt x="2137382" y="996848"/>
                  <a:pt x="2133883" y="1000463"/>
                  <a:pt x="2151111" y="948783"/>
                </a:cubicBezTo>
                <a:cubicBezTo>
                  <a:pt x="2155977" y="885531"/>
                  <a:pt x="2159965" y="822205"/>
                  <a:pt x="2165709" y="759026"/>
                </a:cubicBezTo>
                <a:cubicBezTo>
                  <a:pt x="2169698" y="715147"/>
                  <a:pt x="2180307" y="671716"/>
                  <a:pt x="2180307" y="627656"/>
                </a:cubicBezTo>
                <a:cubicBezTo>
                  <a:pt x="2180307" y="554511"/>
                  <a:pt x="2172988" y="481488"/>
                  <a:pt x="2165709" y="408706"/>
                </a:cubicBezTo>
                <a:cubicBezTo>
                  <a:pt x="2159813" y="349756"/>
                  <a:pt x="2140677" y="304425"/>
                  <a:pt x="2121914" y="248143"/>
                </a:cubicBezTo>
                <a:cubicBezTo>
                  <a:pt x="2117048" y="233546"/>
                  <a:pt x="2118196" y="215232"/>
                  <a:pt x="2107316" y="204353"/>
                </a:cubicBezTo>
                <a:cubicBezTo>
                  <a:pt x="2092718" y="189756"/>
                  <a:pt x="2079381" y="173778"/>
                  <a:pt x="2063521" y="160563"/>
                </a:cubicBezTo>
                <a:cubicBezTo>
                  <a:pt x="2050042" y="149332"/>
                  <a:pt x="2027025" y="160563"/>
                  <a:pt x="2019726" y="160563"/>
                </a:cubicBezTo>
                <a:close/>
              </a:path>
            </a:pathLst>
          </a:cu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65969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8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7" grpId="1"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381252" y="922669"/>
            <a:ext cx="3878399" cy="435599"/>
          </a:xfrm>
          <a:prstGeom prst="rect">
            <a:avLst/>
          </a:prstGeom>
        </p:spPr>
        <p:txBody>
          <a:bodyPr lIns="91425" tIns="91425" rIns="91425" bIns="91425" anchor="ctr" anchorCtr="0">
            <a:noAutofit/>
          </a:bodyPr>
          <a:lstStyle/>
          <a:p>
            <a:pPr lvl="0">
              <a:spcBef>
                <a:spcPts val="0"/>
              </a:spcBef>
              <a:buNone/>
            </a:pPr>
            <a:r>
              <a:rPr lang="en-US" dirty="0" smtClean="0"/>
              <a:t>Outlines</a:t>
            </a:r>
            <a:endParaRPr lang="en" dirty="0">
              <a:highlight>
                <a:srgbClr val="FFCD00"/>
              </a:highlight>
            </a:endParaRPr>
          </a:p>
        </p:txBody>
      </p:sp>
      <p:sp>
        <p:nvSpPr>
          <p:cNvPr id="112" name="Shape 112"/>
          <p:cNvSpPr txBox="1">
            <a:spLocks noGrp="1"/>
          </p:cNvSpPr>
          <p:nvPr>
            <p:ph type="body" idx="1"/>
          </p:nvPr>
        </p:nvSpPr>
        <p:spPr>
          <a:xfrm>
            <a:off x="1381250" y="1352287"/>
            <a:ext cx="6809700" cy="3617040"/>
          </a:xfrm>
          <a:prstGeom prst="rect">
            <a:avLst/>
          </a:prstGeom>
        </p:spPr>
        <p:txBody>
          <a:bodyPr lIns="91425" tIns="91425" rIns="91425" bIns="91425" anchor="t" anchorCtr="0">
            <a:noAutofit/>
          </a:bodyPr>
          <a:lstStyle/>
          <a:p>
            <a:pPr marL="457200" lvl="0" indent="-228600" rtl="0">
              <a:lnSpc>
                <a:spcPct val="130000"/>
              </a:lnSpc>
              <a:spcBef>
                <a:spcPts val="0"/>
              </a:spcBef>
            </a:pPr>
            <a:r>
              <a:rPr lang="en-US" sz="2000" dirty="0" smtClean="0"/>
              <a:t> Motivation</a:t>
            </a:r>
          </a:p>
          <a:p>
            <a:pPr marL="457200" lvl="0" indent="-228600" rtl="0">
              <a:lnSpc>
                <a:spcPct val="130000"/>
              </a:lnSpc>
              <a:spcBef>
                <a:spcPts val="0"/>
              </a:spcBef>
            </a:pPr>
            <a:r>
              <a:rPr lang="en-US" sz="2000" dirty="0" smtClean="0"/>
              <a:t> Declarative Network</a:t>
            </a:r>
            <a:endParaRPr lang="en" sz="2000" dirty="0"/>
          </a:p>
          <a:p>
            <a:pPr marL="457200" lvl="0" indent="-228600" rtl="0">
              <a:lnSpc>
                <a:spcPct val="130000"/>
              </a:lnSpc>
              <a:spcBef>
                <a:spcPts val="0"/>
              </a:spcBef>
            </a:pPr>
            <a:r>
              <a:rPr lang="en-US" sz="2000" dirty="0" smtClean="0"/>
              <a:t> Review of </a:t>
            </a:r>
            <a:r>
              <a:rPr lang="en-US" sz="2000" dirty="0" err="1" smtClean="0"/>
              <a:t>Datalog</a:t>
            </a:r>
            <a:r>
              <a:rPr lang="en-US" sz="2000" dirty="0" smtClean="0"/>
              <a:t> </a:t>
            </a:r>
          </a:p>
          <a:p>
            <a:pPr marL="457200" lvl="0" indent="-228600" rtl="0">
              <a:lnSpc>
                <a:spcPct val="130000"/>
              </a:lnSpc>
              <a:spcBef>
                <a:spcPts val="0"/>
              </a:spcBef>
            </a:pPr>
            <a:r>
              <a:rPr lang="en-US" sz="2000" dirty="0"/>
              <a:t> </a:t>
            </a:r>
            <a:r>
              <a:rPr lang="en-US" sz="2000" dirty="0" smtClean="0"/>
              <a:t>Network </a:t>
            </a:r>
            <a:r>
              <a:rPr lang="en-US" sz="2000" dirty="0" err="1" smtClean="0"/>
              <a:t>Datalog</a:t>
            </a:r>
            <a:r>
              <a:rPr lang="en-US" sz="2000" dirty="0" smtClean="0"/>
              <a:t> (</a:t>
            </a:r>
            <a:r>
              <a:rPr lang="en-US" sz="2000" dirty="0" err="1" smtClean="0"/>
              <a:t>NDlog</a:t>
            </a:r>
            <a:r>
              <a:rPr lang="en-US" sz="2000" dirty="0" smtClean="0"/>
              <a:t>)</a:t>
            </a:r>
          </a:p>
          <a:p>
            <a:pPr marL="457200" lvl="0" indent="-228600" rtl="0">
              <a:lnSpc>
                <a:spcPct val="130000"/>
              </a:lnSpc>
              <a:spcBef>
                <a:spcPts val="0"/>
              </a:spcBef>
            </a:pPr>
            <a:r>
              <a:rPr lang="en-US" sz="2000" dirty="0" smtClean="0"/>
              <a:t> Extensions to </a:t>
            </a:r>
            <a:r>
              <a:rPr lang="en-US" sz="2000" dirty="0" err="1" smtClean="0"/>
              <a:t>NDlog</a:t>
            </a:r>
            <a:endParaRPr lang="en" sz="2000" dirty="0"/>
          </a:p>
          <a:p>
            <a:pPr marL="457200" lvl="0" indent="-228600" rtl="0">
              <a:lnSpc>
                <a:spcPct val="130000"/>
              </a:lnSpc>
              <a:spcBef>
                <a:spcPts val="0"/>
              </a:spcBef>
            </a:pPr>
            <a:r>
              <a:rPr lang="en-US" sz="2000" dirty="0" smtClean="0"/>
              <a:t> Execution Plan Generation</a:t>
            </a:r>
          </a:p>
          <a:p>
            <a:pPr marL="457200" lvl="0" indent="-228600" rtl="0">
              <a:lnSpc>
                <a:spcPct val="130000"/>
              </a:lnSpc>
              <a:spcBef>
                <a:spcPts val="0"/>
              </a:spcBef>
            </a:pPr>
            <a:r>
              <a:rPr lang="en-US" sz="2000" dirty="0" smtClean="0"/>
              <a:t> Use Cases</a:t>
            </a:r>
          </a:p>
          <a:p>
            <a:pPr marL="457200" lvl="0" indent="-228600" rtl="0">
              <a:lnSpc>
                <a:spcPct val="130000"/>
              </a:lnSpc>
              <a:spcBef>
                <a:spcPts val="0"/>
              </a:spcBef>
            </a:pPr>
            <a:r>
              <a:rPr lang="en-US" sz="2000" dirty="0" smtClean="0"/>
              <a:t> Related work</a:t>
            </a:r>
            <a:endParaRPr lang="en" sz="2000" dirty="0"/>
          </a:p>
          <a:p>
            <a:pPr lvl="0" rtl="0">
              <a:spcBef>
                <a:spcPts val="0"/>
              </a:spcBef>
              <a:buClr>
                <a:schemeClr val="dk1"/>
              </a:buClr>
              <a:buSzPct val="45833"/>
              <a:buFont typeface="Arial"/>
              <a:buNone/>
            </a:pPr>
            <a:endParaRPr dirty="0"/>
          </a:p>
          <a:p>
            <a:pPr lvl="0">
              <a:spcBef>
                <a:spcPts val="0"/>
              </a:spcBef>
              <a:buNone/>
            </a:pPr>
            <a:endParaRPr dirty="0"/>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18856635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Rectangle 8"/>
          <p:cNvSpPr/>
          <p:nvPr/>
        </p:nvSpPr>
        <p:spPr>
          <a:xfrm>
            <a:off x="5124000" y="1103811"/>
            <a:ext cx="598529" cy="969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2" y="922669"/>
            <a:ext cx="5246371" cy="435599"/>
          </a:xfrm>
          <a:prstGeom prst="rect">
            <a:avLst/>
          </a:prstGeom>
        </p:spPr>
        <p:txBody>
          <a:bodyPr lIns="91425" tIns="91425" rIns="91425" bIns="91425" anchor="ctr" anchorCtr="0">
            <a:noAutofit/>
          </a:bodyPr>
          <a:lstStyle/>
          <a:p>
            <a:pPr lvl="0"/>
            <a:r>
              <a:rPr lang="en-US" dirty="0" smtClean="0"/>
              <a:t>Pipelined Semi-naïve Evaluation</a:t>
            </a:r>
            <a:endParaRPr lang="en" dirty="0">
              <a:highlight>
                <a:srgbClr val="FFCD00"/>
              </a:highlight>
            </a:endParaRPr>
          </a:p>
        </p:txBody>
      </p:sp>
      <p:sp>
        <p:nvSpPr>
          <p:cNvPr id="13" name="TextBox 12"/>
          <p:cNvSpPr txBox="1"/>
          <p:nvPr/>
        </p:nvSpPr>
        <p:spPr>
          <a:xfrm>
            <a:off x="797083" y="1369941"/>
            <a:ext cx="8239252" cy="1731243"/>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rPr>
              <a:t> Computed tuples in any iteration pipelined to the next iteration</a:t>
            </a: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rPr>
              <a:t> Pipelined Semi-naïve Evaluation – asynchronous distributed settings</a:t>
            </a:r>
          </a:p>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rPr>
              <a:t> </a:t>
            </a:r>
            <a:r>
              <a:rPr lang="en-US" sz="1800" dirty="0" smtClean="0">
                <a:latin typeface="Quattrocento Sans"/>
                <a:ea typeface="Quattrocento Sans"/>
                <a:cs typeface="Quattrocento Sans"/>
              </a:rPr>
              <a:t>Node received from new tuples can be used immediately to computer new tuples without waiting for current iteration to complete</a:t>
            </a:r>
            <a:endParaRPr lang="en-US" sz="1800" dirty="0">
              <a:latin typeface="Quattrocento Sans"/>
              <a:ea typeface="Quattrocento Sans"/>
              <a:cs typeface="Quattrocento Sans"/>
            </a:endParaRPr>
          </a:p>
        </p:txBody>
      </p:sp>
      <p:pic>
        <p:nvPicPr>
          <p:cNvPr id="14" name="Picture 13"/>
          <p:cNvPicPr>
            <a:picLocks noChangeAspect="1"/>
          </p:cNvPicPr>
          <p:nvPr/>
        </p:nvPicPr>
        <p:blipFill>
          <a:blip r:embed="rId3"/>
          <a:stretch>
            <a:fillRect/>
          </a:stretch>
        </p:blipFill>
        <p:spPr>
          <a:xfrm>
            <a:off x="2391097" y="3018012"/>
            <a:ext cx="4728614" cy="2125488"/>
          </a:xfrm>
          <a:prstGeom prst="rect">
            <a:avLst/>
          </a:prstGeom>
        </p:spPr>
      </p:pic>
    </p:spTree>
    <p:extLst>
      <p:ext uri="{BB962C8B-B14F-4D97-AF65-F5344CB8AC3E}">
        <p14:creationId xmlns:p14="http://schemas.microsoft.com/office/powerpoint/2010/main" val="35091779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Rectangle 8"/>
          <p:cNvSpPr/>
          <p:nvPr/>
        </p:nvSpPr>
        <p:spPr>
          <a:xfrm>
            <a:off x="5124000" y="1103811"/>
            <a:ext cx="598529" cy="969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2" y="922669"/>
            <a:ext cx="5246371" cy="435599"/>
          </a:xfrm>
          <a:prstGeom prst="rect">
            <a:avLst/>
          </a:prstGeom>
        </p:spPr>
        <p:txBody>
          <a:bodyPr lIns="91425" tIns="91425" rIns="91425" bIns="91425" anchor="ctr" anchorCtr="0">
            <a:noAutofit/>
          </a:bodyPr>
          <a:lstStyle/>
          <a:p>
            <a:pPr lvl="0"/>
            <a:r>
              <a:rPr lang="en-US" dirty="0" smtClean="0"/>
              <a:t>Pipelined Semi-naïve Evaluation</a:t>
            </a:r>
            <a:endParaRPr lang="en" dirty="0">
              <a:highlight>
                <a:srgbClr val="FFCD00"/>
              </a:highlight>
            </a:endParaRPr>
          </a:p>
        </p:txBody>
      </p:sp>
      <p:sp>
        <p:nvSpPr>
          <p:cNvPr id="11" name="Oval 10"/>
          <p:cNvSpPr/>
          <p:nvPr/>
        </p:nvSpPr>
        <p:spPr>
          <a:xfrm>
            <a:off x="6682695" y="2437195"/>
            <a:ext cx="262769" cy="262769"/>
          </a:xfrm>
          <a:prstGeom prst="ellipse">
            <a:avLst/>
          </a:prstGeom>
          <a:solidFill>
            <a:schemeClr val="accent3">
              <a:lumMod val="60000"/>
              <a:lumOff val="4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6675395" y="2406783"/>
            <a:ext cx="218974" cy="307777"/>
          </a:xfrm>
          <a:prstGeom prst="rect">
            <a:avLst/>
          </a:prstGeom>
          <a:noFill/>
        </p:spPr>
        <p:txBody>
          <a:bodyPr wrap="square" rtlCol="0">
            <a:spAutoFit/>
          </a:bodyPr>
          <a:lstStyle/>
          <a:p>
            <a:r>
              <a:rPr lang="en-US" dirty="0" smtClean="0"/>
              <a:t>1</a:t>
            </a:r>
            <a:endParaRPr lang="en-US" dirty="0"/>
          </a:p>
        </p:txBody>
      </p:sp>
      <p:sp>
        <p:nvSpPr>
          <p:cNvPr id="14" name="Oval 13"/>
          <p:cNvSpPr/>
          <p:nvPr/>
        </p:nvSpPr>
        <p:spPr>
          <a:xfrm>
            <a:off x="7285875" y="2450604"/>
            <a:ext cx="262769" cy="262769"/>
          </a:xfrm>
          <a:prstGeom prst="ellipse">
            <a:avLst/>
          </a:prstGeom>
          <a:solidFill>
            <a:schemeClr val="accent3">
              <a:lumMod val="60000"/>
              <a:lumOff val="4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7275065" y="2422598"/>
            <a:ext cx="439074" cy="307777"/>
          </a:xfrm>
          <a:prstGeom prst="rect">
            <a:avLst/>
          </a:prstGeom>
          <a:noFill/>
        </p:spPr>
        <p:txBody>
          <a:bodyPr wrap="square" rtlCol="0">
            <a:spAutoFit/>
          </a:bodyPr>
          <a:lstStyle/>
          <a:p>
            <a:r>
              <a:rPr lang="en-US" dirty="0" smtClean="0"/>
              <a:t>2</a:t>
            </a:r>
            <a:endParaRPr lang="en-US" dirty="0"/>
          </a:p>
        </p:txBody>
      </p:sp>
      <p:sp>
        <p:nvSpPr>
          <p:cNvPr id="16" name="Oval 15"/>
          <p:cNvSpPr/>
          <p:nvPr/>
        </p:nvSpPr>
        <p:spPr>
          <a:xfrm>
            <a:off x="6987495" y="2741995"/>
            <a:ext cx="262769" cy="262769"/>
          </a:xfrm>
          <a:prstGeom prst="ellipse">
            <a:avLst/>
          </a:prstGeom>
          <a:solidFill>
            <a:schemeClr val="tx2"/>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6980195" y="2711584"/>
            <a:ext cx="218974" cy="307777"/>
          </a:xfrm>
          <a:prstGeom prst="rect">
            <a:avLst/>
          </a:prstGeom>
          <a:noFill/>
        </p:spPr>
        <p:txBody>
          <a:bodyPr wrap="square" rtlCol="0">
            <a:spAutoFit/>
          </a:bodyPr>
          <a:lstStyle/>
          <a:p>
            <a:r>
              <a:rPr lang="en-US" dirty="0"/>
              <a:t>0</a:t>
            </a:r>
          </a:p>
        </p:txBody>
      </p:sp>
      <p:sp>
        <p:nvSpPr>
          <p:cNvPr id="18" name="Oval 17"/>
          <p:cNvSpPr/>
          <p:nvPr/>
        </p:nvSpPr>
        <p:spPr>
          <a:xfrm>
            <a:off x="6142559" y="2514399"/>
            <a:ext cx="262769" cy="262769"/>
          </a:xfrm>
          <a:prstGeom prst="ellipse">
            <a:avLst/>
          </a:prstGeom>
          <a:solidFill>
            <a:srgbClr val="AECDE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6137020" y="2469390"/>
            <a:ext cx="218974" cy="307777"/>
          </a:xfrm>
          <a:prstGeom prst="rect">
            <a:avLst/>
          </a:prstGeom>
          <a:noFill/>
        </p:spPr>
        <p:txBody>
          <a:bodyPr wrap="square" rtlCol="0">
            <a:spAutoFit/>
          </a:bodyPr>
          <a:lstStyle/>
          <a:p>
            <a:r>
              <a:rPr lang="en-US" dirty="0"/>
              <a:t>4</a:t>
            </a:r>
          </a:p>
        </p:txBody>
      </p:sp>
      <p:sp>
        <p:nvSpPr>
          <p:cNvPr id="20" name="Oval 19"/>
          <p:cNvSpPr/>
          <p:nvPr/>
        </p:nvSpPr>
        <p:spPr>
          <a:xfrm>
            <a:off x="7000330" y="3138111"/>
            <a:ext cx="262769" cy="262769"/>
          </a:xfrm>
          <a:prstGeom prst="ellipse">
            <a:avLst/>
          </a:prstGeom>
          <a:solidFill>
            <a:schemeClr val="accent3">
              <a:lumMod val="60000"/>
              <a:lumOff val="4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6993029" y="3104726"/>
            <a:ext cx="218974" cy="307777"/>
          </a:xfrm>
          <a:prstGeom prst="rect">
            <a:avLst/>
          </a:prstGeom>
          <a:noFill/>
        </p:spPr>
        <p:txBody>
          <a:bodyPr wrap="square" rtlCol="0">
            <a:spAutoFit/>
          </a:bodyPr>
          <a:lstStyle/>
          <a:p>
            <a:r>
              <a:rPr lang="en-US" dirty="0"/>
              <a:t>3</a:t>
            </a:r>
          </a:p>
        </p:txBody>
      </p:sp>
      <p:sp>
        <p:nvSpPr>
          <p:cNvPr id="22" name="Oval 21"/>
          <p:cNvSpPr/>
          <p:nvPr/>
        </p:nvSpPr>
        <p:spPr>
          <a:xfrm>
            <a:off x="7468617" y="3126210"/>
            <a:ext cx="262769" cy="262769"/>
          </a:xfrm>
          <a:prstGeom prst="ellipse">
            <a:avLst/>
          </a:prstGeom>
          <a:solidFill>
            <a:srgbClr val="AECDE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481206" y="3093585"/>
            <a:ext cx="218974" cy="307777"/>
          </a:xfrm>
          <a:prstGeom prst="rect">
            <a:avLst/>
          </a:prstGeom>
          <a:noFill/>
        </p:spPr>
        <p:txBody>
          <a:bodyPr wrap="square" rtlCol="0">
            <a:spAutoFit/>
          </a:bodyPr>
          <a:lstStyle/>
          <a:p>
            <a:r>
              <a:rPr lang="en-US" dirty="0"/>
              <a:t>6</a:t>
            </a:r>
          </a:p>
        </p:txBody>
      </p:sp>
      <p:sp>
        <p:nvSpPr>
          <p:cNvPr id="24" name="Oval 23"/>
          <p:cNvSpPr/>
          <p:nvPr/>
        </p:nvSpPr>
        <p:spPr>
          <a:xfrm>
            <a:off x="7687572" y="2206622"/>
            <a:ext cx="262769" cy="262769"/>
          </a:xfrm>
          <a:prstGeom prst="ellipse">
            <a:avLst/>
          </a:prstGeom>
          <a:solidFill>
            <a:srgbClr val="AECDE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7688187" y="2170893"/>
            <a:ext cx="218974" cy="307777"/>
          </a:xfrm>
          <a:prstGeom prst="rect">
            <a:avLst/>
          </a:prstGeom>
          <a:noFill/>
        </p:spPr>
        <p:txBody>
          <a:bodyPr wrap="square" rtlCol="0">
            <a:spAutoFit/>
          </a:bodyPr>
          <a:lstStyle/>
          <a:p>
            <a:r>
              <a:rPr lang="en-US" dirty="0"/>
              <a:t>5</a:t>
            </a:r>
          </a:p>
        </p:txBody>
      </p:sp>
      <p:sp>
        <p:nvSpPr>
          <p:cNvPr id="26" name="Oval 25"/>
          <p:cNvSpPr/>
          <p:nvPr/>
        </p:nvSpPr>
        <p:spPr>
          <a:xfrm>
            <a:off x="6338751" y="2914948"/>
            <a:ext cx="262769" cy="262769"/>
          </a:xfrm>
          <a:prstGeom prst="ellipse">
            <a:avLst/>
          </a:prstGeom>
          <a:solidFill>
            <a:srgbClr val="EFD9B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338751" y="2879376"/>
            <a:ext cx="218974" cy="307777"/>
          </a:xfrm>
          <a:prstGeom prst="rect">
            <a:avLst/>
          </a:prstGeom>
          <a:noFill/>
        </p:spPr>
        <p:txBody>
          <a:bodyPr wrap="square" rtlCol="0">
            <a:spAutoFit/>
          </a:bodyPr>
          <a:lstStyle/>
          <a:p>
            <a:r>
              <a:rPr lang="en-US" dirty="0" smtClean="0"/>
              <a:t>9</a:t>
            </a:r>
            <a:endParaRPr lang="en-US" dirty="0"/>
          </a:p>
        </p:txBody>
      </p:sp>
      <p:sp>
        <p:nvSpPr>
          <p:cNvPr id="28" name="Oval 27"/>
          <p:cNvSpPr/>
          <p:nvPr/>
        </p:nvSpPr>
        <p:spPr>
          <a:xfrm>
            <a:off x="7834169" y="3386073"/>
            <a:ext cx="262769" cy="262769"/>
          </a:xfrm>
          <a:prstGeom prst="ellipse">
            <a:avLst/>
          </a:prstGeom>
          <a:solidFill>
            <a:srgbClr val="EFD9B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7828630" y="3346195"/>
            <a:ext cx="218974" cy="307777"/>
          </a:xfrm>
          <a:prstGeom prst="rect">
            <a:avLst/>
          </a:prstGeom>
          <a:noFill/>
        </p:spPr>
        <p:txBody>
          <a:bodyPr wrap="square" rtlCol="0">
            <a:spAutoFit/>
          </a:bodyPr>
          <a:lstStyle/>
          <a:p>
            <a:r>
              <a:rPr lang="en-US" dirty="0" smtClean="0"/>
              <a:t>8</a:t>
            </a:r>
            <a:endParaRPr lang="en-US" dirty="0"/>
          </a:p>
        </p:txBody>
      </p:sp>
      <p:sp>
        <p:nvSpPr>
          <p:cNvPr id="30" name="Oval 29"/>
          <p:cNvSpPr/>
          <p:nvPr/>
        </p:nvSpPr>
        <p:spPr>
          <a:xfrm>
            <a:off x="7271267" y="3540882"/>
            <a:ext cx="262769" cy="262769"/>
          </a:xfrm>
          <a:prstGeom prst="ellipse">
            <a:avLst/>
          </a:prstGeom>
          <a:solidFill>
            <a:schemeClr val="accent2">
              <a:lumMod val="40000"/>
              <a:lumOff val="6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7280326" y="3510471"/>
            <a:ext cx="218974" cy="307777"/>
          </a:xfrm>
          <a:prstGeom prst="rect">
            <a:avLst/>
          </a:prstGeom>
          <a:noFill/>
        </p:spPr>
        <p:txBody>
          <a:bodyPr wrap="square" rtlCol="0">
            <a:spAutoFit/>
          </a:bodyPr>
          <a:lstStyle/>
          <a:p>
            <a:r>
              <a:rPr lang="en-US" dirty="0" smtClean="0"/>
              <a:t>7</a:t>
            </a:r>
            <a:endParaRPr lang="en-US" dirty="0"/>
          </a:p>
        </p:txBody>
      </p:sp>
      <p:sp>
        <p:nvSpPr>
          <p:cNvPr id="32" name="Oval 31"/>
          <p:cNvSpPr/>
          <p:nvPr/>
        </p:nvSpPr>
        <p:spPr>
          <a:xfrm>
            <a:off x="5851473" y="2777168"/>
            <a:ext cx="262769" cy="262769"/>
          </a:xfrm>
          <a:prstGeom prst="ellipse">
            <a:avLst/>
          </a:prstGeom>
          <a:solidFill>
            <a:srgbClr val="EFD9B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5775834" y="2749936"/>
            <a:ext cx="498107" cy="307777"/>
          </a:xfrm>
          <a:prstGeom prst="rect">
            <a:avLst/>
          </a:prstGeom>
          <a:noFill/>
          <a:ln>
            <a:solidFill>
              <a:srgbClr val="FFFFFF"/>
            </a:solidFill>
          </a:ln>
        </p:spPr>
        <p:txBody>
          <a:bodyPr wrap="square" rtlCol="0">
            <a:spAutoFit/>
          </a:bodyPr>
          <a:lstStyle/>
          <a:p>
            <a:r>
              <a:rPr lang="en-US" dirty="0" smtClean="0"/>
              <a:t>10</a:t>
            </a:r>
            <a:endParaRPr lang="en-US" dirty="0"/>
          </a:p>
        </p:txBody>
      </p:sp>
      <p:cxnSp>
        <p:nvCxnSpPr>
          <p:cNvPr id="34" name="Straight Connector 33"/>
          <p:cNvCxnSpPr/>
          <p:nvPr/>
        </p:nvCxnSpPr>
        <p:spPr>
          <a:xfrm>
            <a:off x="7115102" y="2984978"/>
            <a:ext cx="1" cy="196759"/>
          </a:xfrm>
          <a:prstGeom prst="line">
            <a:avLst/>
          </a:prstGeom>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a:off x="6804577" y="2660244"/>
            <a:ext cx="226715" cy="138921"/>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Connector 35"/>
          <p:cNvCxnSpPr>
            <a:endCxn id="16" idx="7"/>
          </p:cNvCxnSpPr>
          <p:nvPr/>
        </p:nvCxnSpPr>
        <p:spPr>
          <a:xfrm flipH="1">
            <a:off x="7211780" y="2704036"/>
            <a:ext cx="146204" cy="76441"/>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flipV="1">
            <a:off x="6361531" y="2593938"/>
            <a:ext cx="338408" cy="66306"/>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6273941" y="2770396"/>
            <a:ext cx="226715" cy="138921"/>
          </a:xfrm>
          <a:prstGeom prst="line">
            <a:avLst/>
          </a:prstGeom>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flipH="1">
            <a:off x="6012054" y="2660914"/>
            <a:ext cx="175179" cy="138921"/>
          </a:xfrm>
          <a:prstGeom prst="line">
            <a:avLst/>
          </a:prstGeom>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flipV="1">
            <a:off x="7499805" y="2377680"/>
            <a:ext cx="238835" cy="145846"/>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7226380" y="3254317"/>
            <a:ext cx="276047" cy="0"/>
          </a:xfrm>
          <a:prstGeom prst="line">
            <a:avLst/>
          </a:prstGeom>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a:xfrm>
            <a:off x="7669224" y="3313162"/>
            <a:ext cx="226715" cy="138921"/>
          </a:xfrm>
          <a:prstGeom prst="line">
            <a:avLst/>
          </a:prstGeom>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flipH="1">
            <a:off x="7427721" y="3366025"/>
            <a:ext cx="149411" cy="196759"/>
          </a:xfrm>
          <a:prstGeom prst="line">
            <a:avLst/>
          </a:prstGeom>
        </p:spPr>
        <p:style>
          <a:lnRef idx="2">
            <a:schemeClr val="dk1"/>
          </a:lnRef>
          <a:fillRef idx="0">
            <a:schemeClr val="dk1"/>
          </a:fillRef>
          <a:effectRef idx="1">
            <a:schemeClr val="dk1"/>
          </a:effectRef>
          <a:fontRef idx="minor">
            <a:schemeClr val="tx1"/>
          </a:fontRef>
        </p:style>
      </p:cxnSp>
      <p:sp>
        <p:nvSpPr>
          <p:cNvPr id="44" name="Rectangle 22"/>
          <p:cNvSpPr>
            <a:spLocks noChangeArrowheads="1"/>
          </p:cNvSpPr>
          <p:nvPr/>
        </p:nvSpPr>
        <p:spPr bwMode="auto">
          <a:xfrm>
            <a:off x="980919" y="3986072"/>
            <a:ext cx="1498600" cy="254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45" name="Rectangle 23"/>
          <p:cNvSpPr>
            <a:spLocks noChangeArrowheads="1"/>
          </p:cNvSpPr>
          <p:nvPr/>
        </p:nvSpPr>
        <p:spPr bwMode="auto">
          <a:xfrm>
            <a:off x="980919" y="3478073"/>
            <a:ext cx="1498600" cy="254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400"/>
          </a:p>
        </p:txBody>
      </p:sp>
      <p:sp>
        <p:nvSpPr>
          <p:cNvPr id="46" name="Rectangle 22"/>
          <p:cNvSpPr>
            <a:spLocks noChangeArrowheads="1"/>
          </p:cNvSpPr>
          <p:nvPr/>
        </p:nvSpPr>
        <p:spPr bwMode="auto">
          <a:xfrm>
            <a:off x="980919" y="3732072"/>
            <a:ext cx="1498600" cy="254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grpSp>
        <p:nvGrpSpPr>
          <p:cNvPr id="47" name="Group 11"/>
          <p:cNvGrpSpPr>
            <a:grpSpLocks/>
          </p:cNvGrpSpPr>
          <p:nvPr/>
        </p:nvGrpSpPr>
        <p:grpSpPr bwMode="auto">
          <a:xfrm>
            <a:off x="3533804" y="3480225"/>
            <a:ext cx="1498600" cy="762000"/>
            <a:chOff x="2048" y="3080"/>
            <a:chExt cx="944" cy="480"/>
          </a:xfrm>
        </p:grpSpPr>
        <p:sp>
          <p:nvSpPr>
            <p:cNvPr id="48" name="Rectangle 12"/>
            <p:cNvSpPr>
              <a:spLocks noChangeArrowheads="1"/>
            </p:cNvSpPr>
            <p:nvPr/>
          </p:nvSpPr>
          <p:spPr bwMode="auto">
            <a:xfrm>
              <a:off x="2048" y="3240"/>
              <a:ext cx="944" cy="160"/>
            </a:xfrm>
            <a:prstGeom prst="rect">
              <a:avLst/>
            </a:prstGeom>
            <a:noFill/>
            <a:ln w="28575">
              <a:solidFill>
                <a:schemeClr val="accent1">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dirty="0" smtClean="0">
                  <a:solidFill>
                    <a:schemeClr val="accent1">
                      <a:lumMod val="60000"/>
                      <a:lumOff val="40000"/>
                    </a:schemeClr>
                  </a:solidFill>
                </a:rPr>
                <a:t>4</a:t>
              </a:r>
              <a:endParaRPr lang="en-US" sz="1600" dirty="0">
                <a:solidFill>
                  <a:schemeClr val="accent1">
                    <a:lumMod val="60000"/>
                    <a:lumOff val="40000"/>
                  </a:schemeClr>
                </a:solidFill>
              </a:endParaRPr>
            </a:p>
          </p:txBody>
        </p:sp>
        <p:sp>
          <p:nvSpPr>
            <p:cNvPr id="49" name="Rectangle 13"/>
            <p:cNvSpPr>
              <a:spLocks noChangeArrowheads="1"/>
            </p:cNvSpPr>
            <p:nvPr/>
          </p:nvSpPr>
          <p:spPr bwMode="auto">
            <a:xfrm>
              <a:off x="2048" y="3400"/>
              <a:ext cx="944" cy="160"/>
            </a:xfrm>
            <a:prstGeom prst="rect">
              <a:avLst/>
            </a:prstGeom>
            <a:noFill/>
            <a:ln w="28575">
              <a:solidFill>
                <a:schemeClr val="accent3">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dirty="0">
                  <a:solidFill>
                    <a:srgbClr val="BBD189"/>
                  </a:solidFill>
                </a:rPr>
                <a:t>1</a:t>
              </a:r>
            </a:p>
          </p:txBody>
        </p:sp>
        <p:sp>
          <p:nvSpPr>
            <p:cNvPr id="51" name="Rectangle 15"/>
            <p:cNvSpPr>
              <a:spLocks noChangeArrowheads="1"/>
            </p:cNvSpPr>
            <p:nvPr/>
          </p:nvSpPr>
          <p:spPr bwMode="auto">
            <a:xfrm>
              <a:off x="2048" y="3080"/>
              <a:ext cx="944" cy="160"/>
            </a:xfrm>
            <a:prstGeom prst="rect">
              <a:avLst/>
            </a:prstGeom>
            <a:noFill/>
            <a:ln w="28575">
              <a:solidFill>
                <a:schemeClr val="accent2">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dirty="0" smtClean="0">
                  <a:solidFill>
                    <a:schemeClr val="accent2">
                      <a:lumMod val="60000"/>
                      <a:lumOff val="40000"/>
                    </a:schemeClr>
                  </a:solidFill>
                </a:rPr>
                <a:t>10</a:t>
              </a:r>
              <a:endParaRPr lang="en-US" sz="1600" dirty="0">
                <a:solidFill>
                  <a:schemeClr val="accent2">
                    <a:lumMod val="60000"/>
                    <a:lumOff val="40000"/>
                  </a:schemeClr>
                </a:solidFill>
              </a:endParaRPr>
            </a:p>
          </p:txBody>
        </p:sp>
      </p:grpSp>
      <p:grpSp>
        <p:nvGrpSpPr>
          <p:cNvPr id="52" name="Group 16"/>
          <p:cNvGrpSpPr>
            <a:grpSpLocks/>
          </p:cNvGrpSpPr>
          <p:nvPr/>
        </p:nvGrpSpPr>
        <p:grpSpPr bwMode="auto">
          <a:xfrm>
            <a:off x="3535702" y="2726735"/>
            <a:ext cx="1498600" cy="762000"/>
            <a:chOff x="2048" y="2600"/>
            <a:chExt cx="944" cy="480"/>
          </a:xfrm>
        </p:grpSpPr>
        <p:sp>
          <p:nvSpPr>
            <p:cNvPr id="53" name="Rectangle 17"/>
            <p:cNvSpPr>
              <a:spLocks noChangeArrowheads="1"/>
            </p:cNvSpPr>
            <p:nvPr/>
          </p:nvSpPr>
          <p:spPr bwMode="auto">
            <a:xfrm>
              <a:off x="2048" y="2600"/>
              <a:ext cx="944" cy="160"/>
            </a:xfrm>
            <a:prstGeom prst="rect">
              <a:avLst/>
            </a:prstGeom>
            <a:noFill/>
            <a:ln w="28575">
              <a:solidFill>
                <a:schemeClr val="accent2">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dirty="0">
                  <a:solidFill>
                    <a:schemeClr val="accent2">
                      <a:lumMod val="60000"/>
                      <a:lumOff val="40000"/>
                    </a:schemeClr>
                  </a:solidFill>
                </a:rPr>
                <a:t>9</a:t>
              </a:r>
            </a:p>
          </p:txBody>
        </p:sp>
        <p:sp>
          <p:nvSpPr>
            <p:cNvPr id="54" name="Rectangle 18"/>
            <p:cNvSpPr>
              <a:spLocks noChangeArrowheads="1"/>
            </p:cNvSpPr>
            <p:nvPr/>
          </p:nvSpPr>
          <p:spPr bwMode="auto">
            <a:xfrm>
              <a:off x="2048" y="2760"/>
              <a:ext cx="944" cy="160"/>
            </a:xfrm>
            <a:prstGeom prst="rect">
              <a:avLst/>
            </a:prstGeom>
            <a:noFill/>
            <a:ln w="28575">
              <a:solidFill>
                <a:srgbClr val="85B4D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a:solidFill>
                    <a:schemeClr val="accent1">
                      <a:lumMod val="60000"/>
                      <a:lumOff val="40000"/>
                    </a:schemeClr>
                  </a:solidFill>
                </a:rPr>
                <a:t>5</a:t>
              </a:r>
            </a:p>
          </p:txBody>
        </p:sp>
        <p:sp>
          <p:nvSpPr>
            <p:cNvPr id="56" name="Rectangle 20"/>
            <p:cNvSpPr>
              <a:spLocks noChangeArrowheads="1"/>
            </p:cNvSpPr>
            <p:nvPr/>
          </p:nvSpPr>
          <p:spPr bwMode="auto">
            <a:xfrm>
              <a:off x="2048" y="2920"/>
              <a:ext cx="944" cy="160"/>
            </a:xfrm>
            <a:prstGeom prst="rect">
              <a:avLst/>
            </a:prstGeom>
            <a:noFill/>
            <a:ln w="28575">
              <a:solidFill>
                <a:schemeClr val="accent3">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dirty="0" smtClean="0">
                  <a:solidFill>
                    <a:schemeClr val="accent3">
                      <a:lumMod val="60000"/>
                      <a:lumOff val="40000"/>
                    </a:schemeClr>
                  </a:solidFill>
                </a:rPr>
                <a:t>2</a:t>
              </a:r>
              <a:endParaRPr lang="en-US" sz="1600" dirty="0">
                <a:solidFill>
                  <a:schemeClr val="accent3">
                    <a:lumMod val="60000"/>
                    <a:lumOff val="40000"/>
                  </a:schemeClr>
                </a:solidFill>
              </a:endParaRPr>
            </a:p>
          </p:txBody>
        </p:sp>
      </p:grpSp>
      <p:sp>
        <p:nvSpPr>
          <p:cNvPr id="57" name="TextBox 56"/>
          <p:cNvSpPr txBox="1"/>
          <p:nvPr/>
        </p:nvSpPr>
        <p:spPr>
          <a:xfrm>
            <a:off x="483054" y="2946565"/>
            <a:ext cx="607305" cy="369332"/>
          </a:xfrm>
          <a:prstGeom prst="rect">
            <a:avLst/>
          </a:prstGeom>
          <a:noFill/>
        </p:spPr>
        <p:txBody>
          <a:bodyPr wrap="square" rtlCol="0">
            <a:spAutoFit/>
          </a:bodyPr>
          <a:lstStyle/>
          <a:p>
            <a:r>
              <a:rPr lang="en-US" sz="1800" dirty="0">
                <a:latin typeface="Quattrocento Sans"/>
                <a:ea typeface="Quattrocento Sans"/>
                <a:cs typeface="Quattrocento Sans"/>
              </a:rPr>
              <a:t>link</a:t>
            </a:r>
          </a:p>
        </p:txBody>
      </p:sp>
      <p:sp>
        <p:nvSpPr>
          <p:cNvPr id="58" name="TextBox 57"/>
          <p:cNvSpPr txBox="1"/>
          <p:nvPr/>
        </p:nvSpPr>
        <p:spPr>
          <a:xfrm>
            <a:off x="4040003" y="4353668"/>
            <a:ext cx="989184" cy="369332"/>
          </a:xfrm>
          <a:prstGeom prst="rect">
            <a:avLst/>
          </a:prstGeom>
          <a:noFill/>
        </p:spPr>
        <p:txBody>
          <a:bodyPr wrap="square" rtlCol="0">
            <a:spAutoFit/>
          </a:bodyPr>
          <a:lstStyle/>
          <a:p>
            <a:r>
              <a:rPr lang="en-US" sz="1800" dirty="0" smtClean="0">
                <a:latin typeface="Quattrocento Sans"/>
                <a:ea typeface="Quattrocento Sans"/>
                <a:cs typeface="Quattrocento Sans"/>
              </a:rPr>
              <a:t>Path</a:t>
            </a:r>
            <a:endParaRPr lang="en-US" sz="1800" dirty="0">
              <a:latin typeface="Quattrocento Sans"/>
              <a:ea typeface="Quattrocento Sans"/>
              <a:cs typeface="Quattrocento Sans"/>
            </a:endParaRPr>
          </a:p>
        </p:txBody>
      </p:sp>
      <p:cxnSp>
        <p:nvCxnSpPr>
          <p:cNvPr id="59" name="Straight Connector 58"/>
          <p:cNvCxnSpPr/>
          <p:nvPr/>
        </p:nvCxnSpPr>
        <p:spPr>
          <a:xfrm flipV="1">
            <a:off x="1720122" y="3150590"/>
            <a:ext cx="338408" cy="262599"/>
          </a:xfrm>
          <a:prstGeom prst="line">
            <a:avLst/>
          </a:prstGeom>
        </p:spPr>
        <p:style>
          <a:lnRef idx="2">
            <a:schemeClr val="dk1"/>
          </a:lnRef>
          <a:fillRef idx="0">
            <a:schemeClr val="dk1"/>
          </a:fillRef>
          <a:effectRef idx="1">
            <a:schemeClr val="dk1"/>
          </a:effectRef>
          <a:fontRef idx="minor">
            <a:schemeClr val="tx1"/>
          </a:fontRef>
        </p:style>
      </p:cxnSp>
      <p:cxnSp>
        <p:nvCxnSpPr>
          <p:cNvPr id="60" name="Straight Connector 59"/>
          <p:cNvCxnSpPr>
            <a:stCxn id="49" idx="1"/>
          </p:cNvCxnSpPr>
          <p:nvPr/>
        </p:nvCxnSpPr>
        <p:spPr>
          <a:xfrm flipH="1" flipV="1">
            <a:off x="2210930" y="3145795"/>
            <a:ext cx="1322874" cy="969431"/>
          </a:xfrm>
          <a:prstGeom prst="line">
            <a:avLst/>
          </a:prstGeom>
        </p:spPr>
        <p:style>
          <a:lnRef idx="2">
            <a:schemeClr val="dk1"/>
          </a:lnRef>
          <a:fillRef idx="0">
            <a:schemeClr val="dk1"/>
          </a:fillRef>
          <a:effectRef idx="1">
            <a:schemeClr val="dk1"/>
          </a:effectRef>
          <a:fontRef idx="minor">
            <a:schemeClr val="tx1"/>
          </a:fontRef>
        </p:style>
      </p:cxnSp>
      <p:grpSp>
        <p:nvGrpSpPr>
          <p:cNvPr id="61" name="Group 26"/>
          <p:cNvGrpSpPr>
            <a:grpSpLocks/>
          </p:cNvGrpSpPr>
          <p:nvPr/>
        </p:nvGrpSpPr>
        <p:grpSpPr bwMode="auto">
          <a:xfrm>
            <a:off x="1948994" y="2898897"/>
            <a:ext cx="411741" cy="229025"/>
            <a:chOff x="1140" y="2780"/>
            <a:chExt cx="280" cy="184"/>
          </a:xfrm>
        </p:grpSpPr>
        <p:sp>
          <p:nvSpPr>
            <p:cNvPr id="62" name="AutoShape 27"/>
            <p:cNvSpPr>
              <a:spLocks noChangeArrowheads="1"/>
            </p:cNvSpPr>
            <p:nvPr/>
          </p:nvSpPr>
          <p:spPr bwMode="auto">
            <a:xfrm rot="-5400000">
              <a:off x="1256" y="2800"/>
              <a:ext cx="184" cy="144"/>
            </a:xfrm>
            <a:prstGeom prst="triangle">
              <a:avLst>
                <a:gd name="adj" fmla="val 50000"/>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3" name="AutoShape 28"/>
            <p:cNvSpPr>
              <a:spLocks noChangeArrowheads="1"/>
            </p:cNvSpPr>
            <p:nvPr/>
          </p:nvSpPr>
          <p:spPr bwMode="auto">
            <a:xfrm rot="5400000" flipH="1">
              <a:off x="1120" y="2800"/>
              <a:ext cx="184" cy="144"/>
            </a:xfrm>
            <a:prstGeom prst="triangle">
              <a:avLst>
                <a:gd name="adj" fmla="val 50000"/>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5" name="Group 16"/>
          <p:cNvGrpSpPr>
            <a:grpSpLocks/>
          </p:cNvGrpSpPr>
          <p:nvPr/>
        </p:nvGrpSpPr>
        <p:grpSpPr bwMode="auto">
          <a:xfrm>
            <a:off x="3535702" y="1964735"/>
            <a:ext cx="1498600" cy="762000"/>
            <a:chOff x="2048" y="2600"/>
            <a:chExt cx="944" cy="480"/>
          </a:xfrm>
        </p:grpSpPr>
        <p:sp>
          <p:nvSpPr>
            <p:cNvPr id="66" name="Rectangle 17"/>
            <p:cNvSpPr>
              <a:spLocks noChangeArrowheads="1"/>
            </p:cNvSpPr>
            <p:nvPr/>
          </p:nvSpPr>
          <p:spPr bwMode="auto">
            <a:xfrm>
              <a:off x="2048" y="2600"/>
              <a:ext cx="944" cy="160"/>
            </a:xfrm>
            <a:prstGeom prst="rect">
              <a:avLst/>
            </a:prstGeom>
            <a:noFill/>
            <a:ln w="28575">
              <a:solidFill>
                <a:srgbClr val="E8C58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dirty="0">
                  <a:solidFill>
                    <a:schemeClr val="accent2">
                      <a:lumMod val="60000"/>
                      <a:lumOff val="40000"/>
                    </a:schemeClr>
                  </a:solidFill>
                </a:rPr>
                <a:t>7</a:t>
              </a:r>
            </a:p>
          </p:txBody>
        </p:sp>
        <p:sp>
          <p:nvSpPr>
            <p:cNvPr id="67" name="Rectangle 18"/>
            <p:cNvSpPr>
              <a:spLocks noChangeArrowheads="1"/>
            </p:cNvSpPr>
            <p:nvPr/>
          </p:nvSpPr>
          <p:spPr bwMode="auto">
            <a:xfrm>
              <a:off x="2048" y="2760"/>
              <a:ext cx="944" cy="160"/>
            </a:xfrm>
            <a:prstGeom prst="rect">
              <a:avLst/>
            </a:prstGeom>
            <a:noFill/>
            <a:ln w="28575">
              <a:solidFill>
                <a:srgbClr val="85B4D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dirty="0" smtClean="0">
                  <a:solidFill>
                    <a:schemeClr val="accent1">
                      <a:lumMod val="60000"/>
                      <a:lumOff val="40000"/>
                    </a:schemeClr>
                  </a:solidFill>
                </a:rPr>
                <a:t>6</a:t>
              </a:r>
              <a:endParaRPr lang="en-US" sz="1600" dirty="0">
                <a:solidFill>
                  <a:schemeClr val="accent1">
                    <a:lumMod val="60000"/>
                    <a:lumOff val="40000"/>
                  </a:schemeClr>
                </a:solidFill>
              </a:endParaRPr>
            </a:p>
          </p:txBody>
        </p:sp>
        <p:sp>
          <p:nvSpPr>
            <p:cNvPr id="69" name="Rectangle 20"/>
            <p:cNvSpPr>
              <a:spLocks noChangeArrowheads="1"/>
            </p:cNvSpPr>
            <p:nvPr/>
          </p:nvSpPr>
          <p:spPr bwMode="auto">
            <a:xfrm>
              <a:off x="2048" y="2920"/>
              <a:ext cx="944" cy="160"/>
            </a:xfrm>
            <a:prstGeom prst="rect">
              <a:avLst/>
            </a:prstGeom>
            <a:noFill/>
            <a:ln w="28575">
              <a:solidFill>
                <a:schemeClr val="accent3">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dirty="0">
                  <a:solidFill>
                    <a:schemeClr val="accent3">
                      <a:lumMod val="60000"/>
                      <a:lumOff val="40000"/>
                    </a:schemeClr>
                  </a:solidFill>
                </a:rPr>
                <a:t>3</a:t>
              </a:r>
            </a:p>
          </p:txBody>
        </p:sp>
      </p:grpSp>
      <p:sp>
        <p:nvSpPr>
          <p:cNvPr id="70" name="Rectangle 17"/>
          <p:cNvSpPr>
            <a:spLocks noChangeArrowheads="1"/>
          </p:cNvSpPr>
          <p:nvPr/>
        </p:nvSpPr>
        <p:spPr bwMode="auto">
          <a:xfrm>
            <a:off x="3530587" y="1710735"/>
            <a:ext cx="1498600" cy="254000"/>
          </a:xfrm>
          <a:prstGeom prst="rect">
            <a:avLst/>
          </a:prstGeom>
          <a:noFill/>
          <a:ln w="28575">
            <a:solidFill>
              <a:schemeClr val="accent2">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1600" dirty="0" smtClean="0">
                <a:solidFill>
                  <a:srgbClr val="E8C588"/>
                </a:solidFill>
              </a:rPr>
              <a:t>8</a:t>
            </a:r>
            <a:endParaRPr lang="en-US" sz="1600" dirty="0">
              <a:solidFill>
                <a:srgbClr val="E8C588"/>
              </a:solidFill>
            </a:endParaRPr>
          </a:p>
        </p:txBody>
      </p:sp>
      <p:sp>
        <p:nvSpPr>
          <p:cNvPr id="4" name="Oval 3"/>
          <p:cNvSpPr/>
          <p:nvPr/>
        </p:nvSpPr>
        <p:spPr>
          <a:xfrm>
            <a:off x="6012054" y="2432208"/>
            <a:ext cx="1151205" cy="323460"/>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p:cNvSpPr/>
          <p:nvPr/>
        </p:nvSpPr>
        <p:spPr>
          <a:xfrm rot="19927851">
            <a:off x="5584569" y="2606348"/>
            <a:ext cx="1151205" cy="323460"/>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rot="2869339">
            <a:off x="6369861" y="2553476"/>
            <a:ext cx="1151205" cy="323460"/>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67819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2" grpId="0" animBg="1"/>
      <p:bldP spid="68" grpId="0" animBg="1"/>
      <p:bldP spid="68"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11" name="Shape 111"/>
          <p:cNvSpPr txBox="1">
            <a:spLocks noGrp="1"/>
          </p:cNvSpPr>
          <p:nvPr>
            <p:ph type="title"/>
          </p:nvPr>
        </p:nvSpPr>
        <p:spPr>
          <a:xfrm>
            <a:off x="1381251" y="922669"/>
            <a:ext cx="3742748" cy="435599"/>
          </a:xfrm>
          <a:prstGeom prst="rect">
            <a:avLst/>
          </a:prstGeom>
        </p:spPr>
        <p:txBody>
          <a:bodyPr lIns="91425" tIns="91425" rIns="91425" bIns="91425" anchor="ctr" anchorCtr="0">
            <a:noAutofit/>
          </a:bodyPr>
          <a:lstStyle/>
          <a:p>
            <a:pPr lvl="0"/>
            <a:r>
              <a:rPr lang="en-US" dirty="0" smtClean="0">
                <a:highlight>
                  <a:srgbClr val="FFCD00"/>
                </a:highlight>
              </a:rPr>
              <a:t>Incremental Maintenance</a:t>
            </a:r>
            <a:endParaRPr lang="en" dirty="0">
              <a:highlight>
                <a:srgbClr val="FFCD00"/>
              </a:highlight>
            </a:endParaRPr>
          </a:p>
        </p:txBody>
      </p:sp>
      <p:sp>
        <p:nvSpPr>
          <p:cNvPr id="13" name="TextBox 12"/>
          <p:cNvSpPr txBox="1"/>
          <p:nvPr/>
        </p:nvSpPr>
        <p:spPr>
          <a:xfrm>
            <a:off x="636502" y="1369941"/>
            <a:ext cx="8507498" cy="1731243"/>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rPr>
              <a:t> Underlying network changes</a:t>
            </a: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rPr>
              <a:t> Support for continuous rule execution and result materialization, where all tuples derived from </a:t>
            </a:r>
            <a:r>
              <a:rPr lang="en-US" sz="1800" dirty="0" err="1" smtClean="0">
                <a:latin typeface="Quattrocento Sans"/>
                <a:ea typeface="Quattrocento Sans"/>
                <a:cs typeface="Quattrocento Sans"/>
              </a:rPr>
              <a:t>NDlog</a:t>
            </a:r>
            <a:r>
              <a:rPr lang="en-US" sz="1800" dirty="0" smtClean="0">
                <a:latin typeface="Quattrocento Sans"/>
                <a:ea typeface="Quattrocento Sans"/>
                <a:cs typeface="Quattrocento Sans"/>
              </a:rPr>
              <a:t> rules are materialized and incrementally updated</a:t>
            </a:r>
          </a:p>
          <a:p>
            <a:pPr marL="457200" indent="-228600">
              <a:lnSpc>
                <a:spcPct val="150000"/>
              </a:lnSpc>
              <a:buClr>
                <a:srgbClr val="FFCD00"/>
              </a:buClr>
              <a:buSzPct val="100000"/>
              <a:buFont typeface="Quattrocento Sans"/>
              <a:buChar char="◉"/>
            </a:pPr>
            <a:r>
              <a:rPr lang="en-US" sz="1800" b="1" dirty="0">
                <a:latin typeface="Quattrocento Sans"/>
                <a:ea typeface="Quattrocento Sans"/>
                <a:cs typeface="Quattrocento Sans"/>
              </a:rPr>
              <a:t> </a:t>
            </a:r>
            <a:r>
              <a:rPr lang="en-US" sz="1800" b="1" dirty="0" err="1" smtClean="0">
                <a:latin typeface="Quattrocento Sans"/>
                <a:ea typeface="Quattrocento Sans"/>
                <a:cs typeface="Quattrocento Sans"/>
              </a:rPr>
              <a:t>Bursty</a:t>
            </a:r>
            <a:r>
              <a:rPr lang="en-US" sz="1800" b="1" dirty="0" smtClean="0">
                <a:latin typeface="Quattrocento Sans"/>
                <a:ea typeface="Quattrocento Sans"/>
                <a:cs typeface="Quattrocento Sans"/>
              </a:rPr>
              <a:t> update model </a:t>
            </a:r>
            <a:endParaRPr lang="en-US" sz="1800" b="1" dirty="0">
              <a:latin typeface="Quattrocento Sans"/>
              <a:ea typeface="Quattrocento Sans"/>
              <a:cs typeface="Quattrocento Sans"/>
            </a:endParaRPr>
          </a:p>
        </p:txBody>
      </p:sp>
      <p:sp>
        <p:nvSpPr>
          <p:cNvPr id="11" name="TextBox 10"/>
          <p:cNvSpPr txBox="1"/>
          <p:nvPr/>
        </p:nvSpPr>
        <p:spPr>
          <a:xfrm>
            <a:off x="985102" y="2994669"/>
            <a:ext cx="8227542" cy="1731243"/>
          </a:xfrm>
          <a:prstGeom prst="rect">
            <a:avLst/>
          </a:prstGeom>
          <a:noFill/>
        </p:spPr>
        <p:txBody>
          <a:bodyPr wrap="square" rtlCol="0">
            <a:spAutoFit/>
          </a:bodyPr>
          <a:lstStyle/>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Updates occur frequently – results can't fully reflect the network state </a:t>
            </a:r>
          </a:p>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Assumption: after a burst of updates during query process, the network eventually </a:t>
            </a:r>
            <a:r>
              <a:rPr lang="en-US" sz="1800" dirty="0" err="1" smtClean="0">
                <a:latin typeface="Quattrocento Sans"/>
                <a:ea typeface="Quattrocento Sans"/>
                <a:cs typeface="Quattrocento Sans"/>
                <a:sym typeface="Quattrocento Sans"/>
              </a:rPr>
              <a:t>quiesces</a:t>
            </a:r>
            <a:r>
              <a:rPr lang="en-US" sz="1800" dirty="0" smtClean="0">
                <a:latin typeface="Quattrocento Sans"/>
                <a:ea typeface="Quattrocento Sans"/>
                <a:cs typeface="Quattrocento Sans"/>
                <a:sym typeface="Quattrocento Sans"/>
              </a:rPr>
              <a:t> for enough time to allow all queries to reach </a:t>
            </a:r>
            <a:r>
              <a:rPr lang="en-US" sz="1800" dirty="0" err="1" smtClean="0">
                <a:latin typeface="Quattrocento Sans"/>
                <a:ea typeface="Quattrocento Sans"/>
                <a:cs typeface="Quattrocento Sans"/>
                <a:sym typeface="Quattrocento Sans"/>
              </a:rPr>
              <a:t>fixpoints</a:t>
            </a:r>
            <a:r>
              <a:rPr lang="en-US" sz="1800" dirty="0" smtClean="0">
                <a:latin typeface="Quattrocento Sans"/>
                <a:ea typeface="Quattrocento Sans"/>
                <a:cs typeface="Quattrocento Sans"/>
                <a:sym typeface="Quattrocento Sans"/>
              </a:rPr>
              <a:t>.</a:t>
            </a:r>
          </a:p>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Eventual consistency</a:t>
            </a:r>
          </a:p>
        </p:txBody>
      </p:sp>
    </p:spTree>
    <p:extLst>
      <p:ext uri="{BB962C8B-B14F-4D97-AF65-F5344CB8AC3E}">
        <p14:creationId xmlns:p14="http://schemas.microsoft.com/office/powerpoint/2010/main" val="271995269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 name="Rectangle 10"/>
          <p:cNvSpPr/>
          <p:nvPr/>
        </p:nvSpPr>
        <p:spPr>
          <a:xfrm>
            <a:off x="5124000" y="1103811"/>
            <a:ext cx="598529" cy="969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0" y="922669"/>
            <a:ext cx="4195294" cy="435599"/>
          </a:xfrm>
          <a:prstGeom prst="rect">
            <a:avLst/>
          </a:prstGeom>
        </p:spPr>
        <p:txBody>
          <a:bodyPr lIns="91425" tIns="91425" rIns="91425" bIns="91425" anchor="ctr" anchorCtr="0">
            <a:noAutofit/>
          </a:bodyPr>
          <a:lstStyle/>
          <a:p>
            <a:pPr lvl="0"/>
            <a:r>
              <a:rPr lang="en-US" dirty="0" smtClean="0"/>
              <a:t>Use Cases – Declarative Routing</a:t>
            </a:r>
            <a:endParaRPr lang="en" dirty="0">
              <a:highlight>
                <a:srgbClr val="FFCD00"/>
              </a:highlight>
            </a:endParaRPr>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TextBox 8"/>
          <p:cNvSpPr txBox="1"/>
          <p:nvPr/>
        </p:nvSpPr>
        <p:spPr>
          <a:xfrm>
            <a:off x="741281" y="1329449"/>
            <a:ext cx="7900905" cy="2385269"/>
          </a:xfrm>
          <a:prstGeom prst="rect">
            <a:avLst/>
          </a:prstGeom>
          <a:noFill/>
        </p:spPr>
        <p:txBody>
          <a:bodyPr wrap="square" rtlCol="0">
            <a:spAutoFit/>
          </a:bodyPr>
          <a:lstStyle/>
          <a:p>
            <a:pPr marL="457200" lvl="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Strike </a:t>
            </a:r>
            <a:r>
              <a:rPr lang="en-US" sz="1800" dirty="0">
                <a:latin typeface="Quattrocento Sans"/>
                <a:ea typeface="Quattrocento Sans"/>
                <a:cs typeface="Quattrocento Sans"/>
                <a:sym typeface="Quattrocento Sans"/>
              </a:rPr>
              <a:t>a better balance between the extensibility and robustness of a routing infrastructure.</a:t>
            </a:r>
          </a:p>
          <a:p>
            <a:pPr marL="457200" lvl="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Simple </a:t>
            </a:r>
            <a:r>
              <a:rPr lang="en-US" sz="1800" dirty="0">
                <a:latin typeface="Quattrocento Sans"/>
                <a:ea typeface="Quattrocento Sans"/>
                <a:cs typeface="Quattrocento Sans"/>
                <a:sym typeface="Quattrocento Sans"/>
              </a:rPr>
              <a:t>query in </a:t>
            </a:r>
            <a:r>
              <a:rPr lang="en-US" sz="1800" dirty="0" err="1" smtClean="0">
                <a:latin typeface="Quattrocento Sans"/>
                <a:ea typeface="Quattrocento Sans"/>
                <a:cs typeface="Quattrocento Sans"/>
                <a:sym typeface="Quattrocento Sans"/>
              </a:rPr>
              <a:t>NDlog</a:t>
            </a:r>
            <a:r>
              <a:rPr lang="en-US" sz="1800" dirty="0" smtClean="0">
                <a:latin typeface="Quattrocento Sans"/>
                <a:ea typeface="Quattrocento Sans"/>
                <a:cs typeface="Quattrocento Sans"/>
                <a:sym typeface="Quattrocento Sans"/>
              </a:rPr>
              <a:t>, then executed in a distributed fashion at the nodes that receive the query. [in a compact and clean way]</a:t>
            </a:r>
          </a:p>
          <a:p>
            <a:pPr marL="457200" lvl="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Key concern: security – static analysis &amp; other verification techniques</a:t>
            </a:r>
          </a:p>
          <a:p>
            <a:endParaRPr lang="en-US" dirty="0"/>
          </a:p>
        </p:txBody>
      </p:sp>
      <p:pic>
        <p:nvPicPr>
          <p:cNvPr id="2" name="Picture 1"/>
          <p:cNvPicPr>
            <a:picLocks noChangeAspect="1"/>
          </p:cNvPicPr>
          <p:nvPr/>
        </p:nvPicPr>
        <p:blipFill>
          <a:blip r:embed="rId3"/>
          <a:stretch>
            <a:fillRect/>
          </a:stretch>
        </p:blipFill>
        <p:spPr>
          <a:xfrm>
            <a:off x="331994" y="3490488"/>
            <a:ext cx="2524890" cy="1110139"/>
          </a:xfrm>
          <a:prstGeom prst="rect">
            <a:avLst/>
          </a:prstGeom>
        </p:spPr>
      </p:pic>
      <p:pic>
        <p:nvPicPr>
          <p:cNvPr id="3" name="Picture 2"/>
          <p:cNvPicPr>
            <a:picLocks noChangeAspect="1"/>
          </p:cNvPicPr>
          <p:nvPr/>
        </p:nvPicPr>
        <p:blipFill>
          <a:blip r:embed="rId4"/>
          <a:stretch>
            <a:fillRect/>
          </a:stretch>
        </p:blipFill>
        <p:spPr>
          <a:xfrm>
            <a:off x="3137463" y="3564100"/>
            <a:ext cx="2568885" cy="1117216"/>
          </a:xfrm>
          <a:prstGeom prst="rect">
            <a:avLst/>
          </a:prstGeom>
        </p:spPr>
      </p:pic>
      <p:pic>
        <p:nvPicPr>
          <p:cNvPr id="4" name="Picture 3"/>
          <p:cNvPicPr>
            <a:picLocks noChangeAspect="1"/>
          </p:cNvPicPr>
          <p:nvPr/>
        </p:nvPicPr>
        <p:blipFill>
          <a:blip r:embed="rId5"/>
          <a:stretch>
            <a:fillRect/>
          </a:stretch>
        </p:blipFill>
        <p:spPr>
          <a:xfrm>
            <a:off x="5908845" y="3508891"/>
            <a:ext cx="3193521" cy="1109685"/>
          </a:xfrm>
          <a:prstGeom prst="rect">
            <a:avLst/>
          </a:prstGeom>
        </p:spPr>
      </p:pic>
      <p:cxnSp>
        <p:nvCxnSpPr>
          <p:cNvPr id="6" name="Elbow Connector 5"/>
          <p:cNvCxnSpPr/>
          <p:nvPr/>
        </p:nvCxnSpPr>
        <p:spPr>
          <a:xfrm rot="16200000" flipH="1">
            <a:off x="2822110" y="3446607"/>
            <a:ext cx="331244" cy="2492059"/>
          </a:xfrm>
          <a:prstGeom prst="bentConnector2">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233762" y="4527014"/>
            <a:ext cx="0" cy="331245"/>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Elbow Connector 19"/>
          <p:cNvCxnSpPr/>
          <p:nvPr/>
        </p:nvCxnSpPr>
        <p:spPr>
          <a:xfrm>
            <a:off x="2856884" y="4618576"/>
            <a:ext cx="4690252" cy="368503"/>
          </a:xfrm>
          <a:prstGeom prst="bentConnector3">
            <a:avLst>
              <a:gd name="adj1" fmla="val -236"/>
            </a:avLst>
          </a:prstGeom>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7547136" y="4527014"/>
            <a:ext cx="0" cy="46006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295519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 name="Rectangle 10"/>
          <p:cNvSpPr/>
          <p:nvPr/>
        </p:nvSpPr>
        <p:spPr>
          <a:xfrm>
            <a:off x="5124000" y="1103811"/>
            <a:ext cx="598529" cy="969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0" y="922669"/>
            <a:ext cx="4195294" cy="435599"/>
          </a:xfrm>
          <a:prstGeom prst="rect">
            <a:avLst/>
          </a:prstGeom>
        </p:spPr>
        <p:txBody>
          <a:bodyPr lIns="91425" tIns="91425" rIns="91425" bIns="91425" anchor="ctr" anchorCtr="0">
            <a:noAutofit/>
          </a:bodyPr>
          <a:lstStyle/>
          <a:p>
            <a:pPr lvl="0"/>
            <a:r>
              <a:rPr lang="en-US" dirty="0" smtClean="0"/>
              <a:t>Use Cases – Declarative Routing</a:t>
            </a:r>
            <a:endParaRPr lang="en" dirty="0">
              <a:highlight>
                <a:srgbClr val="FFCD00"/>
              </a:highlight>
            </a:endParaRPr>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TextBox 8"/>
          <p:cNvSpPr txBox="1"/>
          <p:nvPr/>
        </p:nvSpPr>
        <p:spPr>
          <a:xfrm>
            <a:off x="741281" y="1403061"/>
            <a:ext cx="7900905" cy="2977739"/>
          </a:xfrm>
          <a:prstGeom prst="rect">
            <a:avLst/>
          </a:prstGeom>
          <a:noFill/>
        </p:spPr>
        <p:txBody>
          <a:bodyPr wrap="square" rtlCol="0">
            <a:spAutoFit/>
          </a:bodyPr>
          <a:lstStyle/>
          <a:p>
            <a:pPr marL="457200" lvl="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Magic </a:t>
            </a:r>
            <a:r>
              <a:rPr lang="en-US" sz="1800" dirty="0">
                <a:latin typeface="Quattrocento Sans"/>
                <a:ea typeface="Quattrocento Sans"/>
                <a:cs typeface="Quattrocento Sans"/>
                <a:sym typeface="Quattrocento Sans"/>
              </a:rPr>
              <a:t>sets rewriting – limit query computation to relevant portion of the network </a:t>
            </a:r>
            <a:endParaRPr lang="en-US" sz="1800" dirty="0" smtClean="0">
              <a:latin typeface="Quattrocento Sans"/>
              <a:ea typeface="Quattrocento Sans"/>
              <a:cs typeface="Quattrocento Sans"/>
              <a:sym typeface="Quattrocento Sans"/>
            </a:endParaRPr>
          </a:p>
          <a:p>
            <a:pPr marL="228600" lvl="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228600" lvl="0">
              <a:lnSpc>
                <a:spcPct val="150000"/>
              </a:lnSpc>
              <a:buClr>
                <a:srgbClr val="FFCD00"/>
              </a:buClr>
              <a:buSzPct val="100000"/>
            </a:pPr>
            <a:endParaRPr lang="en-US" sz="1800" dirty="0">
              <a:latin typeface="Quattrocento Sans"/>
              <a:ea typeface="Quattrocento Sans"/>
              <a:cs typeface="Quattrocento Sans"/>
              <a:sym typeface="Quattrocento Sans"/>
            </a:endParaRPr>
          </a:p>
          <a:p>
            <a:pPr marL="228600" lvl="0">
              <a:lnSpc>
                <a:spcPct val="150000"/>
              </a:lnSpc>
              <a:buClr>
                <a:srgbClr val="FFCD00"/>
              </a:buClr>
              <a:buSzPct val="100000"/>
            </a:pPr>
            <a:endParaRPr lang="en-US" sz="1800" dirty="0" smtClean="0">
              <a:latin typeface="Quattrocento Sans"/>
              <a:ea typeface="Quattrocento Sans"/>
              <a:cs typeface="Quattrocento Sans"/>
              <a:sym typeface="Quattrocento Sans"/>
            </a:endParaRPr>
          </a:p>
          <a:p>
            <a:pPr marL="228600" lvl="0">
              <a:lnSpc>
                <a:spcPct val="150000"/>
              </a:lnSpc>
              <a:buClr>
                <a:srgbClr val="FFCD00"/>
              </a:buClr>
              <a:buSzPct val="100000"/>
            </a:pPr>
            <a:endParaRPr lang="en-US" sz="1800" dirty="0">
              <a:latin typeface="Quattrocento Sans"/>
              <a:ea typeface="Quattrocento Sans"/>
              <a:cs typeface="Quattrocento Sans"/>
              <a:sym typeface="Quattrocento Sans"/>
            </a:endParaRPr>
          </a:p>
          <a:p>
            <a:pPr marL="457200" lvl="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The approach doesn’t introduce any fundamental overheads</a:t>
            </a:r>
          </a:p>
        </p:txBody>
      </p:sp>
      <p:pic>
        <p:nvPicPr>
          <p:cNvPr id="2" name="Picture 1"/>
          <p:cNvPicPr>
            <a:picLocks noChangeAspect="1"/>
          </p:cNvPicPr>
          <p:nvPr/>
        </p:nvPicPr>
        <p:blipFill>
          <a:blip r:embed="rId3"/>
          <a:stretch>
            <a:fillRect/>
          </a:stretch>
        </p:blipFill>
        <p:spPr>
          <a:xfrm>
            <a:off x="2147778" y="2301723"/>
            <a:ext cx="4595673" cy="1657456"/>
          </a:xfrm>
          <a:prstGeom prst="rect">
            <a:avLst/>
          </a:prstGeom>
        </p:spPr>
      </p:pic>
    </p:spTree>
    <p:extLst>
      <p:ext uri="{BB962C8B-B14F-4D97-AF65-F5344CB8AC3E}">
        <p14:creationId xmlns:p14="http://schemas.microsoft.com/office/powerpoint/2010/main" val="183610848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 name="Rectangle 10"/>
          <p:cNvSpPr/>
          <p:nvPr/>
        </p:nvSpPr>
        <p:spPr>
          <a:xfrm>
            <a:off x="5124000" y="1103811"/>
            <a:ext cx="598529" cy="969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81251" y="922669"/>
            <a:ext cx="4560251" cy="435599"/>
          </a:xfrm>
          <a:prstGeom prst="rect">
            <a:avLst/>
          </a:prstGeom>
        </p:spPr>
        <p:txBody>
          <a:bodyPr lIns="91425" tIns="91425" rIns="91425" bIns="91425" anchor="ctr" anchorCtr="0">
            <a:noAutofit/>
          </a:bodyPr>
          <a:lstStyle/>
          <a:p>
            <a:pPr lvl="0"/>
            <a:r>
              <a:rPr lang="en-US" dirty="0" smtClean="0"/>
              <a:t>Use Cases – Declarative Overlays</a:t>
            </a:r>
            <a:endParaRPr lang="en" dirty="0">
              <a:highlight>
                <a:srgbClr val="FFCD00"/>
              </a:highlight>
            </a:endParaRPr>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pic>
        <p:nvPicPr>
          <p:cNvPr id="2" name="Picture 1"/>
          <p:cNvPicPr>
            <a:picLocks noChangeAspect="1"/>
          </p:cNvPicPr>
          <p:nvPr/>
        </p:nvPicPr>
        <p:blipFill>
          <a:blip r:embed="rId3"/>
          <a:stretch>
            <a:fillRect/>
          </a:stretch>
        </p:blipFill>
        <p:spPr>
          <a:xfrm>
            <a:off x="6564281" y="3472602"/>
            <a:ext cx="2267960" cy="1722403"/>
          </a:xfrm>
          <a:prstGeom prst="rect">
            <a:avLst/>
          </a:prstGeom>
        </p:spPr>
      </p:pic>
      <p:sp>
        <p:nvSpPr>
          <p:cNvPr id="12" name="TextBox 11"/>
          <p:cNvSpPr txBox="1"/>
          <p:nvPr/>
        </p:nvSpPr>
        <p:spPr>
          <a:xfrm>
            <a:off x="741281" y="1345846"/>
            <a:ext cx="7900905" cy="2562240"/>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a:t>
            </a:r>
            <a:r>
              <a:rPr lang="en-US" sz="1800" dirty="0">
                <a:latin typeface="Quattrocento Sans"/>
                <a:ea typeface="Quattrocento Sans"/>
                <a:cs typeface="Quattrocento Sans"/>
              </a:rPr>
              <a:t>Overlay network : Virtual nodes built on top of internet </a:t>
            </a:r>
            <a:endParaRPr lang="en-US" sz="1800" dirty="0" smtClean="0">
              <a:latin typeface="Quattrocento Sans"/>
              <a:ea typeface="Quattrocento Sans"/>
              <a:cs typeface="Quattrocento Sans"/>
            </a:endParaRPr>
          </a:p>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rPr>
              <a:t> </a:t>
            </a:r>
            <a:r>
              <a:rPr lang="en-US" sz="1800" dirty="0" smtClean="0">
                <a:latin typeface="Quattrocento Sans"/>
                <a:ea typeface="Quattrocento Sans"/>
                <a:cs typeface="Quattrocento Sans"/>
              </a:rPr>
              <a:t>To provide services that are not available in existing network</a:t>
            </a:r>
          </a:p>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Complex - need to handle message delivery, acknowledgement, failure detection and timeouts etc.</a:t>
            </a:r>
          </a:p>
          <a:p>
            <a:pPr marL="457200" indent="-228600">
              <a:lnSpc>
                <a:spcPct val="150000"/>
              </a:lnSpc>
              <a:buClr>
                <a:srgbClr val="FFCD00"/>
              </a:buClr>
              <a:buSzPct val="100000"/>
              <a:buFont typeface="Quattrocento Sans"/>
              <a:buChar char="◉"/>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Use </a:t>
            </a:r>
            <a:r>
              <a:rPr lang="en-US" sz="1800" dirty="0" err="1" smtClean="0">
                <a:latin typeface="Quattrocento Sans"/>
                <a:ea typeface="Quattrocento Sans"/>
                <a:cs typeface="Quattrocento Sans"/>
                <a:sym typeface="Quattrocento Sans"/>
              </a:rPr>
              <a:t>Overlog</a:t>
            </a:r>
            <a:r>
              <a:rPr lang="en-US" sz="1800" dirty="0" smtClean="0">
                <a:latin typeface="Quattrocento Sans"/>
                <a:ea typeface="Quattrocento Sans"/>
                <a:cs typeface="Quattrocento Sans"/>
                <a:sym typeface="Quattrocento Sans"/>
              </a:rPr>
              <a:t> to implement practical application-level overlay networks</a:t>
            </a:r>
          </a:p>
          <a:p>
            <a:pPr marL="228600" lvl="0">
              <a:lnSpc>
                <a:spcPct val="150000"/>
              </a:lnSpc>
              <a:buClr>
                <a:srgbClr val="FFCD00"/>
              </a:buClr>
              <a:buSzPct val="100000"/>
            </a:pPr>
            <a:endParaRPr lang="en-US" sz="1800" dirty="0">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86648330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381252" y="922669"/>
            <a:ext cx="3878399" cy="435599"/>
          </a:xfrm>
          <a:prstGeom prst="rect">
            <a:avLst/>
          </a:prstGeom>
        </p:spPr>
        <p:txBody>
          <a:bodyPr lIns="91425" tIns="91425" rIns="91425" bIns="91425" anchor="ctr" anchorCtr="0">
            <a:noAutofit/>
          </a:bodyPr>
          <a:lstStyle/>
          <a:p>
            <a:pPr lvl="0"/>
            <a:r>
              <a:rPr lang="en-US" dirty="0" smtClean="0"/>
              <a:t>Related Work</a:t>
            </a:r>
            <a:endParaRPr lang="en" dirty="0">
              <a:highlight>
                <a:srgbClr val="FFCD00"/>
              </a:highlight>
            </a:endParaRPr>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TextBox 8"/>
          <p:cNvSpPr txBox="1"/>
          <p:nvPr/>
        </p:nvSpPr>
        <p:spPr>
          <a:xfrm>
            <a:off x="741281" y="1345846"/>
            <a:ext cx="7900905" cy="484748"/>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a:t>
            </a:r>
            <a:r>
              <a:rPr lang="en-US" sz="1800" dirty="0" smtClean="0">
                <a:latin typeface="Quattrocento Sans"/>
                <a:ea typeface="Quattrocento Sans"/>
                <a:cs typeface="Quattrocento Sans"/>
              </a:rPr>
              <a:t>Many other domains using declarative programming idea</a:t>
            </a:r>
          </a:p>
        </p:txBody>
      </p:sp>
      <p:sp>
        <p:nvSpPr>
          <p:cNvPr id="10" name="TextBox 9"/>
          <p:cNvSpPr txBox="1"/>
          <p:nvPr/>
        </p:nvSpPr>
        <p:spPr>
          <a:xfrm>
            <a:off x="1048667" y="1830594"/>
            <a:ext cx="8227542" cy="2562240"/>
          </a:xfrm>
          <a:prstGeom prst="rect">
            <a:avLst/>
          </a:prstGeom>
          <a:noFill/>
        </p:spPr>
        <p:txBody>
          <a:bodyPr wrap="square" rtlCol="0">
            <a:spAutoFit/>
          </a:bodyPr>
          <a:lstStyle/>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Secure Distributed System</a:t>
            </a:r>
          </a:p>
          <a:p>
            <a:pPr marL="228600" lvl="1">
              <a:lnSpc>
                <a:spcPct val="150000"/>
              </a:lnSpc>
              <a:buClr>
                <a:srgbClr val="FFCD00"/>
              </a:buClr>
              <a:buSzPct val="100000"/>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    – Notion of context to identify components in distributed system</a:t>
            </a:r>
            <a:endParaRPr lang="en-US" sz="1800" dirty="0">
              <a:latin typeface="Quattrocento Sans"/>
              <a:ea typeface="Quattrocento Sans"/>
              <a:cs typeface="Quattrocento Sans"/>
              <a:sym typeface="Quattrocento Sans"/>
            </a:endParaRPr>
          </a:p>
          <a:p>
            <a:pPr marL="228600">
              <a:lnSpc>
                <a:spcPct val="150000"/>
              </a:lnSpc>
              <a:buClr>
                <a:srgbClr val="FFCD00"/>
              </a:buClr>
              <a:buSzPct val="100000"/>
            </a:pPr>
            <a:r>
              <a:rPr lang="en-US" sz="1800" dirty="0">
                <a:latin typeface="Quattrocento Sans"/>
                <a:ea typeface="Quattrocento Sans"/>
                <a:cs typeface="Quattrocento Sans"/>
                <a:sym typeface="Quattrocento Sans"/>
              </a:rPr>
              <a:t>     – </a:t>
            </a:r>
            <a:r>
              <a:rPr lang="en-US" sz="1800" dirty="0" smtClean="0">
                <a:latin typeface="Quattrocento Sans"/>
                <a:ea typeface="Quattrocento Sans"/>
                <a:cs typeface="Quattrocento Sans"/>
                <a:sym typeface="Quattrocento Sans"/>
              </a:rPr>
              <a:t>Secure Network </a:t>
            </a:r>
            <a:r>
              <a:rPr lang="en-US" sz="1800" dirty="0" err="1" smtClean="0">
                <a:latin typeface="Quattrocento Sans"/>
                <a:ea typeface="Quattrocento Sans"/>
                <a:cs typeface="Quattrocento Sans"/>
                <a:sym typeface="Quattrocento Sans"/>
              </a:rPr>
              <a:t>Datalog</a:t>
            </a:r>
            <a:r>
              <a:rPr lang="en-US" sz="1800" dirty="0" smtClean="0">
                <a:latin typeface="Quattrocento Sans"/>
                <a:ea typeface="Quattrocento Sans"/>
                <a:cs typeface="Quattrocento Sans"/>
                <a:sym typeface="Quattrocento Sans"/>
              </a:rPr>
              <a:t> – extends </a:t>
            </a:r>
            <a:r>
              <a:rPr lang="en-US" sz="1800" dirty="0" err="1" smtClean="0">
                <a:latin typeface="Quattrocento Sans"/>
                <a:ea typeface="Quattrocento Sans"/>
                <a:cs typeface="Quattrocento Sans"/>
                <a:sym typeface="Quattrocento Sans"/>
              </a:rPr>
              <a:t>NDlog</a:t>
            </a:r>
            <a:endParaRPr lang="en-US" sz="1800" dirty="0" smtClean="0">
              <a:latin typeface="Quattrocento Sans"/>
              <a:ea typeface="Quattrocento Sans"/>
              <a:cs typeface="Quattrocento Sans"/>
              <a:sym typeface="Quattrocento Sans"/>
            </a:endParaRPr>
          </a:p>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Datacenter Programming</a:t>
            </a:r>
          </a:p>
          <a:p>
            <a:pPr marL="228600" lvl="1">
              <a:lnSpc>
                <a:spcPct val="150000"/>
              </a:lnSpc>
              <a:buClr>
                <a:srgbClr val="FFCD00"/>
              </a:buClr>
              <a:buSzPct val="100000"/>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    – BOOM project</a:t>
            </a:r>
          </a:p>
          <a:p>
            <a:pPr marL="228600">
              <a:lnSpc>
                <a:spcPct val="150000"/>
              </a:lnSpc>
              <a:buClr>
                <a:srgbClr val="FFCD00"/>
              </a:buClr>
              <a:buSzPct val="100000"/>
            </a:pP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    – in the setting of Cloud Computing</a:t>
            </a:r>
          </a:p>
        </p:txBody>
      </p:sp>
    </p:spTree>
    <p:extLst>
      <p:ext uri="{BB962C8B-B14F-4D97-AF65-F5344CB8AC3E}">
        <p14:creationId xmlns:p14="http://schemas.microsoft.com/office/powerpoint/2010/main" val="418795949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Shape 399"/>
          <p:cNvSpPr txBox="1">
            <a:spLocks noGrp="1"/>
          </p:cNvSpPr>
          <p:nvPr>
            <p:ph type="body" idx="1"/>
          </p:nvPr>
        </p:nvSpPr>
        <p:spPr>
          <a:xfrm>
            <a:off x="950046" y="1311670"/>
            <a:ext cx="6809700" cy="3112200"/>
          </a:xfrm>
          <a:prstGeom prst="rect">
            <a:avLst/>
          </a:prstGeom>
        </p:spPr>
        <p:txBody>
          <a:bodyPr lIns="91425" tIns="91425" rIns="91425" bIns="91425" anchor="t" anchorCtr="0">
            <a:noAutofit/>
          </a:bodyPr>
          <a:lstStyle/>
          <a:p>
            <a:pPr marL="457200" lvl="0" indent="-317500">
              <a:lnSpc>
                <a:spcPct val="115000"/>
              </a:lnSpc>
              <a:spcBef>
                <a:spcPts val="0"/>
              </a:spcBef>
            </a:pPr>
            <a:r>
              <a:rPr lang="en-US" sz="1400" dirty="0" smtClean="0"/>
              <a:t>B</a:t>
            </a:r>
            <a:r>
              <a:rPr lang="en-US" sz="1400" dirty="0"/>
              <a:t>. T. Loo, T. </a:t>
            </a:r>
            <a:r>
              <a:rPr lang="en-US" sz="1400" dirty="0" err="1"/>
              <a:t>Condie</a:t>
            </a:r>
            <a:r>
              <a:rPr lang="en-US" sz="1400" dirty="0"/>
              <a:t>, M. </a:t>
            </a:r>
            <a:r>
              <a:rPr lang="en-US" sz="1400" dirty="0" err="1"/>
              <a:t>Garofalakis</a:t>
            </a:r>
            <a:r>
              <a:rPr lang="en-US" sz="1400" dirty="0"/>
              <a:t>, D. E. Gay, J. M. </a:t>
            </a:r>
            <a:r>
              <a:rPr lang="en-US" sz="1400" dirty="0" err="1"/>
              <a:t>Hellerstein</a:t>
            </a:r>
            <a:r>
              <a:rPr lang="en-US" sz="1400" dirty="0"/>
              <a:t>, P. </a:t>
            </a:r>
            <a:r>
              <a:rPr lang="en-US" sz="1400" dirty="0" err="1"/>
              <a:t>Maniatis</a:t>
            </a:r>
            <a:r>
              <a:rPr lang="en-US" sz="1400" dirty="0"/>
              <a:t>, R. </a:t>
            </a:r>
            <a:r>
              <a:rPr lang="en-US" sz="1400" dirty="0" err="1"/>
              <a:t>Ramakrishnan</a:t>
            </a:r>
            <a:r>
              <a:rPr lang="en-US" sz="1400" dirty="0"/>
              <a:t>, T. Roscoe, and I. </a:t>
            </a:r>
            <a:r>
              <a:rPr lang="en-US" sz="1400" dirty="0" err="1"/>
              <a:t>Stoica</a:t>
            </a:r>
            <a:r>
              <a:rPr lang="en-US" sz="1400" dirty="0"/>
              <a:t>. Declarative networking. </a:t>
            </a:r>
            <a:r>
              <a:rPr lang="en-US" sz="1400" dirty="0" err="1"/>
              <a:t>Commun</a:t>
            </a:r>
            <a:r>
              <a:rPr lang="en-US" sz="1400" dirty="0"/>
              <a:t>. ACM, 52(11):87–95, 2009</a:t>
            </a:r>
            <a:r>
              <a:rPr lang="en-US" sz="1400" dirty="0" smtClean="0"/>
              <a:t>.</a:t>
            </a:r>
          </a:p>
          <a:p>
            <a:pPr marL="457200" indent="-317500">
              <a:lnSpc>
                <a:spcPct val="115000"/>
              </a:lnSpc>
              <a:spcBef>
                <a:spcPts val="0"/>
              </a:spcBef>
            </a:pPr>
            <a:r>
              <a:rPr lang="en-US" sz="1400" dirty="0" smtClean="0"/>
              <a:t>The Design </a:t>
            </a:r>
            <a:r>
              <a:rPr lang="en-US" sz="1400" dirty="0"/>
              <a:t>and </a:t>
            </a:r>
            <a:r>
              <a:rPr lang="en-US" sz="1400" dirty="0" err="1"/>
              <a:t>Implementaion</a:t>
            </a:r>
            <a:r>
              <a:rPr lang="en-US" sz="1400" dirty="0"/>
              <a:t> of Declarative Networks, Boon </a:t>
            </a:r>
            <a:r>
              <a:rPr lang="en-US" sz="1400" dirty="0" err="1"/>
              <a:t>Thau</a:t>
            </a:r>
            <a:r>
              <a:rPr lang="en-US" sz="1400" dirty="0"/>
              <a:t> Loo, </a:t>
            </a:r>
            <a:r>
              <a:rPr lang="en-US" sz="1400" dirty="0" err="1"/>
              <a:t>powerpoint</a:t>
            </a:r>
            <a:r>
              <a:rPr lang="en-US" sz="1400" dirty="0"/>
              <a:t> presentation, available online, URL : </a:t>
            </a:r>
            <a:r>
              <a:rPr lang="en-US" sz="1400" dirty="0" err="1"/>
              <a:t>www.cis.upenn.edu</a:t>
            </a:r>
            <a:r>
              <a:rPr lang="en-US" sz="1400" dirty="0"/>
              <a:t>/~</a:t>
            </a:r>
            <a:r>
              <a:rPr lang="en-US" sz="1400" dirty="0" err="1"/>
              <a:t>boonloo</a:t>
            </a:r>
            <a:r>
              <a:rPr lang="en-US" sz="1400" dirty="0"/>
              <a:t>/research/talks/dn-sigmod07.ppt </a:t>
            </a:r>
            <a:endParaRPr lang="en-US" sz="1400" dirty="0" smtClean="0"/>
          </a:p>
          <a:p>
            <a:pPr marL="457200" indent="-317500">
              <a:lnSpc>
                <a:spcPct val="115000"/>
              </a:lnSpc>
              <a:spcBef>
                <a:spcPts val="0"/>
              </a:spcBef>
            </a:pPr>
            <a:r>
              <a:rPr lang="en-US" sz="1400" dirty="0" smtClean="0"/>
              <a:t>Declarative Network, </a:t>
            </a:r>
            <a:r>
              <a:rPr lang="en-US" sz="1400" dirty="0" err="1" smtClean="0"/>
              <a:t>Sandeep</a:t>
            </a:r>
            <a:r>
              <a:rPr lang="en-US" sz="1400" dirty="0" smtClean="0"/>
              <a:t> Kale, </a:t>
            </a:r>
            <a:r>
              <a:rPr lang="en-US" sz="1400" dirty="0" err="1" smtClean="0"/>
              <a:t>powerpoint</a:t>
            </a:r>
            <a:r>
              <a:rPr lang="en-US" sz="1400" dirty="0" smtClean="0"/>
              <a:t> presentation, available online, URL : http</a:t>
            </a:r>
            <a:r>
              <a:rPr lang="en-US" sz="1400" dirty="0"/>
              <a:t>://</a:t>
            </a:r>
            <a:r>
              <a:rPr lang="en-US" sz="1400" dirty="0" err="1"/>
              <a:t>www.cse.iitb.ac.in</a:t>
            </a:r>
            <a:r>
              <a:rPr lang="en-US" sz="1400" dirty="0"/>
              <a:t>/</a:t>
            </a:r>
            <a:r>
              <a:rPr lang="en-US" sz="1400" dirty="0" err="1"/>
              <a:t>infolab</a:t>
            </a:r>
            <a:r>
              <a:rPr lang="en-US" sz="1400" dirty="0"/>
              <a:t>/Data/Courses/CS632/Talks/DeclarativeNetworkingTalk2014.</a:t>
            </a:r>
            <a:r>
              <a:rPr lang="en-US" sz="1400" dirty="0" smtClean="0"/>
              <a:t>pdf</a:t>
            </a:r>
          </a:p>
          <a:p>
            <a:pPr marL="457200" indent="-317500">
              <a:lnSpc>
                <a:spcPct val="115000"/>
              </a:lnSpc>
              <a:spcBef>
                <a:spcPts val="0"/>
              </a:spcBef>
            </a:pPr>
            <a:r>
              <a:rPr lang="en-US" sz="1400" dirty="0" smtClean="0"/>
              <a:t>Declarative Routing: Extensible Routing with </a:t>
            </a:r>
            <a:r>
              <a:rPr lang="en-US" sz="1400" dirty="0" err="1" smtClean="0"/>
              <a:t>Declatative</a:t>
            </a:r>
            <a:r>
              <a:rPr lang="en-US" sz="1400" dirty="0" smtClean="0"/>
              <a:t> Queries, </a:t>
            </a:r>
            <a:r>
              <a:rPr lang="en-US" sz="1400" dirty="0" err="1" smtClean="0"/>
              <a:t>powerpoint</a:t>
            </a:r>
            <a:r>
              <a:rPr lang="en-US" sz="1400" dirty="0" smtClean="0"/>
              <a:t> </a:t>
            </a:r>
            <a:r>
              <a:rPr lang="en-US" sz="1400" dirty="0"/>
              <a:t>presentation, available online, URL :</a:t>
            </a:r>
            <a:r>
              <a:rPr lang="en-US" sz="1400" dirty="0" smtClean="0"/>
              <a:t> http</a:t>
            </a:r>
            <a:r>
              <a:rPr lang="en-US" sz="1400" dirty="0"/>
              <a:t>://</a:t>
            </a:r>
            <a:r>
              <a:rPr lang="en-US" sz="1400" dirty="0" err="1" smtClean="0"/>
              <a:t>conferences.sigcomm.org</a:t>
            </a:r>
            <a:r>
              <a:rPr lang="en-US" sz="1400" dirty="0"/>
              <a:t>/</a:t>
            </a:r>
            <a:r>
              <a:rPr lang="en-US" sz="1400" dirty="0" err="1"/>
              <a:t>sigcomm</a:t>
            </a:r>
            <a:r>
              <a:rPr lang="en-US" sz="1400" dirty="0"/>
              <a:t>/2005/slides-</a:t>
            </a:r>
            <a:r>
              <a:rPr lang="en-US" sz="1400" dirty="0" err="1"/>
              <a:t>LooHel.pdf</a:t>
            </a:r>
            <a:endParaRPr lang="en-US" sz="1400" dirty="0"/>
          </a:p>
          <a:p>
            <a:pPr marL="457200" lvl="0" indent="-317500">
              <a:lnSpc>
                <a:spcPct val="115000"/>
              </a:lnSpc>
              <a:spcBef>
                <a:spcPts val="0"/>
              </a:spcBef>
            </a:pPr>
            <a:endParaRPr sz="1400" dirty="0"/>
          </a:p>
        </p:txBody>
      </p:sp>
      <p:sp>
        <p:nvSpPr>
          <p:cNvPr id="401" name="Shape 401"/>
          <p:cNvSpPr txBox="1">
            <a:spLocks noGrp="1"/>
          </p:cNvSpPr>
          <p:nvPr>
            <p:ph type="title"/>
          </p:nvPr>
        </p:nvSpPr>
        <p:spPr>
          <a:xfrm>
            <a:off x="1381252" y="922669"/>
            <a:ext cx="3878399" cy="435599"/>
          </a:xfrm>
          <a:prstGeom prst="rect">
            <a:avLst/>
          </a:prstGeom>
        </p:spPr>
        <p:txBody>
          <a:bodyPr lIns="91425" tIns="91425" rIns="91425" bIns="91425" anchor="ctr" anchorCtr="0">
            <a:noAutofit/>
          </a:bodyPr>
          <a:lstStyle/>
          <a:p>
            <a:pPr lvl="0">
              <a:spcBef>
                <a:spcPts val="0"/>
              </a:spcBef>
              <a:buNone/>
            </a:pPr>
            <a:r>
              <a:rPr lang="en-US" dirty="0" smtClean="0"/>
              <a:t>References</a:t>
            </a:r>
            <a:endParaRPr lang="en" dirty="0"/>
          </a:p>
        </p:txBody>
      </p:sp>
      <p:grpSp>
        <p:nvGrpSpPr>
          <p:cNvPr id="402" name="Shape 402"/>
          <p:cNvGrpSpPr/>
          <p:nvPr/>
        </p:nvGrpSpPr>
        <p:grpSpPr>
          <a:xfrm>
            <a:off x="916458" y="1019751"/>
            <a:ext cx="214624" cy="214624"/>
            <a:chOff x="2594050" y="1631825"/>
            <a:chExt cx="439625" cy="439625"/>
          </a:xfrm>
        </p:grpSpPr>
        <p:sp>
          <p:nvSpPr>
            <p:cNvPr id="403" name="Shape 403"/>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4" name="Shape 404"/>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5" name="Shape 405"/>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6" name="Shape 406"/>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407" name="Shape 407"/>
          <p:cNvSpPr/>
          <p:nvPr/>
        </p:nvSpPr>
        <p:spPr>
          <a:xfrm>
            <a:off x="5650" y="4707751"/>
            <a:ext cx="9144000" cy="435599"/>
          </a:xfrm>
          <a:prstGeom prst="rect">
            <a:avLst/>
          </a:prstGeom>
          <a:solidFill>
            <a:srgbClr val="FFCD00"/>
          </a:solidFill>
          <a:ln>
            <a:noFill/>
          </a:ln>
        </p:spPr>
        <p:txBody>
          <a:bodyPr lIns="91425" tIns="91425" rIns="91425" bIns="91425" anchor="ctr" anchorCtr="0">
            <a:noAutofit/>
          </a:bodyPr>
          <a:lstStyle/>
          <a:p>
            <a:pPr lvl="0">
              <a:spcBef>
                <a:spcPts val="0"/>
              </a:spcBef>
              <a:buNone/>
            </a:pPr>
            <a:endParaRPr/>
          </a:p>
        </p:txBody>
      </p:sp>
      <p:sp>
        <p:nvSpPr>
          <p:cNvPr id="408" name="Shape 408"/>
          <p:cNvSpPr txBox="1"/>
          <p:nvPr/>
        </p:nvSpPr>
        <p:spPr>
          <a:xfrm>
            <a:off x="416575" y="4707751"/>
            <a:ext cx="8424000" cy="435599"/>
          </a:xfrm>
          <a:prstGeom prst="rect">
            <a:avLst/>
          </a:prstGeom>
          <a:noFill/>
          <a:ln>
            <a:noFill/>
          </a:ln>
        </p:spPr>
        <p:txBody>
          <a:bodyPr lIns="91425" tIns="91425" rIns="91425" bIns="91425" anchor="ctr" anchorCtr="0">
            <a:noAutofit/>
          </a:bodyPr>
          <a:lstStyle/>
          <a:p>
            <a:pPr lvl="0" rtl="0">
              <a:spcBef>
                <a:spcPts val="0"/>
              </a:spcBef>
              <a:buClr>
                <a:schemeClr val="dk1"/>
              </a:buClr>
              <a:buSzPct val="110000"/>
              <a:buFont typeface="Arial"/>
              <a:buNone/>
            </a:pPr>
            <a:r>
              <a:rPr lang="en" sz="1000" i="1">
                <a:latin typeface="Lora"/>
                <a:ea typeface="Lora"/>
                <a:cs typeface="Lora"/>
                <a:sym typeface="Lora"/>
              </a:rPr>
              <a:t>You don’t need to keep this slide in your presentation. It’s only here to serve you as a design guide if you need to create new slides or download the fonts to edit the presentation in PowerPoint®</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Shape 399"/>
          <p:cNvSpPr txBox="1">
            <a:spLocks noGrp="1"/>
          </p:cNvSpPr>
          <p:nvPr>
            <p:ph type="body" idx="1"/>
          </p:nvPr>
        </p:nvSpPr>
        <p:spPr>
          <a:xfrm>
            <a:off x="821794" y="1344913"/>
            <a:ext cx="8179547" cy="3831830"/>
          </a:xfrm>
          <a:prstGeom prst="rect">
            <a:avLst/>
          </a:prstGeom>
        </p:spPr>
        <p:txBody>
          <a:bodyPr lIns="91425" tIns="91425" rIns="91425" bIns="91425" anchor="t" anchorCtr="0">
            <a:noAutofit/>
          </a:bodyPr>
          <a:lstStyle/>
          <a:p>
            <a:pPr marL="457200" lvl="0" indent="-317500">
              <a:lnSpc>
                <a:spcPct val="115000"/>
              </a:lnSpc>
              <a:spcBef>
                <a:spcPts val="0"/>
              </a:spcBef>
            </a:pPr>
            <a:r>
              <a:rPr lang="en-US" sz="1400" dirty="0" smtClean="0"/>
              <a:t>P2:Declatative </a:t>
            </a:r>
            <a:r>
              <a:rPr lang="en-US" sz="1400" dirty="0" err="1" smtClean="0"/>
              <a:t>Netwokting</a:t>
            </a:r>
            <a:r>
              <a:rPr lang="en-US" sz="1400" dirty="0" smtClean="0"/>
              <a:t> System.  http</a:t>
            </a:r>
            <a:r>
              <a:rPr lang="en-US" sz="1400" dirty="0"/>
              <a:t>://p2.cs.berkeley.edu./</a:t>
            </a:r>
            <a:r>
              <a:rPr lang="en-US" sz="1400" dirty="0" smtClean="0"/>
              <a:t>p2talks.php</a:t>
            </a:r>
          </a:p>
          <a:p>
            <a:pPr marL="457200" lvl="0" indent="-317500">
              <a:lnSpc>
                <a:spcPct val="115000"/>
              </a:lnSpc>
              <a:spcBef>
                <a:spcPts val="0"/>
              </a:spcBef>
            </a:pPr>
            <a:r>
              <a:rPr lang="en-US" sz="1400" dirty="0" smtClean="0"/>
              <a:t>The Design </a:t>
            </a:r>
            <a:r>
              <a:rPr lang="en-US" sz="1400" dirty="0"/>
              <a:t>and </a:t>
            </a:r>
            <a:r>
              <a:rPr lang="en-US" sz="1400" dirty="0" err="1"/>
              <a:t>Implementaion</a:t>
            </a:r>
            <a:r>
              <a:rPr lang="en-US" sz="1400" dirty="0"/>
              <a:t> of Declarative Networks, Boon </a:t>
            </a:r>
            <a:r>
              <a:rPr lang="en-US" sz="1400" dirty="0" err="1"/>
              <a:t>Thau</a:t>
            </a:r>
            <a:r>
              <a:rPr lang="en-US" sz="1400" dirty="0"/>
              <a:t> Loo, </a:t>
            </a:r>
            <a:r>
              <a:rPr lang="en-US" sz="1400" dirty="0" err="1"/>
              <a:t>powerpoint</a:t>
            </a:r>
            <a:r>
              <a:rPr lang="en-US" sz="1400" dirty="0"/>
              <a:t> presentation, available online, URL : </a:t>
            </a:r>
            <a:r>
              <a:rPr lang="en-US" sz="1400" dirty="0" err="1"/>
              <a:t>www.cis.upenn.edu</a:t>
            </a:r>
            <a:r>
              <a:rPr lang="en-US" sz="1400" dirty="0"/>
              <a:t>/~</a:t>
            </a:r>
            <a:r>
              <a:rPr lang="en-US" sz="1400" dirty="0" err="1"/>
              <a:t>boonloo</a:t>
            </a:r>
            <a:r>
              <a:rPr lang="en-US" sz="1400" dirty="0"/>
              <a:t>/research/talks/dn-sigmod07.ppt </a:t>
            </a:r>
            <a:endParaRPr lang="en-US" sz="1400" dirty="0" smtClean="0"/>
          </a:p>
          <a:p>
            <a:pPr marL="457200" indent="-317500">
              <a:lnSpc>
                <a:spcPct val="115000"/>
              </a:lnSpc>
              <a:spcBef>
                <a:spcPts val="0"/>
              </a:spcBef>
            </a:pPr>
            <a:r>
              <a:rPr lang="en-US" sz="1400" dirty="0" smtClean="0"/>
              <a:t>Declarative Network, </a:t>
            </a:r>
            <a:r>
              <a:rPr lang="en-US" sz="1400" dirty="0" err="1" smtClean="0"/>
              <a:t>Sandeep</a:t>
            </a:r>
            <a:r>
              <a:rPr lang="en-US" sz="1400" dirty="0" smtClean="0"/>
              <a:t> Kale, </a:t>
            </a:r>
            <a:r>
              <a:rPr lang="en-US" sz="1400" dirty="0" err="1" smtClean="0"/>
              <a:t>powerpoint</a:t>
            </a:r>
            <a:r>
              <a:rPr lang="en-US" sz="1400" dirty="0" smtClean="0"/>
              <a:t> presentation, available online, URL : http</a:t>
            </a:r>
            <a:r>
              <a:rPr lang="en-US" sz="1400" dirty="0"/>
              <a:t>://www.cse.iitb.ac.in/infolab/Data/Courses/CS632/Talks/DeclarativeNetworkingTalk2014.</a:t>
            </a:r>
            <a:r>
              <a:rPr lang="en-US" sz="1400" dirty="0" smtClean="0"/>
              <a:t>pdf</a:t>
            </a:r>
            <a:endParaRPr lang="en-US" sz="1400" dirty="0"/>
          </a:p>
          <a:p>
            <a:pPr marL="457200" lvl="0" indent="-317500">
              <a:lnSpc>
                <a:spcPct val="115000"/>
              </a:lnSpc>
              <a:spcBef>
                <a:spcPts val="0"/>
              </a:spcBef>
            </a:pPr>
            <a:r>
              <a:rPr lang="en-US" sz="1400" dirty="0"/>
              <a:t>B. T. Loo, T. </a:t>
            </a:r>
            <a:r>
              <a:rPr lang="en-US" sz="1400" dirty="0" err="1"/>
              <a:t>Condie</a:t>
            </a:r>
            <a:r>
              <a:rPr lang="en-US" sz="1400" dirty="0"/>
              <a:t>, M. </a:t>
            </a:r>
            <a:r>
              <a:rPr lang="en-US" sz="1400" dirty="0" err="1"/>
              <a:t>Garofalakis</a:t>
            </a:r>
            <a:r>
              <a:rPr lang="en-US" sz="1400" dirty="0"/>
              <a:t>, D. E. Gay, J. M. </a:t>
            </a:r>
            <a:r>
              <a:rPr lang="en-US" sz="1400" dirty="0" err="1"/>
              <a:t>Hellerstein</a:t>
            </a:r>
            <a:r>
              <a:rPr lang="en-US" sz="1400" dirty="0"/>
              <a:t>, P. </a:t>
            </a:r>
            <a:r>
              <a:rPr lang="en-US" sz="1400" dirty="0" err="1"/>
              <a:t>Maniatis</a:t>
            </a:r>
            <a:r>
              <a:rPr lang="en-US" sz="1400" dirty="0"/>
              <a:t>, R. </a:t>
            </a:r>
            <a:r>
              <a:rPr lang="en-US" sz="1400" dirty="0" err="1"/>
              <a:t>Ramakrishnan</a:t>
            </a:r>
            <a:r>
              <a:rPr lang="en-US" sz="1400" dirty="0"/>
              <a:t>, T. Roscoe, and I. </a:t>
            </a:r>
            <a:r>
              <a:rPr lang="en-US" sz="1400" dirty="0" err="1"/>
              <a:t>Stoica</a:t>
            </a:r>
            <a:r>
              <a:rPr lang="en-US" sz="1400" dirty="0"/>
              <a:t>. Declarative networking with distributed recursive query processing. In ACM SIGMOD International Conference on Management of Data, June 2006</a:t>
            </a:r>
            <a:r>
              <a:rPr lang="en-US" sz="1400" dirty="0" smtClean="0"/>
              <a:t>.</a:t>
            </a:r>
          </a:p>
          <a:p>
            <a:pPr marL="457200" lvl="0" indent="-317500">
              <a:lnSpc>
                <a:spcPct val="115000"/>
              </a:lnSpc>
              <a:spcBef>
                <a:spcPts val="0"/>
              </a:spcBef>
            </a:pPr>
            <a:r>
              <a:rPr lang="en-US" sz="1400" dirty="0"/>
              <a:t>Loo, B. T., </a:t>
            </a:r>
            <a:r>
              <a:rPr lang="en-US" sz="1400" dirty="0" err="1"/>
              <a:t>Condie</a:t>
            </a:r>
            <a:r>
              <a:rPr lang="en-US" sz="1400" dirty="0"/>
              <a:t>, T., </a:t>
            </a:r>
            <a:r>
              <a:rPr lang="en-US" sz="1400" dirty="0" err="1"/>
              <a:t>Hellerstein</a:t>
            </a:r>
            <a:r>
              <a:rPr lang="en-US" sz="1400" dirty="0"/>
              <a:t>, J. M., </a:t>
            </a:r>
            <a:r>
              <a:rPr lang="en-US" sz="1400" dirty="0" err="1"/>
              <a:t>Maniatis</a:t>
            </a:r>
            <a:r>
              <a:rPr lang="en-US" sz="1400" dirty="0"/>
              <a:t>, P., Roscoe, T., &amp; </a:t>
            </a:r>
            <a:r>
              <a:rPr lang="en-US" sz="1400" dirty="0" err="1"/>
              <a:t>Stoica</a:t>
            </a:r>
            <a:r>
              <a:rPr lang="en-US" sz="1400" dirty="0"/>
              <a:t>, I. (2005). Implementing declarative overlays. </a:t>
            </a:r>
            <a:r>
              <a:rPr lang="en-US" sz="1400" i="1" dirty="0"/>
              <a:t>Proceedings of the Twentieth ACM Symposium on Operating Systems Principles - SOSP '05</a:t>
            </a:r>
            <a:r>
              <a:rPr lang="en-US" sz="1400" dirty="0"/>
              <a:t>. doi:10.1145/1095810.1095818</a:t>
            </a:r>
            <a:endParaRPr sz="1400" dirty="0"/>
          </a:p>
        </p:txBody>
      </p:sp>
      <p:sp>
        <p:nvSpPr>
          <p:cNvPr id="401" name="Shape 401"/>
          <p:cNvSpPr txBox="1">
            <a:spLocks noGrp="1"/>
          </p:cNvSpPr>
          <p:nvPr>
            <p:ph type="title"/>
          </p:nvPr>
        </p:nvSpPr>
        <p:spPr>
          <a:xfrm>
            <a:off x="1299312" y="902187"/>
            <a:ext cx="4538918" cy="389001"/>
          </a:xfrm>
          <a:prstGeom prst="rect">
            <a:avLst/>
          </a:prstGeom>
        </p:spPr>
        <p:txBody>
          <a:bodyPr lIns="91425" tIns="91425" rIns="91425" bIns="91425" anchor="ctr" anchorCtr="0">
            <a:noAutofit/>
          </a:bodyPr>
          <a:lstStyle/>
          <a:p>
            <a:pPr lvl="0">
              <a:spcBef>
                <a:spcPts val="0"/>
              </a:spcBef>
              <a:buNone/>
            </a:pPr>
            <a:r>
              <a:rPr lang="en-US" dirty="0" smtClean="0"/>
              <a:t>Useful Links and Related Papers</a:t>
            </a:r>
            <a:endParaRPr lang="en" dirty="0"/>
          </a:p>
        </p:txBody>
      </p:sp>
      <p:grpSp>
        <p:nvGrpSpPr>
          <p:cNvPr id="402" name="Shape 402"/>
          <p:cNvGrpSpPr/>
          <p:nvPr/>
        </p:nvGrpSpPr>
        <p:grpSpPr>
          <a:xfrm>
            <a:off x="916458" y="1019751"/>
            <a:ext cx="214624" cy="214624"/>
            <a:chOff x="2594050" y="1631825"/>
            <a:chExt cx="439625" cy="439625"/>
          </a:xfrm>
        </p:grpSpPr>
        <p:sp>
          <p:nvSpPr>
            <p:cNvPr id="403" name="Shape 403"/>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4" name="Shape 404"/>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5" name="Shape 405"/>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6" name="Shape 406"/>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407" name="Shape 407"/>
          <p:cNvSpPr/>
          <p:nvPr/>
        </p:nvSpPr>
        <p:spPr>
          <a:xfrm>
            <a:off x="5650" y="4707751"/>
            <a:ext cx="9144000" cy="435599"/>
          </a:xfrm>
          <a:prstGeom prst="rect">
            <a:avLst/>
          </a:prstGeom>
          <a:solidFill>
            <a:srgbClr val="FFCD00"/>
          </a:solidFill>
          <a:ln>
            <a:noFill/>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204102159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Shape 376"/>
          <p:cNvSpPr txBox="1">
            <a:spLocks noGrp="1"/>
          </p:cNvSpPr>
          <p:nvPr>
            <p:ph type="subTitle" idx="4294967295"/>
          </p:nvPr>
        </p:nvSpPr>
        <p:spPr>
          <a:xfrm>
            <a:off x="2371502" y="2093776"/>
            <a:ext cx="5021399" cy="784799"/>
          </a:xfrm>
          <a:prstGeom prst="rect">
            <a:avLst/>
          </a:prstGeom>
        </p:spPr>
        <p:txBody>
          <a:bodyPr lIns="91425" tIns="91425" rIns="91425" bIns="91425" anchor="t" anchorCtr="0">
            <a:noAutofit/>
          </a:bodyPr>
          <a:lstStyle/>
          <a:p>
            <a:pPr lvl="0" rtl="0">
              <a:spcBef>
                <a:spcPts val="0"/>
              </a:spcBef>
              <a:buNone/>
            </a:pPr>
            <a:r>
              <a:rPr lang="en" sz="3600" b="1" i="1" dirty="0">
                <a:latin typeface="Lora"/>
                <a:ea typeface="Lora"/>
                <a:cs typeface="Lora"/>
                <a:sym typeface="Lora"/>
              </a:rPr>
              <a:t>Any </a:t>
            </a:r>
            <a:r>
              <a:rPr lang="en" sz="3600" b="1" i="1" dirty="0">
                <a:highlight>
                  <a:srgbClr val="FFCD00"/>
                </a:highlight>
                <a:latin typeface="Lora"/>
                <a:ea typeface="Lora"/>
                <a:cs typeface="Lora"/>
                <a:sym typeface="Lora"/>
              </a:rPr>
              <a:t>questions</a:t>
            </a:r>
            <a:r>
              <a:rPr lang="en" sz="3600" b="1" i="1" dirty="0">
                <a:latin typeface="Lora"/>
                <a:ea typeface="Lora"/>
                <a:cs typeface="Lora"/>
                <a:sym typeface="Lora"/>
              </a:rPr>
              <a:t> ?</a:t>
            </a:r>
          </a:p>
          <a:p>
            <a:pPr lvl="0" rtl="0">
              <a:spcBef>
                <a:spcPts val="0"/>
              </a:spcBef>
              <a:buNone/>
            </a:pPr>
            <a:endParaRPr sz="1800" dirty="0">
              <a:solidFill>
                <a:schemeClr val="dk1"/>
              </a:solidFill>
            </a:endParaRPr>
          </a:p>
        </p:txBody>
      </p:sp>
      <p:cxnSp>
        <p:nvCxnSpPr>
          <p:cNvPr id="377" name="Shape 377"/>
          <p:cNvCxnSpPr/>
          <p:nvPr/>
        </p:nvCxnSpPr>
        <p:spPr>
          <a:xfrm>
            <a:off x="6452" y="1428750"/>
            <a:ext cx="2397299" cy="0"/>
          </a:xfrm>
          <a:prstGeom prst="straightConnector1">
            <a:avLst/>
          </a:prstGeom>
          <a:noFill/>
          <a:ln w="9525" cap="flat" cmpd="sng">
            <a:solidFill>
              <a:srgbClr val="CCCCCC"/>
            </a:solidFill>
            <a:prstDash val="solid"/>
            <a:round/>
            <a:headEnd type="none" w="lg" len="lg"/>
            <a:tailEnd type="none" w="lg" len="lg"/>
          </a:ln>
        </p:spPr>
      </p:cxnSp>
      <p:sp>
        <p:nvSpPr>
          <p:cNvPr id="378" name="Shape 378"/>
          <p:cNvSpPr txBox="1">
            <a:spLocks noGrp="1"/>
          </p:cNvSpPr>
          <p:nvPr>
            <p:ph type="ctrTitle" idx="4294967295"/>
          </p:nvPr>
        </p:nvSpPr>
        <p:spPr>
          <a:xfrm>
            <a:off x="2371625" y="816551"/>
            <a:ext cx="4908000" cy="1159799"/>
          </a:xfrm>
          <a:prstGeom prst="rect">
            <a:avLst/>
          </a:prstGeom>
        </p:spPr>
        <p:txBody>
          <a:bodyPr lIns="91425" tIns="91425" rIns="91425" bIns="91425" anchor="ctr" anchorCtr="0">
            <a:noAutofit/>
          </a:bodyPr>
          <a:lstStyle/>
          <a:p>
            <a:pPr lvl="0" rtl="0">
              <a:spcBef>
                <a:spcPts val="0"/>
              </a:spcBef>
              <a:buNone/>
            </a:pPr>
            <a:r>
              <a:rPr lang="en" sz="6000"/>
              <a:t>Thanks!</a:t>
            </a:r>
          </a:p>
        </p:txBody>
      </p:sp>
      <p:cxnSp>
        <p:nvCxnSpPr>
          <p:cNvPr id="379" name="Shape 379"/>
          <p:cNvCxnSpPr/>
          <p:nvPr/>
        </p:nvCxnSpPr>
        <p:spPr>
          <a:xfrm>
            <a:off x="5589800" y="1428750"/>
            <a:ext cx="3554100" cy="0"/>
          </a:xfrm>
          <a:prstGeom prst="straightConnector1">
            <a:avLst/>
          </a:prstGeom>
          <a:noFill/>
          <a:ln w="9525" cap="flat" cmpd="sng">
            <a:solidFill>
              <a:srgbClr val="CCCCCC"/>
            </a:solidFill>
            <a:prstDash val="solid"/>
            <a:round/>
            <a:headEnd type="none" w="lg" len="lg"/>
            <a:tailEnd type="none" w="lg" len="lg"/>
          </a:ln>
        </p:spPr>
      </p:cxnSp>
      <p:sp>
        <p:nvSpPr>
          <p:cNvPr id="380" name="Shape 380"/>
          <p:cNvSpPr/>
          <p:nvPr/>
        </p:nvSpPr>
        <p:spPr>
          <a:xfrm>
            <a:off x="831925" y="859175"/>
            <a:ext cx="1139100" cy="1139100"/>
          </a:xfrm>
          <a:prstGeom prst="ellipse">
            <a:avLst/>
          </a:prstGeom>
          <a:solidFill>
            <a:srgbClr val="FFCD00"/>
          </a:solidFill>
          <a:ln>
            <a:noFill/>
          </a:ln>
        </p:spPr>
        <p:txBody>
          <a:bodyPr lIns="91425" tIns="91425" rIns="91425" bIns="91425" anchor="ctr" anchorCtr="0">
            <a:noAutofit/>
          </a:bodyPr>
          <a:lstStyle/>
          <a:p>
            <a:pPr lvl="0">
              <a:spcBef>
                <a:spcPts val="0"/>
              </a:spcBef>
              <a:buNone/>
            </a:pPr>
            <a:endParaRPr/>
          </a:p>
        </p:txBody>
      </p:sp>
      <p:grpSp>
        <p:nvGrpSpPr>
          <p:cNvPr id="381" name="Shape 381"/>
          <p:cNvGrpSpPr/>
          <p:nvPr/>
        </p:nvGrpSpPr>
        <p:grpSpPr>
          <a:xfrm>
            <a:off x="1148888" y="1190760"/>
            <a:ext cx="505722" cy="475767"/>
            <a:chOff x="5972700" y="2330200"/>
            <a:chExt cx="411625" cy="387275"/>
          </a:xfrm>
        </p:grpSpPr>
        <p:sp>
          <p:nvSpPr>
            <p:cNvPr id="382" name="Shape 382"/>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3" name="Shape 383"/>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405912" y="910338"/>
            <a:ext cx="3878399" cy="435599"/>
          </a:xfrm>
          <a:prstGeom prst="rect">
            <a:avLst/>
          </a:prstGeom>
        </p:spPr>
        <p:txBody>
          <a:bodyPr lIns="91425" tIns="91425" rIns="91425" bIns="91425" anchor="ctr" anchorCtr="0">
            <a:noAutofit/>
          </a:bodyPr>
          <a:lstStyle/>
          <a:p>
            <a:pPr lvl="0"/>
            <a:r>
              <a:rPr lang="en-US" dirty="0"/>
              <a:t>Motivation</a:t>
            </a:r>
            <a:endParaRPr lang="en" dirty="0">
              <a:highlight>
                <a:srgbClr val="FFCD00"/>
              </a:highlight>
            </a:endParaRPr>
          </a:p>
        </p:txBody>
      </p:sp>
      <p:sp>
        <p:nvSpPr>
          <p:cNvPr id="112" name="Shape 112"/>
          <p:cNvSpPr txBox="1">
            <a:spLocks noGrp="1"/>
          </p:cNvSpPr>
          <p:nvPr>
            <p:ph type="body" idx="1"/>
          </p:nvPr>
        </p:nvSpPr>
        <p:spPr>
          <a:xfrm>
            <a:off x="891798" y="1392250"/>
            <a:ext cx="8073568" cy="3112200"/>
          </a:xfrm>
          <a:prstGeom prst="rect">
            <a:avLst/>
          </a:prstGeom>
        </p:spPr>
        <p:txBody>
          <a:bodyPr lIns="91425" tIns="91425" rIns="91425" bIns="91425" anchor="t" anchorCtr="0">
            <a:noAutofit/>
          </a:bodyPr>
          <a:lstStyle/>
          <a:p>
            <a:pPr marL="457200" lvl="0" indent="-228600" rtl="0">
              <a:spcBef>
                <a:spcPts val="0"/>
              </a:spcBef>
            </a:pPr>
            <a:r>
              <a:rPr lang="en-US" sz="2000" dirty="0" smtClean="0"/>
              <a:t> Network protocol design is challenging  </a:t>
            </a:r>
          </a:p>
          <a:p>
            <a:pPr marL="457200" lvl="0" indent="-228600" rtl="0">
              <a:spcBef>
                <a:spcPts val="0"/>
              </a:spcBef>
            </a:pPr>
            <a:endParaRPr lang="en-US" dirty="0" smtClean="0"/>
          </a:p>
          <a:p>
            <a:pPr marL="457200" lvl="0" indent="-228600" rtl="0">
              <a:spcBef>
                <a:spcPts val="0"/>
              </a:spcBef>
            </a:pPr>
            <a:endParaRPr lang="en-US" dirty="0"/>
          </a:p>
          <a:p>
            <a:pPr marL="457200" lvl="0" indent="-228600" rtl="0">
              <a:spcBef>
                <a:spcPts val="0"/>
              </a:spcBef>
            </a:pPr>
            <a:endParaRPr lang="en-US" dirty="0" smtClean="0"/>
          </a:p>
          <a:p>
            <a:pPr marL="457200" lvl="0" indent="-228600" rtl="0">
              <a:spcBef>
                <a:spcPts val="0"/>
              </a:spcBef>
            </a:pPr>
            <a:endParaRPr lang="en" dirty="0" smtClean="0"/>
          </a:p>
          <a:p>
            <a:pPr lvl="0" rtl="0">
              <a:spcBef>
                <a:spcPts val="0"/>
              </a:spcBef>
              <a:buClr>
                <a:schemeClr val="dk1"/>
              </a:buClr>
              <a:buSzPct val="45833"/>
              <a:buFont typeface="Arial"/>
              <a:buNone/>
            </a:pPr>
            <a:endParaRPr dirty="0" smtClean="0"/>
          </a:p>
          <a:p>
            <a:pPr lvl="0" rtl="0">
              <a:spcBef>
                <a:spcPts val="0"/>
              </a:spcBef>
              <a:buClr>
                <a:schemeClr val="dk1"/>
              </a:buClr>
              <a:buSzPct val="45833"/>
              <a:buFont typeface="Arial"/>
              <a:buNone/>
            </a:pPr>
            <a:endParaRPr lang="en" dirty="0" smtClean="0"/>
          </a:p>
          <a:p>
            <a:pPr lvl="0">
              <a:spcBef>
                <a:spcPts val="0"/>
              </a:spcBef>
              <a:buNone/>
            </a:pPr>
            <a:endParaRPr dirty="0"/>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2" name="TextBox 1"/>
          <p:cNvSpPr txBox="1"/>
          <p:nvPr/>
        </p:nvSpPr>
        <p:spPr>
          <a:xfrm>
            <a:off x="1225370" y="1763766"/>
            <a:ext cx="7231717" cy="2562240"/>
          </a:xfrm>
          <a:prstGeom prst="rect">
            <a:avLst/>
          </a:prstGeom>
          <a:noFill/>
        </p:spPr>
        <p:txBody>
          <a:bodyPr wrap="square" rtlCol="0">
            <a:spAutoFit/>
          </a:bodyPr>
          <a:lstStyle/>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 Distributed </a:t>
            </a:r>
            <a:r>
              <a:rPr lang="en-US" sz="1800" dirty="0">
                <a:latin typeface="Quattrocento Sans"/>
                <a:ea typeface="Quattrocento Sans"/>
                <a:cs typeface="Quattrocento Sans"/>
                <a:sym typeface="Quattrocento Sans"/>
              </a:rPr>
              <a:t>nature and large scale of typical networks</a:t>
            </a:r>
          </a:p>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 Consider Tradeoffs</a:t>
            </a:r>
          </a:p>
          <a:p>
            <a:pPr marL="228600">
              <a:lnSpc>
                <a:spcPct val="150000"/>
              </a:lnSpc>
              <a:buClr>
                <a:srgbClr val="FFCD00"/>
              </a:buClr>
              <a:buSzPct val="100000"/>
            </a:pPr>
            <a:r>
              <a:rPr lang="en-US" sz="1800" dirty="0" smtClean="0">
                <a:latin typeface="Quattrocento Sans"/>
                <a:ea typeface="Quattrocento Sans"/>
                <a:cs typeface="Quattrocento Sans"/>
                <a:sym typeface="Quattrocento Sans"/>
              </a:rPr>
              <a:t>      E.g. </a:t>
            </a:r>
            <a:r>
              <a:rPr lang="en-US" sz="1800" dirty="0">
                <a:latin typeface="Quattrocento Sans"/>
                <a:ea typeface="Quattrocento Sans"/>
                <a:cs typeface="Quattrocento Sans"/>
                <a:sym typeface="Quattrocento Sans"/>
              </a:rPr>
              <a:t>extensibility and flexibility vs. robustness and efficiency </a:t>
            </a:r>
          </a:p>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 Hard </a:t>
            </a:r>
            <a:r>
              <a:rPr lang="en-US" sz="1800" dirty="0">
                <a:latin typeface="Quattrocento Sans"/>
                <a:ea typeface="Quattrocento Sans"/>
                <a:cs typeface="Quattrocento Sans"/>
                <a:sym typeface="Quattrocento Sans"/>
              </a:rPr>
              <a:t>to accommodate the needs of new applications/services</a:t>
            </a:r>
          </a:p>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 Conventional </a:t>
            </a:r>
            <a:r>
              <a:rPr lang="en-US" sz="1800" dirty="0">
                <a:latin typeface="Quattrocento Sans"/>
                <a:ea typeface="Quattrocento Sans"/>
                <a:cs typeface="Quattrocento Sans"/>
                <a:sym typeface="Quattrocento Sans"/>
              </a:rPr>
              <a:t>programming language </a:t>
            </a:r>
            <a:r>
              <a:rPr lang="en-US" sz="1800" dirty="0" smtClean="0">
                <a:latin typeface="Quattrocento Sans"/>
                <a:ea typeface="Quattrocento Sans"/>
                <a:cs typeface="Quattrocento Sans"/>
                <a:sym typeface="Quattrocento Sans"/>
              </a:rPr>
              <a:t>makes </a:t>
            </a:r>
            <a:r>
              <a:rPr lang="en-US" sz="1800" dirty="0">
                <a:latin typeface="Quattrocento Sans"/>
                <a:ea typeface="Quattrocento Sans"/>
                <a:cs typeface="Quattrocento Sans"/>
                <a:sym typeface="Quattrocento Sans"/>
              </a:rPr>
              <a:t>the process tedious </a:t>
            </a:r>
            <a:r>
              <a:rPr lang="en-US" sz="1800" dirty="0" smtClean="0">
                <a:latin typeface="Quattrocento Sans"/>
                <a:ea typeface="Quattrocento Sans"/>
                <a:cs typeface="Quattrocento Sans"/>
                <a:sym typeface="Quattrocento Sans"/>
              </a:rPr>
              <a:t>and </a:t>
            </a:r>
            <a:r>
              <a:rPr lang="en-US" sz="1800" dirty="0">
                <a:latin typeface="Quattrocento Sans"/>
                <a:ea typeface="Quattrocento Sans"/>
                <a:cs typeface="Quattrocento Sans"/>
                <a:sym typeface="Quattrocento Sans"/>
              </a:rPr>
              <a:t>error-prone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381252" y="922669"/>
            <a:ext cx="3878399" cy="435599"/>
          </a:xfrm>
          <a:prstGeom prst="rect">
            <a:avLst/>
          </a:prstGeom>
        </p:spPr>
        <p:txBody>
          <a:bodyPr lIns="91425" tIns="91425" rIns="91425" bIns="91425" anchor="ctr" anchorCtr="0">
            <a:noAutofit/>
          </a:bodyPr>
          <a:lstStyle/>
          <a:p>
            <a:pPr lvl="0">
              <a:spcBef>
                <a:spcPts val="0"/>
              </a:spcBef>
              <a:buNone/>
            </a:pPr>
            <a:r>
              <a:rPr lang="en-US" dirty="0" smtClean="0">
                <a:highlight>
                  <a:srgbClr val="FFCD00"/>
                </a:highlight>
              </a:rPr>
              <a:t>Declarative Networking </a:t>
            </a:r>
            <a:endParaRPr lang="en" dirty="0">
              <a:highlight>
                <a:srgbClr val="FFCD00"/>
              </a:highlight>
            </a:endParaRPr>
          </a:p>
        </p:txBody>
      </p:sp>
      <p:sp>
        <p:nvSpPr>
          <p:cNvPr id="112" name="Shape 112"/>
          <p:cNvSpPr txBox="1">
            <a:spLocks noGrp="1"/>
          </p:cNvSpPr>
          <p:nvPr>
            <p:ph type="body" idx="1"/>
          </p:nvPr>
        </p:nvSpPr>
        <p:spPr>
          <a:xfrm>
            <a:off x="553539" y="2855750"/>
            <a:ext cx="8479858" cy="3297684"/>
          </a:xfrm>
          <a:prstGeom prst="rect">
            <a:avLst/>
          </a:prstGeom>
        </p:spPr>
        <p:txBody>
          <a:bodyPr lIns="91425" tIns="91425" rIns="91425" bIns="91425" anchor="t" anchorCtr="0">
            <a:noAutofit/>
          </a:bodyPr>
          <a:lstStyle/>
          <a:p>
            <a:pPr marL="457200" lvl="0" indent="-228600" rtl="0">
              <a:lnSpc>
                <a:spcPct val="130000"/>
              </a:lnSpc>
              <a:spcBef>
                <a:spcPts val="0"/>
              </a:spcBef>
            </a:pPr>
            <a:r>
              <a:rPr lang="en-US" sz="2000" dirty="0" smtClean="0"/>
              <a:t> Network protocols deal at their core with computing and maintaining distributed state according to basic information locally available at each node while enforcing constrains such as routing policies.</a:t>
            </a:r>
            <a:endParaRPr lang="en" sz="2000" dirty="0" smtClean="0"/>
          </a:p>
          <a:p>
            <a:pPr marL="457200" lvl="0" indent="-228600" rtl="0">
              <a:lnSpc>
                <a:spcPct val="130000"/>
              </a:lnSpc>
              <a:spcBef>
                <a:spcPts val="0"/>
              </a:spcBef>
            </a:pPr>
            <a:r>
              <a:rPr lang="en-US" sz="2000" dirty="0" smtClean="0"/>
              <a:t> Recursively query languages are a natural fit for routing</a:t>
            </a:r>
            <a:endParaRPr sz="2000" dirty="0"/>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2" name="TextBox 1"/>
          <p:cNvSpPr txBox="1"/>
          <p:nvPr/>
        </p:nvSpPr>
        <p:spPr>
          <a:xfrm>
            <a:off x="784138" y="1406598"/>
            <a:ext cx="7874657" cy="1231106"/>
          </a:xfrm>
          <a:prstGeom prst="rect">
            <a:avLst/>
          </a:prstGeom>
          <a:noFill/>
        </p:spPr>
        <p:txBody>
          <a:bodyPr wrap="square" rtlCol="0">
            <a:spAutoFit/>
          </a:bodyPr>
          <a:lstStyle/>
          <a:p>
            <a:pPr lvl="0"/>
            <a:r>
              <a:rPr lang="is-IS" sz="2000" dirty="0" smtClean="0">
                <a:latin typeface="Quattrocento Sans"/>
                <a:ea typeface="Quattrocento Sans"/>
                <a:cs typeface="Quattrocento Sans"/>
                <a:sym typeface="Quattrocento Sans"/>
              </a:rPr>
              <a:t>“…</a:t>
            </a:r>
            <a:r>
              <a:rPr lang="en-US" sz="2000" dirty="0" smtClean="0">
                <a:latin typeface="Quattrocento Sans"/>
                <a:ea typeface="Quattrocento Sans"/>
                <a:cs typeface="Quattrocento Sans"/>
                <a:sym typeface="Quattrocento Sans"/>
              </a:rPr>
              <a:t>programming </a:t>
            </a:r>
            <a:r>
              <a:rPr lang="en-US" sz="2000" dirty="0">
                <a:latin typeface="Quattrocento Sans"/>
                <a:ea typeface="Quattrocento Sans"/>
                <a:cs typeface="Quattrocento Sans"/>
                <a:sym typeface="Quattrocento Sans"/>
              </a:rPr>
              <a:t>methodology that enables developers to concisely specific network protocols and services, which are directly compiled to a dataflow framework that executes the </a:t>
            </a:r>
            <a:r>
              <a:rPr lang="en-US" sz="2000" dirty="0" smtClean="0">
                <a:latin typeface="Quattrocento Sans"/>
                <a:ea typeface="Quattrocento Sans"/>
                <a:cs typeface="Quattrocento Sans"/>
                <a:sym typeface="Quattrocento Sans"/>
              </a:rPr>
              <a:t>specifications</a:t>
            </a:r>
            <a:r>
              <a:rPr lang="is-IS" sz="2000" dirty="0" smtClean="0">
                <a:latin typeface="Quattrocento Sans"/>
                <a:ea typeface="Quattrocento Sans"/>
                <a:cs typeface="Quattrocento Sans"/>
                <a:sym typeface="Quattrocento Sans"/>
              </a:rPr>
              <a:t>…”</a:t>
            </a:r>
            <a:endParaRPr lang="en" sz="2000" dirty="0">
              <a:latin typeface="Quattrocento Sans"/>
              <a:ea typeface="Quattrocento Sans"/>
              <a:cs typeface="Quattrocento Sans"/>
              <a:sym typeface="Quattrocento Sans"/>
            </a:endParaRPr>
          </a:p>
          <a:p>
            <a:endParaRPr lang="en-US" dirty="0"/>
          </a:p>
        </p:txBody>
      </p:sp>
      <p:sp>
        <p:nvSpPr>
          <p:cNvPr id="3" name="TextBox 2"/>
          <p:cNvSpPr txBox="1"/>
          <p:nvPr/>
        </p:nvSpPr>
        <p:spPr>
          <a:xfrm>
            <a:off x="784138" y="2479694"/>
            <a:ext cx="2272069" cy="461665"/>
          </a:xfrm>
          <a:prstGeom prst="rect">
            <a:avLst/>
          </a:prstGeom>
          <a:noFill/>
        </p:spPr>
        <p:txBody>
          <a:bodyPr wrap="square" rtlCol="0">
            <a:spAutoFit/>
          </a:bodyPr>
          <a:lstStyle/>
          <a:p>
            <a:r>
              <a:rPr lang="en-US" sz="2400" u="sng" dirty="0">
                <a:latin typeface="Quattrocento Sans"/>
                <a:ea typeface="Quattrocento Sans"/>
                <a:cs typeface="Quattrocento Sans"/>
              </a:rPr>
              <a:t>Observations:</a:t>
            </a:r>
          </a:p>
        </p:txBody>
      </p:sp>
    </p:spTree>
    <p:extLst>
      <p:ext uri="{BB962C8B-B14F-4D97-AF65-F5344CB8AC3E}">
        <p14:creationId xmlns:p14="http://schemas.microsoft.com/office/powerpoint/2010/main" val="15124525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381252" y="922669"/>
            <a:ext cx="3878399" cy="435599"/>
          </a:xfrm>
          <a:prstGeom prst="rect">
            <a:avLst/>
          </a:prstGeom>
        </p:spPr>
        <p:txBody>
          <a:bodyPr lIns="91425" tIns="91425" rIns="91425" bIns="91425" anchor="ctr" anchorCtr="0">
            <a:noAutofit/>
          </a:bodyPr>
          <a:lstStyle/>
          <a:p>
            <a:pPr lvl="0"/>
            <a:r>
              <a:rPr lang="en-US" dirty="0" smtClean="0"/>
              <a:t>Review of </a:t>
            </a:r>
            <a:r>
              <a:rPr lang="en-US" dirty="0" err="1" smtClean="0"/>
              <a:t>Datalog</a:t>
            </a:r>
            <a:endParaRPr lang="en" dirty="0">
              <a:highlight>
                <a:srgbClr val="FFCD00"/>
              </a:highlight>
            </a:endParaRPr>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1" name="TextBox 10"/>
          <p:cNvSpPr txBox="1"/>
          <p:nvPr/>
        </p:nvSpPr>
        <p:spPr>
          <a:xfrm>
            <a:off x="784138" y="1429232"/>
            <a:ext cx="7874657" cy="923330"/>
          </a:xfrm>
          <a:prstGeom prst="rect">
            <a:avLst/>
          </a:prstGeom>
          <a:noFill/>
        </p:spPr>
        <p:txBody>
          <a:bodyPr wrap="square" rtlCol="0">
            <a:spAutoFit/>
          </a:bodyPr>
          <a:lstStyle/>
          <a:p>
            <a:pPr lvl="0"/>
            <a:r>
              <a:rPr lang="en-US" sz="2000" dirty="0" smtClean="0">
                <a:latin typeface="Quattrocento Sans"/>
                <a:ea typeface="Quattrocento Sans"/>
                <a:cs typeface="Quattrocento Sans"/>
                <a:sym typeface="Quattrocento Sans"/>
              </a:rPr>
              <a:t>A well-known recursively query language designed for querying graph-structured data in centralized database.</a:t>
            </a:r>
            <a:endParaRPr lang="en" sz="2000" dirty="0">
              <a:latin typeface="Quattrocento Sans"/>
              <a:ea typeface="Quattrocento Sans"/>
              <a:cs typeface="Quattrocento Sans"/>
              <a:sym typeface="Quattrocento Sans"/>
            </a:endParaRPr>
          </a:p>
          <a:p>
            <a:endParaRPr lang="en-US" dirty="0"/>
          </a:p>
        </p:txBody>
      </p:sp>
      <p:sp>
        <p:nvSpPr>
          <p:cNvPr id="12" name="TextBox 11"/>
          <p:cNvSpPr txBox="1"/>
          <p:nvPr/>
        </p:nvSpPr>
        <p:spPr>
          <a:xfrm>
            <a:off x="784138" y="2251079"/>
            <a:ext cx="7874657" cy="615553"/>
          </a:xfrm>
          <a:prstGeom prst="rect">
            <a:avLst/>
          </a:prstGeom>
          <a:noFill/>
        </p:spPr>
        <p:txBody>
          <a:bodyPr wrap="square" rtlCol="0">
            <a:spAutoFit/>
          </a:bodyPr>
          <a:lstStyle/>
          <a:p>
            <a:pPr lvl="0"/>
            <a:r>
              <a:rPr lang="en-US" sz="2000" b="1" dirty="0" err="1" smtClean="0">
                <a:latin typeface="Quattrocento Sans"/>
                <a:ea typeface="Quattrocento Sans"/>
                <a:cs typeface="Quattrocento Sans"/>
                <a:sym typeface="Quattrocento Sans"/>
              </a:rPr>
              <a:t>Datalog</a:t>
            </a:r>
            <a:r>
              <a:rPr lang="en-US" sz="2000" b="1" dirty="0" smtClean="0">
                <a:latin typeface="Quattrocento Sans"/>
                <a:ea typeface="Quattrocento Sans"/>
                <a:cs typeface="Quattrocento Sans"/>
                <a:sym typeface="Quattrocento Sans"/>
              </a:rPr>
              <a:t> Rule:</a:t>
            </a:r>
            <a:endParaRPr lang="en" sz="2000" b="1" dirty="0">
              <a:latin typeface="Quattrocento Sans"/>
              <a:ea typeface="Quattrocento Sans"/>
              <a:cs typeface="Quattrocento Sans"/>
              <a:sym typeface="Quattrocento Sans"/>
            </a:endParaRPr>
          </a:p>
          <a:p>
            <a:endParaRPr lang="en-US" dirty="0"/>
          </a:p>
        </p:txBody>
      </p:sp>
      <p:sp>
        <p:nvSpPr>
          <p:cNvPr id="13" name="Rectangle 3"/>
          <p:cNvSpPr>
            <a:spLocks noChangeArrowheads="1"/>
          </p:cNvSpPr>
          <p:nvPr/>
        </p:nvSpPr>
        <p:spPr bwMode="auto">
          <a:xfrm>
            <a:off x="2556376" y="2643267"/>
            <a:ext cx="283171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r>
              <a:rPr lang="en-US" sz="2600" dirty="0">
                <a:latin typeface="Quattrocento Sans"/>
                <a:ea typeface="Quattrocento Sans"/>
                <a:cs typeface="Quattrocento Sans"/>
              </a:rPr>
              <a:t>p:- q1,q2,</a:t>
            </a:r>
            <a:r>
              <a:rPr lang="is-IS" sz="2600" dirty="0">
                <a:latin typeface="Quattrocento Sans"/>
                <a:ea typeface="Quattrocento Sans"/>
                <a:cs typeface="Quattrocento Sans"/>
              </a:rPr>
              <a:t>…,qn</a:t>
            </a:r>
            <a:endParaRPr lang="en-US" sz="2600" dirty="0">
              <a:latin typeface="Quattrocento Sans"/>
              <a:ea typeface="Quattrocento Sans"/>
              <a:cs typeface="Quattrocento Sans"/>
            </a:endParaRPr>
          </a:p>
        </p:txBody>
      </p:sp>
      <p:sp>
        <p:nvSpPr>
          <p:cNvPr id="14" name="TextBox 13"/>
          <p:cNvSpPr txBox="1"/>
          <p:nvPr/>
        </p:nvSpPr>
        <p:spPr>
          <a:xfrm>
            <a:off x="784138" y="3190700"/>
            <a:ext cx="7874657" cy="615553"/>
          </a:xfrm>
          <a:prstGeom prst="rect">
            <a:avLst/>
          </a:prstGeom>
          <a:noFill/>
        </p:spPr>
        <p:txBody>
          <a:bodyPr wrap="square" rtlCol="0">
            <a:spAutoFit/>
          </a:bodyPr>
          <a:lstStyle/>
          <a:p>
            <a:pPr lvl="0"/>
            <a:r>
              <a:rPr lang="en-US" sz="2000" dirty="0" smtClean="0">
                <a:latin typeface="Quattrocento Sans"/>
                <a:ea typeface="Quattrocento Sans"/>
                <a:cs typeface="Quattrocento Sans"/>
                <a:sym typeface="Quattrocento Sans"/>
              </a:rPr>
              <a:t>“q1 and q2 and </a:t>
            </a:r>
            <a:r>
              <a:rPr lang="is-IS" sz="2000" dirty="0" smtClean="0">
                <a:latin typeface="Quattrocento Sans"/>
                <a:ea typeface="Quattrocento Sans"/>
                <a:cs typeface="Quattrocento Sans"/>
                <a:sym typeface="Quattrocento Sans"/>
              </a:rPr>
              <a:t>… and qn implies p” </a:t>
            </a:r>
            <a:endParaRPr lang="en" sz="2000" dirty="0">
              <a:latin typeface="Quattrocento Sans"/>
              <a:ea typeface="Quattrocento Sans"/>
              <a:cs typeface="Quattrocento Sans"/>
              <a:sym typeface="Quattrocento Sans"/>
            </a:endParaRPr>
          </a:p>
          <a:p>
            <a:endParaRPr lang="en-US" dirty="0"/>
          </a:p>
        </p:txBody>
      </p:sp>
      <p:sp>
        <p:nvSpPr>
          <p:cNvPr id="15" name="TextBox 14"/>
          <p:cNvSpPr txBox="1"/>
          <p:nvPr/>
        </p:nvSpPr>
        <p:spPr>
          <a:xfrm>
            <a:off x="864420" y="3556306"/>
            <a:ext cx="8359864" cy="923330"/>
          </a:xfrm>
          <a:prstGeom prst="rect">
            <a:avLst/>
          </a:prstGeom>
          <a:noFill/>
        </p:spPr>
        <p:txBody>
          <a:bodyPr wrap="square" rtlCol="0">
            <a:spAutoFit/>
          </a:bodyPr>
          <a:lstStyle/>
          <a:p>
            <a:pPr lvl="0"/>
            <a:r>
              <a:rPr lang="en-US" sz="2000" dirty="0" smtClean="0">
                <a:latin typeface="Quattrocento Sans"/>
                <a:ea typeface="Quattrocento Sans"/>
                <a:cs typeface="Quattrocento Sans"/>
                <a:sym typeface="Quattrocento Sans"/>
              </a:rPr>
              <a:t>p -&gt; head</a:t>
            </a:r>
          </a:p>
          <a:p>
            <a:pPr lvl="0"/>
            <a:r>
              <a:rPr lang="en-US" sz="2000" dirty="0">
                <a:latin typeface="Quattrocento Sans"/>
                <a:ea typeface="Quattrocento Sans"/>
                <a:cs typeface="Quattrocento Sans"/>
                <a:sym typeface="Quattrocento Sans"/>
              </a:rPr>
              <a:t>q</a:t>
            </a:r>
            <a:r>
              <a:rPr lang="en-US" sz="2000" dirty="0" smtClean="0">
                <a:latin typeface="Quattrocento Sans"/>
                <a:ea typeface="Quattrocento Sans"/>
                <a:cs typeface="Quattrocento Sans"/>
                <a:sym typeface="Quattrocento Sans"/>
              </a:rPr>
              <a:t>1,</a:t>
            </a:r>
            <a:r>
              <a:rPr lang="is-IS" sz="2000" dirty="0" smtClean="0">
                <a:latin typeface="Quattrocento Sans"/>
                <a:ea typeface="Quattrocento Sans"/>
                <a:cs typeface="Quattrocento Sans"/>
                <a:sym typeface="Quattrocento Sans"/>
              </a:rPr>
              <a:t>…qn -&gt; body, list of literals [literals are either predicates or functions]</a:t>
            </a:r>
            <a:endParaRPr lang="en" sz="2000" dirty="0">
              <a:latin typeface="Quattrocento Sans"/>
              <a:ea typeface="Quattrocento Sans"/>
              <a:cs typeface="Quattrocento Sans"/>
              <a:sym typeface="Quattrocento Sans"/>
            </a:endParaRPr>
          </a:p>
          <a:p>
            <a:endParaRPr lang="en-US" dirty="0"/>
          </a:p>
        </p:txBody>
      </p:sp>
    </p:spTree>
    <p:extLst>
      <p:ext uri="{BB962C8B-B14F-4D97-AF65-F5344CB8AC3E}">
        <p14:creationId xmlns:p14="http://schemas.microsoft.com/office/powerpoint/2010/main" val="38624362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381252" y="922669"/>
            <a:ext cx="3878399" cy="435599"/>
          </a:xfrm>
          <a:prstGeom prst="rect">
            <a:avLst/>
          </a:prstGeom>
        </p:spPr>
        <p:txBody>
          <a:bodyPr lIns="91425" tIns="91425" rIns="91425" bIns="91425" anchor="ctr" anchorCtr="0">
            <a:noAutofit/>
          </a:bodyPr>
          <a:lstStyle/>
          <a:p>
            <a:pPr lvl="0"/>
            <a:r>
              <a:rPr lang="en-US" dirty="0" smtClean="0"/>
              <a:t>Network </a:t>
            </a:r>
            <a:r>
              <a:rPr lang="en-US" dirty="0" err="1" smtClean="0"/>
              <a:t>Datalog</a:t>
            </a:r>
            <a:r>
              <a:rPr lang="en-US" dirty="0" smtClean="0"/>
              <a:t> (</a:t>
            </a:r>
            <a:r>
              <a:rPr lang="en-US" dirty="0" err="1" smtClean="0"/>
              <a:t>NDlog</a:t>
            </a:r>
            <a:r>
              <a:rPr lang="en-US" dirty="0" smtClean="0"/>
              <a:t>)</a:t>
            </a:r>
            <a:endParaRPr lang="en" dirty="0">
              <a:highlight>
                <a:srgbClr val="FFCD00"/>
              </a:highlight>
            </a:endParaRPr>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8" name="TextBox 17"/>
          <p:cNvSpPr txBox="1"/>
          <p:nvPr/>
        </p:nvSpPr>
        <p:spPr>
          <a:xfrm>
            <a:off x="916459" y="2391615"/>
            <a:ext cx="7742335" cy="1231106"/>
          </a:xfrm>
          <a:prstGeom prst="rect">
            <a:avLst/>
          </a:prstGeom>
          <a:noFill/>
        </p:spPr>
        <p:txBody>
          <a:bodyPr wrap="square" rtlCol="0">
            <a:spAutoFit/>
          </a:bodyPr>
          <a:lstStyle/>
          <a:p>
            <a:pPr lvl="0"/>
            <a:r>
              <a:rPr lang="en-US" sz="2000" dirty="0" smtClean="0">
                <a:latin typeface="Quattrocento Sans"/>
                <a:ea typeface="Quattrocento Sans"/>
                <a:cs typeface="Quattrocento Sans"/>
                <a:sym typeface="Quattrocento Sans"/>
              </a:rPr>
              <a:t>Based on traditional </a:t>
            </a:r>
            <a:r>
              <a:rPr lang="en-US" sz="2000" dirty="0" err="1" smtClean="0">
                <a:latin typeface="Quattrocento Sans"/>
                <a:ea typeface="Quattrocento Sans"/>
                <a:cs typeface="Quattrocento Sans"/>
                <a:sym typeface="Quattrocento Sans"/>
              </a:rPr>
              <a:t>Datalog</a:t>
            </a:r>
            <a:r>
              <a:rPr lang="en-US" sz="2000" dirty="0" smtClean="0">
                <a:latin typeface="Quattrocento Sans"/>
                <a:ea typeface="Quattrocento Sans"/>
                <a:cs typeface="Quattrocento Sans"/>
                <a:sym typeface="Quattrocento Sans"/>
              </a:rPr>
              <a:t> – providing control over the storage location of tuples via a </a:t>
            </a:r>
            <a:r>
              <a:rPr lang="en-US" sz="2000" b="1" i="1" dirty="0" smtClean="0">
                <a:latin typeface="Quattrocento Sans"/>
                <a:ea typeface="Quattrocento Sans"/>
                <a:cs typeface="Quattrocento Sans"/>
                <a:sym typeface="Quattrocento Sans"/>
              </a:rPr>
              <a:t>location </a:t>
            </a:r>
            <a:r>
              <a:rPr lang="en-US" sz="2000" b="1" i="1" dirty="0" err="1" smtClean="0">
                <a:latin typeface="Quattrocento Sans"/>
                <a:ea typeface="Quattrocento Sans"/>
                <a:cs typeface="Quattrocento Sans"/>
                <a:sym typeface="Quattrocento Sans"/>
              </a:rPr>
              <a:t>specifier</a:t>
            </a:r>
            <a:r>
              <a:rPr lang="en-US" sz="2000" b="1" i="1" dirty="0" smtClean="0">
                <a:latin typeface="Quattrocento Sans"/>
                <a:ea typeface="Quattrocento Sans"/>
                <a:cs typeface="Quattrocento Sans"/>
                <a:sym typeface="Quattrocento Sans"/>
              </a:rPr>
              <a:t> </a:t>
            </a:r>
            <a:r>
              <a:rPr lang="en-US" sz="2000" dirty="0" smtClean="0">
                <a:latin typeface="Quattrocento Sans"/>
                <a:ea typeface="Quattrocento Sans"/>
                <a:cs typeface="Quattrocento Sans"/>
                <a:sym typeface="Quattrocento Sans"/>
              </a:rPr>
              <a:t>(@), which indicates the partitioning of the table </a:t>
            </a:r>
            <a:endParaRPr lang="en" sz="2000" dirty="0">
              <a:latin typeface="Quattrocento Sans"/>
              <a:ea typeface="Quattrocento Sans"/>
              <a:cs typeface="Quattrocento Sans"/>
              <a:sym typeface="Quattrocento Sans"/>
            </a:endParaRPr>
          </a:p>
          <a:p>
            <a:endParaRPr lang="en-US" dirty="0"/>
          </a:p>
        </p:txBody>
      </p:sp>
      <p:sp>
        <p:nvSpPr>
          <p:cNvPr id="19" name="TextBox 18"/>
          <p:cNvSpPr txBox="1"/>
          <p:nvPr/>
        </p:nvSpPr>
        <p:spPr>
          <a:xfrm>
            <a:off x="916460" y="1403060"/>
            <a:ext cx="7742335" cy="1107996"/>
          </a:xfrm>
          <a:prstGeom prst="rect">
            <a:avLst/>
          </a:prstGeom>
          <a:noFill/>
        </p:spPr>
        <p:txBody>
          <a:bodyPr wrap="square" rtlCol="0">
            <a:spAutoFit/>
          </a:bodyPr>
          <a:lstStyle/>
          <a:p>
            <a:pPr lvl="0">
              <a:lnSpc>
                <a:spcPct val="130000"/>
              </a:lnSpc>
            </a:pPr>
            <a:r>
              <a:rPr lang="en-US" sz="2000" dirty="0" smtClean="0">
                <a:latin typeface="Quattrocento Sans"/>
                <a:ea typeface="Quattrocento Sans"/>
                <a:cs typeface="Quattrocento Sans"/>
                <a:sym typeface="Quattrocento Sans"/>
              </a:rPr>
              <a:t>Network protocols – computations over distributed network states</a:t>
            </a:r>
          </a:p>
          <a:p>
            <a:pPr lvl="0">
              <a:lnSpc>
                <a:spcPct val="130000"/>
              </a:lnSpc>
            </a:pPr>
            <a:r>
              <a:rPr lang="en-US" sz="2000" dirty="0" err="1" smtClean="0">
                <a:latin typeface="Quattrocento Sans"/>
                <a:ea typeface="Quattrocento Sans"/>
                <a:cs typeface="Quattrocento Sans"/>
                <a:sym typeface="Quattrocento Sans"/>
              </a:rPr>
              <a:t>NDlog</a:t>
            </a:r>
            <a:r>
              <a:rPr lang="en-US" sz="2000" dirty="0" smtClean="0">
                <a:latin typeface="Quattrocento Sans"/>
                <a:ea typeface="Quattrocento Sans"/>
                <a:cs typeface="Quattrocento Sans"/>
                <a:sym typeface="Quattrocento Sans"/>
              </a:rPr>
              <a:t> – supports rules that express distributed computations</a:t>
            </a:r>
            <a:endParaRPr lang="en" sz="2000" dirty="0">
              <a:latin typeface="Quattrocento Sans"/>
              <a:ea typeface="Quattrocento Sans"/>
              <a:cs typeface="Quattrocento Sans"/>
              <a:sym typeface="Quattrocento Sans"/>
            </a:endParaRPr>
          </a:p>
          <a:p>
            <a:endParaRPr lang="en-US" dirty="0"/>
          </a:p>
        </p:txBody>
      </p:sp>
    </p:spTree>
    <p:extLst>
      <p:ext uri="{BB962C8B-B14F-4D97-AF65-F5344CB8AC3E}">
        <p14:creationId xmlns:p14="http://schemas.microsoft.com/office/powerpoint/2010/main" val="18312898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381252" y="922669"/>
            <a:ext cx="5851064" cy="435599"/>
          </a:xfrm>
          <a:prstGeom prst="rect">
            <a:avLst/>
          </a:prstGeom>
        </p:spPr>
        <p:txBody>
          <a:bodyPr lIns="91425" tIns="91425" rIns="91425" bIns="91425" anchor="ctr" anchorCtr="0">
            <a:noAutofit/>
          </a:bodyPr>
          <a:lstStyle/>
          <a:p>
            <a:pPr lvl="0"/>
            <a:r>
              <a:rPr lang="en-US" dirty="0" smtClean="0"/>
              <a:t>Path-Vector Protocol Example</a:t>
            </a:r>
            <a:endParaRPr lang="en" dirty="0">
              <a:highlight>
                <a:srgbClr val="FFCD00"/>
              </a:highlight>
            </a:endParaRPr>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7" name="TextBox 16"/>
          <p:cNvSpPr txBox="1"/>
          <p:nvPr/>
        </p:nvSpPr>
        <p:spPr>
          <a:xfrm>
            <a:off x="765728" y="1477722"/>
            <a:ext cx="8677396" cy="3570209"/>
          </a:xfrm>
          <a:prstGeom prst="rect">
            <a:avLst/>
          </a:prstGeom>
          <a:noFill/>
        </p:spPr>
        <p:txBody>
          <a:bodyPr wrap="square" rtlCol="0">
            <a:spAutoFit/>
          </a:bodyPr>
          <a:lstStyle/>
          <a:p>
            <a:r>
              <a:rPr lang="en-US" sz="1800" b="1" dirty="0">
                <a:latin typeface="Quattrocento Sans"/>
                <a:ea typeface="Quattrocento Sans"/>
                <a:cs typeface="Quattrocento Sans"/>
              </a:rPr>
              <a:t>sp1</a:t>
            </a:r>
            <a:r>
              <a:rPr lang="en-US" sz="1800" dirty="0">
                <a:latin typeface="Quattrocento Sans"/>
                <a:ea typeface="Quattrocento Sans"/>
                <a:cs typeface="Quattrocento Sans"/>
              </a:rPr>
              <a:t> path(</a:t>
            </a:r>
            <a:r>
              <a:rPr lang="en-US" sz="1800" dirty="0" smtClean="0">
                <a:latin typeface="Quattrocento Sans"/>
                <a:ea typeface="Quattrocento Sans"/>
                <a:cs typeface="Quattrocento Sans"/>
              </a:rPr>
              <a:t>@</a:t>
            </a:r>
            <a:r>
              <a:rPr lang="en-US" sz="1800" dirty="0" err="1">
                <a:latin typeface="Quattrocento Sans"/>
                <a:ea typeface="Quattrocento Sans"/>
                <a:cs typeface="Quattrocento Sans"/>
              </a:rPr>
              <a:t>S</a:t>
            </a:r>
            <a:r>
              <a:rPr lang="en-US" sz="1800" dirty="0" err="1" smtClean="0">
                <a:latin typeface="Quattrocento Sans"/>
                <a:ea typeface="Quattrocento Sans"/>
                <a:cs typeface="Quattrocento Sans"/>
              </a:rPr>
              <a:t>rc</a:t>
            </a:r>
            <a:r>
              <a:rPr lang="en-US" sz="1800" dirty="0" err="1">
                <a:latin typeface="Quattrocento Sans"/>
                <a:ea typeface="Quattrocento Sans"/>
                <a:cs typeface="Quattrocento Sans"/>
              </a:rPr>
              <a:t>,Dest</a:t>
            </a:r>
            <a:r>
              <a:rPr lang="en-US" sz="1800" dirty="0" err="1" smtClean="0">
                <a:latin typeface="Quattrocento Sans"/>
                <a:ea typeface="Quattrocento Sans"/>
                <a:cs typeface="Quattrocento Sans"/>
              </a:rPr>
              <a:t>,Path</a:t>
            </a:r>
            <a:r>
              <a:rPr lang="en-US" sz="1800" dirty="0" err="1">
                <a:latin typeface="Quattrocento Sans"/>
                <a:ea typeface="Quattrocento Sans"/>
                <a:cs typeface="Quattrocento Sans"/>
              </a:rPr>
              <a:t>,Cost</a:t>
            </a:r>
            <a:r>
              <a:rPr lang="en-US" sz="1800" dirty="0">
                <a:latin typeface="Quattrocento Sans"/>
                <a:ea typeface="Quattrocento Sans"/>
                <a:cs typeface="Quattrocento Sans"/>
              </a:rPr>
              <a:t>) :- link(</a:t>
            </a:r>
            <a:r>
              <a:rPr lang="en-US" sz="1800" dirty="0" smtClean="0">
                <a:latin typeface="Quattrocento Sans"/>
                <a:ea typeface="Quattrocento Sans"/>
                <a:cs typeface="Quattrocento Sans"/>
              </a:rPr>
              <a:t>@</a:t>
            </a:r>
            <a:r>
              <a:rPr lang="en-US" sz="1800" dirty="0" err="1">
                <a:latin typeface="Quattrocento Sans"/>
                <a:ea typeface="Quattrocento Sans"/>
                <a:cs typeface="Quattrocento Sans"/>
              </a:rPr>
              <a:t>S</a:t>
            </a:r>
            <a:r>
              <a:rPr lang="en-US" sz="1800" dirty="0" err="1" smtClean="0">
                <a:latin typeface="Quattrocento Sans"/>
                <a:ea typeface="Quattrocento Sans"/>
                <a:cs typeface="Quattrocento Sans"/>
              </a:rPr>
              <a:t>rc</a:t>
            </a:r>
            <a:r>
              <a:rPr lang="en-US" sz="1800" dirty="0" err="1">
                <a:latin typeface="Quattrocento Sans"/>
                <a:ea typeface="Quattrocento Sans"/>
                <a:cs typeface="Quattrocento Sans"/>
              </a:rPr>
              <a:t>,Dest,Cost</a:t>
            </a:r>
            <a:r>
              <a:rPr lang="en-US" sz="1800" dirty="0">
                <a:latin typeface="Quattrocento Sans"/>
                <a:ea typeface="Quattrocento Sans"/>
                <a:cs typeface="Quattrocento Sans"/>
              </a:rPr>
              <a:t>), </a:t>
            </a:r>
            <a:r>
              <a:rPr lang="en-US" sz="1800" dirty="0" smtClean="0">
                <a:latin typeface="Quattrocento Sans"/>
                <a:ea typeface="Quattrocento Sans"/>
                <a:cs typeface="Quattrocento Sans"/>
              </a:rPr>
              <a:t>Path</a:t>
            </a:r>
            <a:r>
              <a:rPr lang="en-US" sz="1800" dirty="0">
                <a:latin typeface="Quattrocento Sans"/>
                <a:ea typeface="Quattrocento Sans"/>
                <a:cs typeface="Quattrocento Sans"/>
              </a:rPr>
              <a:t>=</a:t>
            </a:r>
            <a:r>
              <a:rPr lang="en-US" sz="1800" dirty="0" err="1">
                <a:latin typeface="Quattrocento Sans"/>
                <a:ea typeface="Quattrocento Sans"/>
                <a:cs typeface="Quattrocento Sans"/>
              </a:rPr>
              <a:t>f_init</a:t>
            </a:r>
            <a:r>
              <a:rPr lang="en-US" sz="1800" dirty="0" smtClean="0">
                <a:latin typeface="Quattrocento Sans"/>
                <a:ea typeface="Quattrocento Sans"/>
                <a:cs typeface="Quattrocento Sans"/>
              </a:rPr>
              <a:t>(</a:t>
            </a:r>
            <a:r>
              <a:rPr lang="en-US" sz="1800" dirty="0" err="1">
                <a:latin typeface="Quattrocento Sans"/>
                <a:ea typeface="Quattrocento Sans"/>
                <a:cs typeface="Quattrocento Sans"/>
              </a:rPr>
              <a:t>S</a:t>
            </a:r>
            <a:r>
              <a:rPr lang="en-US" sz="1800" dirty="0" err="1" smtClean="0">
                <a:latin typeface="Quattrocento Sans"/>
                <a:ea typeface="Quattrocento Sans"/>
                <a:cs typeface="Quattrocento Sans"/>
              </a:rPr>
              <a:t>rc</a:t>
            </a:r>
            <a:r>
              <a:rPr lang="en-US" sz="1800" dirty="0" err="1">
                <a:latin typeface="Quattrocento Sans"/>
                <a:ea typeface="Quattrocento Sans"/>
                <a:cs typeface="Quattrocento Sans"/>
              </a:rPr>
              <a:t>,Dest</a:t>
            </a:r>
            <a:r>
              <a:rPr lang="en-US" sz="1800" dirty="0" smtClean="0">
                <a:latin typeface="Quattrocento Sans"/>
                <a:ea typeface="Quattrocento Sans"/>
                <a:cs typeface="Quattrocento Sans"/>
              </a:rPr>
              <a:t>) </a:t>
            </a:r>
          </a:p>
          <a:p>
            <a:endParaRPr lang="en-US" sz="1800" dirty="0">
              <a:latin typeface="Quattrocento Sans"/>
              <a:ea typeface="Quattrocento Sans"/>
              <a:cs typeface="Quattrocento Sans"/>
            </a:endParaRPr>
          </a:p>
          <a:p>
            <a:r>
              <a:rPr lang="en-US" sz="1800" b="1" dirty="0">
                <a:latin typeface="Quattrocento Sans"/>
                <a:ea typeface="Quattrocento Sans"/>
                <a:cs typeface="Quattrocento Sans"/>
              </a:rPr>
              <a:t>sp2</a:t>
            </a:r>
            <a:r>
              <a:rPr lang="en-US" sz="1800" dirty="0">
                <a:latin typeface="Quattrocento Sans"/>
                <a:ea typeface="Quattrocento Sans"/>
                <a:cs typeface="Quattrocento Sans"/>
              </a:rPr>
              <a:t> path(</a:t>
            </a:r>
            <a:r>
              <a:rPr lang="en-US" sz="1800" dirty="0" smtClean="0">
                <a:latin typeface="Quattrocento Sans"/>
                <a:ea typeface="Quattrocento Sans"/>
                <a:cs typeface="Quattrocento Sans"/>
              </a:rPr>
              <a:t>@</a:t>
            </a:r>
            <a:r>
              <a:rPr lang="en-US" sz="1800" dirty="0" err="1">
                <a:latin typeface="Quattrocento Sans"/>
                <a:ea typeface="Quattrocento Sans"/>
                <a:cs typeface="Quattrocento Sans"/>
              </a:rPr>
              <a:t>S</a:t>
            </a:r>
            <a:r>
              <a:rPr lang="en-US" sz="1800" dirty="0" err="1" smtClean="0">
                <a:latin typeface="Quattrocento Sans"/>
                <a:ea typeface="Quattrocento Sans"/>
                <a:cs typeface="Quattrocento Sans"/>
              </a:rPr>
              <a:t>rc</a:t>
            </a:r>
            <a:r>
              <a:rPr lang="en-US" sz="1800" dirty="0" err="1">
                <a:latin typeface="Quattrocento Sans"/>
                <a:ea typeface="Quattrocento Sans"/>
                <a:cs typeface="Quattrocento Sans"/>
              </a:rPr>
              <a:t>,Dest</a:t>
            </a:r>
            <a:r>
              <a:rPr lang="en-US" sz="1800" dirty="0" err="1" smtClean="0">
                <a:latin typeface="Quattrocento Sans"/>
                <a:ea typeface="Quattrocento Sans"/>
                <a:cs typeface="Quattrocento Sans"/>
              </a:rPr>
              <a:t>,Path</a:t>
            </a:r>
            <a:r>
              <a:rPr lang="en-US" sz="1800" dirty="0" err="1">
                <a:latin typeface="Quattrocento Sans"/>
                <a:ea typeface="Quattrocento Sans"/>
                <a:cs typeface="Quattrocento Sans"/>
              </a:rPr>
              <a:t>,Cost</a:t>
            </a:r>
            <a:r>
              <a:rPr lang="en-US" sz="1800" dirty="0">
                <a:latin typeface="Quattrocento Sans"/>
                <a:ea typeface="Quattrocento Sans"/>
                <a:cs typeface="Quattrocento Sans"/>
              </a:rPr>
              <a:t>) :- link(</a:t>
            </a:r>
            <a:r>
              <a:rPr lang="en-US" sz="1800" dirty="0" smtClean="0">
                <a:latin typeface="Quattrocento Sans"/>
                <a:ea typeface="Quattrocento Sans"/>
                <a:cs typeface="Quattrocento Sans"/>
              </a:rPr>
              <a:t>@Src,Nxt</a:t>
            </a:r>
            <a:r>
              <a:rPr lang="en-US" sz="1800" dirty="0">
                <a:latin typeface="Quattrocento Sans"/>
                <a:ea typeface="Quattrocento Sans"/>
                <a:cs typeface="Quattrocento Sans"/>
              </a:rPr>
              <a:t>,Cost1), path(</a:t>
            </a:r>
            <a:r>
              <a:rPr lang="en-US" sz="1800" dirty="0" smtClean="0">
                <a:latin typeface="Quattrocento Sans"/>
                <a:ea typeface="Quattrocento Sans"/>
                <a:cs typeface="Quattrocento Sans"/>
              </a:rPr>
              <a:t>@Nxt</a:t>
            </a:r>
            <a:r>
              <a:rPr lang="en-US" sz="1800" dirty="0">
                <a:latin typeface="Quattrocento Sans"/>
                <a:ea typeface="Quattrocento Sans"/>
                <a:cs typeface="Quattrocento Sans"/>
              </a:rPr>
              <a:t>,Dest</a:t>
            </a:r>
            <a:r>
              <a:rPr lang="en-US" sz="1800" dirty="0" smtClean="0">
                <a:latin typeface="Quattrocento Sans"/>
                <a:ea typeface="Quattrocento Sans"/>
                <a:cs typeface="Quattrocento Sans"/>
              </a:rPr>
              <a:t>,Path2</a:t>
            </a:r>
            <a:r>
              <a:rPr lang="en-US" sz="1800" dirty="0">
                <a:latin typeface="Quattrocento Sans"/>
                <a:ea typeface="Quattrocento Sans"/>
                <a:cs typeface="Quattrocento Sans"/>
              </a:rPr>
              <a:t>,Cost2), Cost=Cost1+Cost2, </a:t>
            </a:r>
            <a:r>
              <a:rPr lang="en-US" sz="1800" dirty="0" smtClean="0">
                <a:latin typeface="Quattrocento Sans"/>
                <a:ea typeface="Quattrocento Sans"/>
                <a:cs typeface="Quattrocento Sans"/>
              </a:rPr>
              <a:t>Path</a:t>
            </a:r>
            <a:r>
              <a:rPr lang="en-US" sz="1800" dirty="0">
                <a:latin typeface="Quattrocento Sans"/>
                <a:ea typeface="Quattrocento Sans"/>
                <a:cs typeface="Quattrocento Sans"/>
              </a:rPr>
              <a:t>=</a:t>
            </a:r>
            <a:r>
              <a:rPr lang="en-US" sz="1800" dirty="0" err="1">
                <a:latin typeface="Quattrocento Sans"/>
                <a:ea typeface="Quattrocento Sans"/>
                <a:cs typeface="Quattrocento Sans"/>
              </a:rPr>
              <a:t>f_concatpath</a:t>
            </a:r>
            <a:r>
              <a:rPr lang="en-US" sz="1800" dirty="0" smtClean="0">
                <a:latin typeface="Quattrocento Sans"/>
                <a:ea typeface="Quattrocento Sans"/>
                <a:cs typeface="Quattrocento Sans"/>
              </a:rPr>
              <a:t>(Src,Path2)</a:t>
            </a:r>
          </a:p>
          <a:p>
            <a:r>
              <a:rPr lang="en-US" sz="1800" dirty="0" smtClean="0">
                <a:latin typeface="Quattrocento Sans"/>
                <a:ea typeface="Quattrocento Sans"/>
                <a:cs typeface="Quattrocento Sans"/>
              </a:rPr>
              <a:t> </a:t>
            </a:r>
            <a:endParaRPr lang="en-US" sz="1800" dirty="0">
              <a:latin typeface="Quattrocento Sans"/>
              <a:ea typeface="Quattrocento Sans"/>
              <a:cs typeface="Quattrocento Sans"/>
            </a:endParaRPr>
          </a:p>
          <a:p>
            <a:r>
              <a:rPr lang="en-US" sz="1800" b="1" dirty="0">
                <a:latin typeface="Quattrocento Sans"/>
                <a:ea typeface="Quattrocento Sans"/>
                <a:cs typeface="Quattrocento Sans"/>
              </a:rPr>
              <a:t>sp3</a:t>
            </a:r>
            <a:r>
              <a:rPr lang="en-US" sz="1800" dirty="0">
                <a:latin typeface="Quattrocento Sans"/>
                <a:ea typeface="Quattrocento Sans"/>
                <a:cs typeface="Quattrocento Sans"/>
              </a:rPr>
              <a:t> </a:t>
            </a:r>
            <a:r>
              <a:rPr lang="en-US" sz="1800" dirty="0" err="1">
                <a:latin typeface="Quattrocento Sans"/>
                <a:ea typeface="Quattrocento Sans"/>
                <a:cs typeface="Quattrocento Sans"/>
              </a:rPr>
              <a:t>spCost</a:t>
            </a:r>
            <a:r>
              <a:rPr lang="en-US" sz="1800" dirty="0">
                <a:latin typeface="Quattrocento Sans"/>
                <a:ea typeface="Quattrocento Sans"/>
                <a:cs typeface="Quattrocento Sans"/>
              </a:rPr>
              <a:t>(</a:t>
            </a:r>
            <a:r>
              <a:rPr lang="en-US" sz="1800" dirty="0" smtClean="0">
                <a:latin typeface="Quattrocento Sans"/>
                <a:ea typeface="Quattrocento Sans"/>
                <a:cs typeface="Quattrocento Sans"/>
              </a:rPr>
              <a:t>@</a:t>
            </a:r>
            <a:r>
              <a:rPr lang="en-US" sz="1800" dirty="0" err="1">
                <a:latin typeface="Quattrocento Sans"/>
                <a:ea typeface="Quattrocento Sans"/>
                <a:cs typeface="Quattrocento Sans"/>
              </a:rPr>
              <a:t>S</a:t>
            </a:r>
            <a:r>
              <a:rPr lang="en-US" sz="1800" dirty="0" err="1" smtClean="0">
                <a:latin typeface="Quattrocento Sans"/>
                <a:ea typeface="Quattrocento Sans"/>
                <a:cs typeface="Quattrocento Sans"/>
              </a:rPr>
              <a:t>rc</a:t>
            </a:r>
            <a:r>
              <a:rPr lang="en-US" sz="1800" dirty="0" err="1">
                <a:latin typeface="Quattrocento Sans"/>
                <a:ea typeface="Quattrocento Sans"/>
                <a:cs typeface="Quattrocento Sans"/>
              </a:rPr>
              <a:t>,Dest,min</a:t>
            </a:r>
            <a:r>
              <a:rPr lang="en-US" sz="1800" dirty="0">
                <a:latin typeface="Quattrocento Sans"/>
                <a:ea typeface="Quattrocento Sans"/>
                <a:cs typeface="Quattrocento Sans"/>
              </a:rPr>
              <a:t>&lt;Cost&gt;) :- path(</a:t>
            </a:r>
            <a:r>
              <a:rPr lang="en-US" sz="1800" dirty="0" smtClean="0">
                <a:latin typeface="Quattrocento Sans"/>
                <a:ea typeface="Quattrocento Sans"/>
                <a:cs typeface="Quattrocento Sans"/>
              </a:rPr>
              <a:t>@</a:t>
            </a:r>
            <a:r>
              <a:rPr lang="en-US" sz="1800" dirty="0" err="1">
                <a:latin typeface="Quattrocento Sans"/>
                <a:ea typeface="Quattrocento Sans"/>
                <a:cs typeface="Quattrocento Sans"/>
              </a:rPr>
              <a:t>S</a:t>
            </a:r>
            <a:r>
              <a:rPr lang="en-US" sz="1800" dirty="0" err="1" smtClean="0">
                <a:latin typeface="Quattrocento Sans"/>
                <a:ea typeface="Quattrocento Sans"/>
                <a:cs typeface="Quattrocento Sans"/>
              </a:rPr>
              <a:t>rc</a:t>
            </a:r>
            <a:r>
              <a:rPr lang="en-US" sz="1800" dirty="0" err="1">
                <a:latin typeface="Quattrocento Sans"/>
                <a:ea typeface="Quattrocento Sans"/>
                <a:cs typeface="Quattrocento Sans"/>
              </a:rPr>
              <a:t>,Dest</a:t>
            </a:r>
            <a:r>
              <a:rPr lang="en-US" sz="1800" dirty="0" err="1" smtClean="0">
                <a:latin typeface="Quattrocento Sans"/>
                <a:ea typeface="Quattrocento Sans"/>
                <a:cs typeface="Quattrocento Sans"/>
              </a:rPr>
              <a:t>,Path</a:t>
            </a:r>
            <a:r>
              <a:rPr lang="en-US" sz="1800" dirty="0" err="1">
                <a:latin typeface="Quattrocento Sans"/>
                <a:ea typeface="Quattrocento Sans"/>
                <a:cs typeface="Quattrocento Sans"/>
              </a:rPr>
              <a:t>,Cost</a:t>
            </a:r>
            <a:r>
              <a:rPr lang="en-US" sz="1800" dirty="0" smtClean="0">
                <a:latin typeface="Quattrocento Sans"/>
                <a:ea typeface="Quattrocento Sans"/>
                <a:cs typeface="Quattrocento Sans"/>
              </a:rPr>
              <a:t>)</a:t>
            </a:r>
          </a:p>
          <a:p>
            <a:endParaRPr lang="en-US" sz="1800" dirty="0" smtClean="0">
              <a:latin typeface="Quattrocento Sans"/>
              <a:ea typeface="Quattrocento Sans"/>
              <a:cs typeface="Quattrocento Sans"/>
            </a:endParaRPr>
          </a:p>
          <a:p>
            <a:r>
              <a:rPr lang="en-US" sz="1800" b="1" dirty="0" smtClean="0">
                <a:latin typeface="Quattrocento Sans"/>
                <a:ea typeface="Quattrocento Sans"/>
                <a:cs typeface="Quattrocento Sans"/>
              </a:rPr>
              <a:t>sp4</a:t>
            </a:r>
            <a:r>
              <a:rPr lang="en-US" sz="1800" dirty="0" smtClean="0">
                <a:latin typeface="Quattrocento Sans"/>
                <a:ea typeface="Quattrocento Sans"/>
                <a:cs typeface="Quattrocento Sans"/>
              </a:rPr>
              <a:t> </a:t>
            </a:r>
            <a:r>
              <a:rPr lang="en-US" sz="1800" dirty="0" err="1">
                <a:latin typeface="Quattrocento Sans"/>
                <a:ea typeface="Quattrocento Sans"/>
                <a:cs typeface="Quattrocento Sans"/>
              </a:rPr>
              <a:t>shortestpath</a:t>
            </a:r>
            <a:r>
              <a:rPr lang="en-US" sz="1800" dirty="0">
                <a:latin typeface="Quattrocento Sans"/>
                <a:ea typeface="Quattrocento Sans"/>
                <a:cs typeface="Quattrocento Sans"/>
              </a:rPr>
              <a:t>(</a:t>
            </a:r>
            <a:r>
              <a:rPr lang="en-US" sz="1800" dirty="0" smtClean="0">
                <a:latin typeface="Quattrocento Sans"/>
                <a:ea typeface="Quattrocento Sans"/>
                <a:cs typeface="Quattrocento Sans"/>
              </a:rPr>
              <a:t>@</a:t>
            </a:r>
            <a:r>
              <a:rPr lang="en-US" sz="1800" dirty="0" err="1">
                <a:latin typeface="Quattrocento Sans"/>
                <a:ea typeface="Quattrocento Sans"/>
                <a:cs typeface="Quattrocento Sans"/>
              </a:rPr>
              <a:t>S</a:t>
            </a:r>
            <a:r>
              <a:rPr lang="en-US" sz="1800" dirty="0" err="1" smtClean="0">
                <a:latin typeface="Quattrocento Sans"/>
                <a:ea typeface="Quattrocento Sans"/>
                <a:cs typeface="Quattrocento Sans"/>
              </a:rPr>
              <a:t>rc</a:t>
            </a:r>
            <a:r>
              <a:rPr lang="en-US" sz="1800" dirty="0" err="1">
                <a:latin typeface="Quattrocento Sans"/>
                <a:ea typeface="Quattrocento Sans"/>
                <a:cs typeface="Quattrocento Sans"/>
              </a:rPr>
              <a:t>,Dest</a:t>
            </a:r>
            <a:r>
              <a:rPr lang="en-US" sz="1800" dirty="0" err="1" smtClean="0">
                <a:latin typeface="Quattrocento Sans"/>
                <a:ea typeface="Quattrocento Sans"/>
                <a:cs typeface="Quattrocento Sans"/>
              </a:rPr>
              <a:t>,Path</a:t>
            </a:r>
            <a:r>
              <a:rPr lang="en-US" sz="1800" dirty="0" err="1">
                <a:latin typeface="Quattrocento Sans"/>
                <a:ea typeface="Quattrocento Sans"/>
                <a:cs typeface="Quattrocento Sans"/>
              </a:rPr>
              <a:t>,Cost</a:t>
            </a:r>
            <a:r>
              <a:rPr lang="en-US" sz="1800" dirty="0">
                <a:latin typeface="Quattrocento Sans"/>
                <a:ea typeface="Quattrocento Sans"/>
                <a:cs typeface="Quattrocento Sans"/>
              </a:rPr>
              <a:t>) </a:t>
            </a:r>
            <a:r>
              <a:rPr lang="en-US" sz="1800" dirty="0" smtClean="0">
                <a:latin typeface="Quattrocento Sans"/>
                <a:ea typeface="Quattrocento Sans"/>
                <a:cs typeface="Quattrocento Sans"/>
              </a:rPr>
              <a:t>:</a:t>
            </a:r>
            <a:r>
              <a:rPr lang="en-US" sz="1800" dirty="0">
                <a:latin typeface="Quattrocento Sans"/>
                <a:ea typeface="Quattrocento Sans"/>
                <a:cs typeface="Quattrocento Sans"/>
              </a:rPr>
              <a:t> </a:t>
            </a:r>
            <a:r>
              <a:rPr lang="en-US" sz="1800" dirty="0" err="1" smtClean="0">
                <a:latin typeface="Quattrocento Sans"/>
                <a:ea typeface="Quattrocento Sans"/>
                <a:cs typeface="Quattrocento Sans"/>
              </a:rPr>
              <a:t>spCost</a:t>
            </a:r>
            <a:r>
              <a:rPr lang="en-US" sz="1800" dirty="0">
                <a:latin typeface="Quattrocento Sans"/>
                <a:ea typeface="Quattrocento Sans"/>
                <a:cs typeface="Quattrocento Sans"/>
              </a:rPr>
              <a:t>(</a:t>
            </a:r>
            <a:r>
              <a:rPr lang="en-US" sz="1800" dirty="0" smtClean="0">
                <a:latin typeface="Quattrocento Sans"/>
                <a:ea typeface="Quattrocento Sans"/>
                <a:cs typeface="Quattrocento Sans"/>
              </a:rPr>
              <a:t>@</a:t>
            </a:r>
            <a:r>
              <a:rPr lang="en-US" sz="1800" dirty="0" err="1" smtClean="0">
                <a:latin typeface="Quattrocento Sans"/>
                <a:ea typeface="Quattrocento Sans"/>
                <a:cs typeface="Quattrocento Sans"/>
              </a:rPr>
              <a:t>Src</a:t>
            </a:r>
            <a:r>
              <a:rPr lang="en-US" sz="1800" dirty="0" err="1">
                <a:latin typeface="Quattrocento Sans"/>
                <a:ea typeface="Quattrocento Sans"/>
                <a:cs typeface="Quattrocento Sans"/>
              </a:rPr>
              <a:t>,Dest,Cost</a:t>
            </a:r>
            <a:r>
              <a:rPr lang="en-US" sz="1800" dirty="0">
                <a:latin typeface="Quattrocento Sans"/>
                <a:ea typeface="Quattrocento Sans"/>
                <a:cs typeface="Quattrocento Sans"/>
              </a:rPr>
              <a:t>)</a:t>
            </a:r>
            <a:r>
              <a:rPr lang="en-US" sz="1800" dirty="0" smtClean="0">
                <a:latin typeface="Quattrocento Sans"/>
                <a:ea typeface="Quattrocento Sans"/>
                <a:cs typeface="Quattrocento Sans"/>
              </a:rPr>
              <a:t>, path</a:t>
            </a:r>
            <a:r>
              <a:rPr lang="en-US" sz="1800" dirty="0">
                <a:latin typeface="Quattrocento Sans"/>
                <a:ea typeface="Quattrocento Sans"/>
                <a:cs typeface="Quattrocento Sans"/>
              </a:rPr>
              <a:t>(</a:t>
            </a:r>
            <a:r>
              <a:rPr lang="en-US" sz="1800" dirty="0" smtClean="0">
                <a:latin typeface="Quattrocento Sans"/>
                <a:ea typeface="Quattrocento Sans"/>
                <a:cs typeface="Quattrocento Sans"/>
              </a:rPr>
              <a:t>@</a:t>
            </a:r>
            <a:r>
              <a:rPr lang="en-US" sz="1800" dirty="0" err="1">
                <a:latin typeface="Quattrocento Sans"/>
                <a:ea typeface="Quattrocento Sans"/>
                <a:cs typeface="Quattrocento Sans"/>
              </a:rPr>
              <a:t>S</a:t>
            </a:r>
            <a:r>
              <a:rPr lang="en-US" sz="1800" dirty="0" err="1" smtClean="0">
                <a:latin typeface="Quattrocento Sans"/>
                <a:ea typeface="Quattrocento Sans"/>
                <a:cs typeface="Quattrocento Sans"/>
              </a:rPr>
              <a:t>rc</a:t>
            </a:r>
            <a:r>
              <a:rPr lang="en-US" sz="1800" dirty="0" err="1">
                <a:latin typeface="Quattrocento Sans"/>
                <a:ea typeface="Quattrocento Sans"/>
                <a:cs typeface="Quattrocento Sans"/>
              </a:rPr>
              <a:t>,Dest</a:t>
            </a:r>
            <a:r>
              <a:rPr lang="en-US" sz="1800" dirty="0" err="1" smtClean="0">
                <a:latin typeface="Quattrocento Sans"/>
                <a:ea typeface="Quattrocento Sans"/>
                <a:cs typeface="Quattrocento Sans"/>
              </a:rPr>
              <a:t>,Path</a:t>
            </a:r>
            <a:r>
              <a:rPr lang="en-US" sz="1800" dirty="0" err="1">
                <a:latin typeface="Quattrocento Sans"/>
                <a:ea typeface="Quattrocento Sans"/>
                <a:cs typeface="Quattrocento Sans"/>
              </a:rPr>
              <a:t>,Cost</a:t>
            </a:r>
            <a:r>
              <a:rPr lang="en-US" sz="1800" dirty="0">
                <a:latin typeface="Quattrocento Sans"/>
                <a:ea typeface="Quattrocento Sans"/>
                <a:cs typeface="Quattrocento Sans"/>
              </a:rPr>
              <a:t>)</a:t>
            </a:r>
            <a:r>
              <a:rPr lang="en-US" sz="1800" dirty="0" smtClean="0">
                <a:latin typeface="Quattrocento Sans"/>
                <a:ea typeface="Quattrocento Sans"/>
                <a:cs typeface="Quattrocento Sans"/>
              </a:rPr>
              <a:t>.</a:t>
            </a:r>
          </a:p>
          <a:p>
            <a:endParaRPr lang="en-US" sz="1800" b="1" dirty="0">
              <a:latin typeface="Quattrocento Sans"/>
              <a:ea typeface="Quattrocento Sans"/>
              <a:cs typeface="Quattrocento Sans"/>
            </a:endParaRPr>
          </a:p>
          <a:p>
            <a:r>
              <a:rPr lang="en-US" sz="1800" b="1" dirty="0" smtClean="0">
                <a:latin typeface="Quattrocento Sans"/>
                <a:ea typeface="Quattrocento Sans"/>
                <a:cs typeface="Quattrocento Sans"/>
              </a:rPr>
              <a:t>Query</a:t>
            </a:r>
            <a:r>
              <a:rPr lang="en-US" sz="1800" dirty="0" smtClean="0">
                <a:latin typeface="Quattrocento Sans"/>
                <a:ea typeface="Quattrocento Sans"/>
                <a:cs typeface="Quattrocento Sans"/>
              </a:rPr>
              <a:t> </a:t>
            </a:r>
            <a:r>
              <a:rPr lang="en-US" sz="1800" dirty="0" err="1">
                <a:latin typeface="Quattrocento Sans"/>
                <a:ea typeface="Quattrocento Sans"/>
                <a:cs typeface="Quattrocento Sans"/>
              </a:rPr>
              <a:t>shortestpath</a:t>
            </a:r>
            <a:r>
              <a:rPr lang="en-US" sz="1800" dirty="0">
                <a:latin typeface="Quattrocento Sans"/>
                <a:ea typeface="Quattrocento Sans"/>
                <a:cs typeface="Quattrocento Sans"/>
              </a:rPr>
              <a:t>(</a:t>
            </a:r>
            <a:r>
              <a:rPr lang="en-US" sz="1800" dirty="0" smtClean="0">
                <a:latin typeface="Quattrocento Sans"/>
                <a:ea typeface="Quattrocento Sans"/>
                <a:cs typeface="Quattrocento Sans"/>
              </a:rPr>
              <a:t>@</a:t>
            </a:r>
            <a:r>
              <a:rPr lang="en-US" sz="1800" dirty="0" err="1">
                <a:latin typeface="Quattrocento Sans"/>
                <a:ea typeface="Quattrocento Sans"/>
                <a:cs typeface="Quattrocento Sans"/>
              </a:rPr>
              <a:t>S</a:t>
            </a:r>
            <a:r>
              <a:rPr lang="en-US" sz="1800" dirty="0" err="1" smtClean="0">
                <a:latin typeface="Quattrocento Sans"/>
                <a:ea typeface="Quattrocento Sans"/>
                <a:cs typeface="Quattrocento Sans"/>
              </a:rPr>
              <a:t>rc</a:t>
            </a:r>
            <a:r>
              <a:rPr lang="en-US" sz="1800" dirty="0" err="1">
                <a:latin typeface="Quattrocento Sans"/>
                <a:ea typeface="Quattrocento Sans"/>
                <a:cs typeface="Quattrocento Sans"/>
              </a:rPr>
              <a:t>,Dest</a:t>
            </a:r>
            <a:r>
              <a:rPr lang="en-US" sz="1800" dirty="0" err="1" smtClean="0">
                <a:latin typeface="Quattrocento Sans"/>
                <a:ea typeface="Quattrocento Sans"/>
                <a:cs typeface="Quattrocento Sans"/>
              </a:rPr>
              <a:t>,Path</a:t>
            </a:r>
            <a:r>
              <a:rPr lang="en-US" sz="1800" dirty="0" err="1">
                <a:latin typeface="Quattrocento Sans"/>
                <a:ea typeface="Quattrocento Sans"/>
                <a:cs typeface="Quattrocento Sans"/>
              </a:rPr>
              <a:t>,Cost</a:t>
            </a:r>
            <a:r>
              <a:rPr lang="en-US" sz="1800" dirty="0">
                <a:latin typeface="Quattrocento Sans"/>
                <a:ea typeface="Quattrocento Sans"/>
                <a:cs typeface="Quattrocento Sans"/>
              </a:rPr>
              <a:t>). </a:t>
            </a:r>
          </a:p>
          <a:p>
            <a:endParaRPr lang="en" dirty="0"/>
          </a:p>
          <a:p>
            <a:endParaRPr lang="en-US" dirty="0"/>
          </a:p>
        </p:txBody>
      </p:sp>
    </p:spTree>
    <p:extLst>
      <p:ext uri="{BB962C8B-B14F-4D97-AF65-F5344CB8AC3E}">
        <p14:creationId xmlns:p14="http://schemas.microsoft.com/office/powerpoint/2010/main" val="19842370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381252" y="922669"/>
            <a:ext cx="3878399" cy="435599"/>
          </a:xfrm>
          <a:prstGeom prst="rect">
            <a:avLst/>
          </a:prstGeom>
        </p:spPr>
        <p:txBody>
          <a:bodyPr lIns="91425" tIns="91425" rIns="91425" bIns="91425" anchor="ctr" anchorCtr="0">
            <a:noAutofit/>
          </a:bodyPr>
          <a:lstStyle/>
          <a:p>
            <a:pPr lvl="0"/>
            <a:r>
              <a:rPr lang="en-US" dirty="0" smtClean="0"/>
              <a:t>Network </a:t>
            </a:r>
            <a:r>
              <a:rPr lang="en-US" dirty="0" err="1" smtClean="0"/>
              <a:t>Datalog</a:t>
            </a:r>
            <a:r>
              <a:rPr lang="en-US" dirty="0" smtClean="0"/>
              <a:t> (</a:t>
            </a:r>
            <a:r>
              <a:rPr lang="en-US" dirty="0" err="1" smtClean="0"/>
              <a:t>NDlog</a:t>
            </a:r>
            <a:r>
              <a:rPr lang="en-US" dirty="0" smtClean="0"/>
              <a:t>)</a:t>
            </a:r>
            <a:endParaRPr lang="en" dirty="0">
              <a:highlight>
                <a:srgbClr val="FFCD00"/>
              </a:highlight>
            </a:endParaRPr>
          </a:p>
        </p:txBody>
      </p:sp>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pic>
        <p:nvPicPr>
          <p:cNvPr id="2" name="Picture 1"/>
          <p:cNvPicPr>
            <a:picLocks noChangeAspect="1"/>
          </p:cNvPicPr>
          <p:nvPr/>
        </p:nvPicPr>
        <p:blipFill>
          <a:blip r:embed="rId3"/>
          <a:stretch>
            <a:fillRect/>
          </a:stretch>
        </p:blipFill>
        <p:spPr>
          <a:xfrm>
            <a:off x="1645512" y="1372003"/>
            <a:ext cx="5643604" cy="3734980"/>
          </a:xfrm>
          <a:prstGeom prst="rect">
            <a:avLst/>
          </a:prstGeom>
        </p:spPr>
      </p:pic>
      <p:cxnSp>
        <p:nvCxnSpPr>
          <p:cNvPr id="4" name="Straight Arrow Connector 3"/>
          <p:cNvCxnSpPr/>
          <p:nvPr/>
        </p:nvCxnSpPr>
        <p:spPr>
          <a:xfrm>
            <a:off x="4582117" y="2141439"/>
            <a:ext cx="23657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5416362" y="3012955"/>
            <a:ext cx="22412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2926082" y="3012955"/>
            <a:ext cx="26148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5540875" y="2402894"/>
            <a:ext cx="0" cy="4357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25690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pSp>
        <p:nvGrpSpPr>
          <p:cNvPr id="113" name="Shape 113"/>
          <p:cNvGrpSpPr/>
          <p:nvPr/>
        </p:nvGrpSpPr>
        <p:grpSpPr>
          <a:xfrm>
            <a:off x="916458" y="1019751"/>
            <a:ext cx="214624" cy="214624"/>
            <a:chOff x="2594050" y="1631825"/>
            <a:chExt cx="439625" cy="439625"/>
          </a:xfrm>
        </p:grpSpPr>
        <p:sp>
          <p:nvSpPr>
            <p:cNvPr id="114" name="Shape 1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5" name="Shape 1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2814911" y="1754061"/>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1" name="TextBox 10"/>
          <p:cNvSpPr txBox="1"/>
          <p:nvPr/>
        </p:nvSpPr>
        <p:spPr>
          <a:xfrm>
            <a:off x="490524" y="1414410"/>
            <a:ext cx="8866745" cy="2477602"/>
          </a:xfrm>
          <a:prstGeom prst="rect">
            <a:avLst/>
          </a:prstGeom>
          <a:noFill/>
        </p:spPr>
        <p:txBody>
          <a:bodyPr wrap="square" rtlCol="0">
            <a:spAutoFit/>
          </a:bodyPr>
          <a:lstStyle/>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Model </a:t>
            </a:r>
            <a:r>
              <a:rPr lang="en-US" sz="1800" dirty="0">
                <a:latin typeface="Quattrocento Sans"/>
                <a:ea typeface="Quattrocento Sans"/>
                <a:cs typeface="Quattrocento Sans"/>
                <a:sym typeface="Quattrocento Sans"/>
              </a:rPr>
              <a:t>physical networking components where full connectivity is not available</a:t>
            </a: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Ensure </a:t>
            </a:r>
            <a:r>
              <a:rPr lang="en-US" sz="1800" dirty="0">
                <a:latin typeface="Quattrocento Sans"/>
                <a:ea typeface="Quattrocento Sans"/>
                <a:cs typeface="Quattrocento Sans"/>
                <a:sym typeface="Quattrocento Sans"/>
              </a:rPr>
              <a:t>rule execution results in communication only among nodes that are physically connected</a:t>
            </a: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 Special </a:t>
            </a:r>
            <a:r>
              <a:rPr lang="en-US" sz="1800" i="1" dirty="0">
                <a:latin typeface="Quattrocento Sans"/>
                <a:ea typeface="Quattrocento Sans"/>
                <a:cs typeface="Quattrocento Sans"/>
                <a:sym typeface="Quattrocento Sans"/>
              </a:rPr>
              <a:t>link</a:t>
            </a:r>
            <a:r>
              <a:rPr lang="en-US" sz="1800" dirty="0">
                <a:latin typeface="Quattrocento Sans"/>
                <a:ea typeface="Quattrocento Sans"/>
                <a:cs typeface="Quattrocento Sans"/>
                <a:sym typeface="Quattrocento Sans"/>
              </a:rPr>
              <a:t> </a:t>
            </a:r>
            <a:r>
              <a:rPr lang="en-US" sz="1800" dirty="0" smtClean="0">
                <a:latin typeface="Quattrocento Sans"/>
                <a:ea typeface="Quattrocento Sans"/>
                <a:cs typeface="Quattrocento Sans"/>
                <a:sym typeface="Quattrocento Sans"/>
              </a:rPr>
              <a:t>predicate</a:t>
            </a:r>
          </a:p>
          <a:p>
            <a:pPr marL="457200" indent="-228600">
              <a:lnSpc>
                <a:spcPct val="150000"/>
              </a:lnSpc>
              <a:buClr>
                <a:srgbClr val="FFCD00"/>
              </a:buClr>
              <a:buSzPct val="100000"/>
              <a:buFont typeface="Quattrocento Sans"/>
              <a:buChar char="◉"/>
            </a:pPr>
            <a:r>
              <a:rPr lang="en-US" sz="1800" dirty="0" smtClean="0">
                <a:latin typeface="Quattrocento Sans"/>
                <a:ea typeface="Quattrocento Sans"/>
                <a:cs typeface="Quattrocento Sans"/>
                <a:sym typeface="Quattrocento Sans"/>
              </a:rPr>
              <a:t>A </a:t>
            </a:r>
            <a:r>
              <a:rPr lang="en-US" sz="1800" dirty="0">
                <a:latin typeface="Quattrocento Sans"/>
                <a:ea typeface="Quattrocento Sans"/>
                <a:cs typeface="Quattrocento Sans"/>
                <a:sym typeface="Quattrocento Sans"/>
              </a:rPr>
              <a:t>link-restricted rule is</a:t>
            </a:r>
            <a:r>
              <a:rPr lang="is-IS" sz="1800" dirty="0">
                <a:latin typeface="Quattrocento Sans"/>
                <a:ea typeface="Quattrocento Sans"/>
                <a:cs typeface="Quattrocento Sans"/>
                <a:sym typeface="Quattrocento Sans"/>
              </a:rPr>
              <a:t>…</a:t>
            </a:r>
            <a:endParaRPr lang="en-US" sz="1800" dirty="0">
              <a:latin typeface="Quattrocento Sans"/>
              <a:ea typeface="Quattrocento Sans"/>
              <a:cs typeface="Quattrocento Sans"/>
              <a:sym typeface="Quattrocento Sans"/>
            </a:endParaRPr>
          </a:p>
          <a:p>
            <a:pPr lvl="0"/>
            <a:r>
              <a:rPr lang="en-US" sz="2000" dirty="0" smtClean="0">
                <a:latin typeface="Quattrocento Sans"/>
                <a:ea typeface="Quattrocento Sans"/>
                <a:cs typeface="Quattrocento Sans"/>
                <a:sym typeface="Quattrocento Sans"/>
              </a:rPr>
              <a:t> </a:t>
            </a:r>
            <a:endParaRPr lang="en-US" dirty="0"/>
          </a:p>
        </p:txBody>
      </p:sp>
      <p:sp>
        <p:nvSpPr>
          <p:cNvPr id="12" name="TextBox 11"/>
          <p:cNvSpPr txBox="1"/>
          <p:nvPr/>
        </p:nvSpPr>
        <p:spPr>
          <a:xfrm>
            <a:off x="785076" y="3449313"/>
            <a:ext cx="8227542" cy="1315745"/>
          </a:xfrm>
          <a:prstGeom prst="rect">
            <a:avLst/>
          </a:prstGeom>
          <a:noFill/>
        </p:spPr>
        <p:txBody>
          <a:bodyPr wrap="square" rtlCol="0">
            <a:spAutoFit/>
          </a:bodyPr>
          <a:lstStyle/>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 Local rule (same location </a:t>
            </a:r>
            <a:r>
              <a:rPr lang="en-US" sz="1800" dirty="0" err="1" smtClean="0">
                <a:latin typeface="Quattrocento Sans"/>
                <a:ea typeface="Quattrocento Sans"/>
                <a:cs typeface="Quattrocento Sans"/>
                <a:sym typeface="Quattrocento Sans"/>
              </a:rPr>
              <a:t>specifier</a:t>
            </a:r>
            <a:r>
              <a:rPr lang="en-US" sz="1800" dirty="0" smtClean="0">
                <a:latin typeface="Quattrocento Sans"/>
                <a:ea typeface="Quattrocento Sans"/>
                <a:cs typeface="Quattrocento Sans"/>
                <a:sym typeface="Quattrocento Sans"/>
              </a:rPr>
              <a:t> variable in each predicate) </a:t>
            </a:r>
            <a:r>
              <a:rPr lang="en-US" sz="1800" b="1" dirty="0" smtClean="0">
                <a:latin typeface="Quattrocento Sans"/>
                <a:ea typeface="Quattrocento Sans"/>
                <a:cs typeface="Quattrocento Sans"/>
                <a:sym typeface="Quattrocento Sans"/>
              </a:rPr>
              <a:t>or</a:t>
            </a:r>
          </a:p>
          <a:p>
            <a:pPr marL="514350" indent="-285750">
              <a:lnSpc>
                <a:spcPct val="150000"/>
              </a:lnSpc>
              <a:buClr>
                <a:srgbClr val="FFCD00"/>
              </a:buClr>
              <a:buSzPct val="100000"/>
              <a:buFont typeface="Wingdings" charset="2"/>
              <a:buChar char="q"/>
            </a:pPr>
            <a:r>
              <a:rPr lang="en-US" sz="1800" dirty="0" smtClean="0">
                <a:latin typeface="Quattrocento Sans"/>
                <a:ea typeface="Quattrocento Sans"/>
                <a:cs typeface="Quattrocento Sans"/>
                <a:sym typeface="Quattrocento Sans"/>
              </a:rPr>
              <a:t> </a:t>
            </a:r>
            <a:r>
              <a:rPr lang="en-US" sz="1800" dirty="0">
                <a:latin typeface="Quattrocento Sans"/>
                <a:ea typeface="Quattrocento Sans"/>
                <a:cs typeface="Quattrocento Sans"/>
                <a:sym typeface="Quattrocento Sans"/>
              </a:rPr>
              <a:t>A</a:t>
            </a:r>
            <a:r>
              <a:rPr lang="en-US" sz="1800" dirty="0" smtClean="0">
                <a:latin typeface="Quattrocento Sans"/>
                <a:ea typeface="Quattrocento Sans"/>
                <a:cs typeface="Quattrocento Sans"/>
                <a:sym typeface="Quattrocento Sans"/>
              </a:rPr>
              <a:t>ll other predicates (including head predicate) have their location </a:t>
            </a:r>
            <a:r>
              <a:rPr lang="en-US" sz="1800" dirty="0" err="1" smtClean="0">
                <a:latin typeface="Quattrocento Sans"/>
                <a:ea typeface="Quattrocento Sans"/>
                <a:cs typeface="Quattrocento Sans"/>
                <a:sym typeface="Quattrocento Sans"/>
              </a:rPr>
              <a:t>specifier</a:t>
            </a:r>
            <a:r>
              <a:rPr lang="en-US" sz="1800" dirty="0" smtClean="0">
                <a:latin typeface="Quattrocento Sans"/>
                <a:ea typeface="Quattrocento Sans"/>
                <a:cs typeface="Quattrocento Sans"/>
                <a:sym typeface="Quattrocento Sans"/>
              </a:rPr>
              <a:t> set to either first (</a:t>
            </a:r>
            <a:r>
              <a:rPr lang="en-US" sz="1800" dirty="0" err="1" smtClean="0">
                <a:latin typeface="Quattrocento Sans"/>
                <a:ea typeface="Quattrocento Sans"/>
                <a:cs typeface="Quattrocento Sans"/>
                <a:sym typeface="Quattrocento Sans"/>
              </a:rPr>
              <a:t>src</a:t>
            </a:r>
            <a:r>
              <a:rPr lang="en-US" sz="1800" dirty="0" smtClean="0">
                <a:latin typeface="Quattrocento Sans"/>
                <a:ea typeface="Quattrocento Sans"/>
                <a:cs typeface="Quattrocento Sans"/>
                <a:sym typeface="Quattrocento Sans"/>
              </a:rPr>
              <a:t>) or second (</a:t>
            </a:r>
            <a:r>
              <a:rPr lang="en-US" sz="1800" dirty="0" err="1" smtClean="0">
                <a:latin typeface="Quattrocento Sans"/>
                <a:ea typeface="Quattrocento Sans"/>
                <a:cs typeface="Quattrocento Sans"/>
                <a:sym typeface="Quattrocento Sans"/>
              </a:rPr>
              <a:t>dest</a:t>
            </a:r>
            <a:r>
              <a:rPr lang="en-US" sz="1800" dirty="0" smtClean="0">
                <a:latin typeface="Quattrocento Sans"/>
                <a:ea typeface="Quattrocento Sans"/>
                <a:cs typeface="Quattrocento Sans"/>
                <a:sym typeface="Quattrocento Sans"/>
              </a:rPr>
              <a:t>) field of the link predicate</a:t>
            </a:r>
            <a:endParaRPr lang="en-US" sz="1800" dirty="0">
              <a:latin typeface="Quattrocento Sans"/>
              <a:ea typeface="Quattrocento Sans"/>
              <a:cs typeface="Quattrocento Sans"/>
              <a:sym typeface="Quattrocento Sans"/>
            </a:endParaRPr>
          </a:p>
        </p:txBody>
      </p:sp>
      <p:sp>
        <p:nvSpPr>
          <p:cNvPr id="2" name="TextBox 1"/>
          <p:cNvSpPr txBox="1"/>
          <p:nvPr/>
        </p:nvSpPr>
        <p:spPr>
          <a:xfrm>
            <a:off x="3299215" y="2790457"/>
            <a:ext cx="6160477" cy="338554"/>
          </a:xfrm>
          <a:prstGeom prst="rect">
            <a:avLst/>
          </a:prstGeom>
          <a:noFill/>
        </p:spPr>
        <p:txBody>
          <a:bodyPr wrap="square" rtlCol="0">
            <a:spAutoFit/>
          </a:bodyPr>
          <a:lstStyle/>
          <a:p>
            <a:r>
              <a:rPr lang="hr-HR" sz="1600" dirty="0">
                <a:latin typeface="Quattrocento Sans"/>
                <a:ea typeface="Quattrocento Sans"/>
                <a:cs typeface="Quattrocento Sans"/>
              </a:rPr>
              <a:t>p(@Dest,...):link(@Src,Dest...),p1(@Src,...), ...,pn(@Src,...</a:t>
            </a:r>
            <a:r>
              <a:rPr lang="hr-HR" sz="1600" dirty="0" smtClean="0">
                <a:latin typeface="Quattrocento Sans"/>
                <a:ea typeface="Quattrocento Sans"/>
                <a:cs typeface="Quattrocento Sans"/>
              </a:rPr>
              <a:t>)</a:t>
            </a:r>
            <a:endParaRPr lang="en-US" sz="1600" dirty="0">
              <a:latin typeface="Quattrocento Sans"/>
              <a:ea typeface="Quattrocento Sans"/>
              <a:cs typeface="Quattrocento Sans"/>
            </a:endParaRPr>
          </a:p>
        </p:txBody>
      </p:sp>
      <p:sp>
        <p:nvSpPr>
          <p:cNvPr id="3" name="Oval 2"/>
          <p:cNvSpPr/>
          <p:nvPr/>
        </p:nvSpPr>
        <p:spPr>
          <a:xfrm>
            <a:off x="4510871" y="2751995"/>
            <a:ext cx="1693400" cy="464599"/>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4140200" y="2425700"/>
            <a:ext cx="850900" cy="279400"/>
          </a:xfrm>
          <a:prstGeom prst="rect">
            <a:avLst/>
          </a:prstGeom>
        </p:spPr>
      </p:pic>
      <p:sp>
        <p:nvSpPr>
          <p:cNvPr id="5" name="Rectangle 4"/>
          <p:cNvSpPr/>
          <p:nvPr/>
        </p:nvSpPr>
        <p:spPr>
          <a:xfrm>
            <a:off x="5124000" y="1019750"/>
            <a:ext cx="1489025" cy="18103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hape 111"/>
          <p:cNvSpPr txBox="1">
            <a:spLocks noGrp="1"/>
          </p:cNvSpPr>
          <p:nvPr>
            <p:ph type="title"/>
          </p:nvPr>
        </p:nvSpPr>
        <p:spPr>
          <a:xfrm>
            <a:off x="1363740" y="896553"/>
            <a:ext cx="4969003" cy="435599"/>
          </a:xfrm>
          <a:prstGeom prst="rect">
            <a:avLst/>
          </a:prstGeom>
        </p:spPr>
        <p:txBody>
          <a:bodyPr lIns="91425" tIns="91425" rIns="91425" bIns="91425" anchor="ctr" anchorCtr="0">
            <a:noAutofit/>
          </a:bodyPr>
          <a:lstStyle/>
          <a:p>
            <a:pPr lvl="0"/>
            <a:r>
              <a:rPr lang="en-US" dirty="0" smtClean="0"/>
              <a:t>Link-Restricted Rule – </a:t>
            </a:r>
            <a:r>
              <a:rPr lang="en-US" dirty="0" err="1" smtClean="0"/>
              <a:t>NDlog</a:t>
            </a:r>
            <a:r>
              <a:rPr lang="en-US" dirty="0" smtClean="0"/>
              <a:t> Extension</a:t>
            </a:r>
            <a:endParaRPr lang="en" dirty="0">
              <a:highlight>
                <a:srgbClr val="FFCD00"/>
              </a:highlight>
            </a:endParaRPr>
          </a:p>
        </p:txBody>
      </p:sp>
    </p:spTree>
    <p:extLst>
      <p:ext uri="{BB962C8B-B14F-4D97-AF65-F5344CB8AC3E}">
        <p14:creationId xmlns:p14="http://schemas.microsoft.com/office/powerpoint/2010/main" val="98857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Vio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8172</TotalTime>
  <Words>2309</Words>
  <Application>Microsoft Macintosh PowerPoint</Application>
  <PresentationFormat>On-screen Show (16:9)</PresentationFormat>
  <Paragraphs>249</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Viola template</vt:lpstr>
      <vt:lpstr>Equation</vt:lpstr>
      <vt:lpstr>Declarative Networking</vt:lpstr>
      <vt:lpstr>Outlines</vt:lpstr>
      <vt:lpstr>Motivation</vt:lpstr>
      <vt:lpstr>Declarative Networking </vt:lpstr>
      <vt:lpstr>Review of Datalog</vt:lpstr>
      <vt:lpstr>Network Datalog (NDlog)</vt:lpstr>
      <vt:lpstr>Path-Vector Protocol Example</vt:lpstr>
      <vt:lpstr>Network Datalog (NDlog)</vt:lpstr>
      <vt:lpstr>Link-Restricted Rule – NDlog Extension</vt:lpstr>
      <vt:lpstr>Soft-state Storage Model – NDlog Extension</vt:lpstr>
      <vt:lpstr>Soft-state Storage Model – NDlog Extension</vt:lpstr>
      <vt:lpstr>Soft-state Storage Model – NDlog Extension</vt:lpstr>
      <vt:lpstr>Execution Plan Generation</vt:lpstr>
      <vt:lpstr>Centralized - Execution Plan Generation</vt:lpstr>
      <vt:lpstr>Centralized - Execution Plan Generation</vt:lpstr>
      <vt:lpstr>Distributed - Execution Plan Generation</vt:lpstr>
      <vt:lpstr>Distributed - Execution Plan Generation</vt:lpstr>
      <vt:lpstr>Distributed - Execution Plan Generation</vt:lpstr>
      <vt:lpstr>Pipelined Semi-naïve Evaluation</vt:lpstr>
      <vt:lpstr>Pipelined Semi-naïve Evaluation</vt:lpstr>
      <vt:lpstr>Pipelined Semi-naïve Evaluation</vt:lpstr>
      <vt:lpstr>Incremental Maintenance</vt:lpstr>
      <vt:lpstr>Use Cases – Declarative Routing</vt:lpstr>
      <vt:lpstr>Use Cases – Declarative Routing</vt:lpstr>
      <vt:lpstr>Use Cases – Declarative Overlays</vt:lpstr>
      <vt:lpstr>Related Work</vt:lpstr>
      <vt:lpstr>References</vt:lpstr>
      <vt:lpstr>Useful Links and Related Papers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Declarative Networking</dc:title>
  <cp:lastModifiedBy>Vivi Ma</cp:lastModifiedBy>
  <cp:revision>546</cp:revision>
  <dcterms:modified xsi:type="dcterms:W3CDTF">2016-11-14T18:54:12Z</dcterms:modified>
</cp:coreProperties>
</file>