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300" r:id="rId4"/>
    <p:sldId id="260" r:id="rId5"/>
    <p:sldId id="302" r:id="rId6"/>
    <p:sldId id="305" r:id="rId7"/>
    <p:sldId id="303" r:id="rId8"/>
    <p:sldId id="266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23" r:id="rId17"/>
    <p:sldId id="324" r:id="rId18"/>
    <p:sldId id="326" r:id="rId19"/>
    <p:sldId id="327" r:id="rId20"/>
    <p:sldId id="304" r:id="rId21"/>
    <p:sldId id="319" r:id="rId22"/>
    <p:sldId id="320" r:id="rId23"/>
    <p:sldId id="321" r:id="rId24"/>
    <p:sldId id="322" r:id="rId25"/>
    <p:sldId id="286" r:id="rId26"/>
    <p:sldId id="32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-1160" y="-6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of Machines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4.0</c:v>
                </c:pt>
                <c:pt idx="1">
                  <c:v>8.0</c:v>
                </c:pt>
                <c:pt idx="2">
                  <c:v>12.0</c:v>
                </c:pt>
                <c:pt idx="3">
                  <c:v>16.0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4.0</c:v>
                </c:pt>
                <c:pt idx="1">
                  <c:v>9.700000000000001</c:v>
                </c:pt>
                <c:pt idx="2">
                  <c:v>19.5</c:v>
                </c:pt>
                <c:pt idx="3">
                  <c:v>36.5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37218504"/>
        <c:axId val="-2137179752"/>
      </c:barChart>
      <c:catAx>
        <c:axId val="-21372185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dirty="0" smtClean="0"/>
                  <a:t># of Machines</a:t>
                </a:r>
                <a:endParaRPr lang="en-CA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7179752"/>
        <c:crosses val="autoZero"/>
        <c:auto val="1"/>
        <c:lblAlgn val="ctr"/>
        <c:lblOffset val="100"/>
        <c:noMultiLvlLbl val="0"/>
      </c:catAx>
      <c:valAx>
        <c:axId val="-2137179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dirty="0" smtClean="0"/>
                  <a:t>Billion</a:t>
                </a:r>
                <a:r>
                  <a:rPr lang="en-IN" baseline="0" dirty="0" smtClean="0"/>
                  <a:t> connections</a:t>
                </a:r>
                <a:endParaRPr lang="en-CA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7218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D52-C88E-462D-BDD4-C353774CDD6D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3441-D426-42B3-966A-E3D603845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7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D52-C88E-462D-BDD4-C353774CDD6D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3441-D426-42B3-966A-E3D603845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1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D52-C88E-462D-BDD4-C353774CDD6D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3441-D426-42B3-966A-E3D603845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4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D52-C88E-462D-BDD4-C353774CDD6D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3441-D426-42B3-966A-E3D603845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3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D52-C88E-462D-BDD4-C353774CDD6D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3441-D426-42B3-966A-E3D603845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3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D52-C88E-462D-BDD4-C353774CDD6D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3441-D426-42B3-966A-E3D603845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2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D52-C88E-462D-BDD4-C353774CDD6D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3441-D426-42B3-966A-E3D603845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0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D52-C88E-462D-BDD4-C353774CDD6D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3441-D426-42B3-966A-E3D603845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9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D52-C88E-462D-BDD4-C353774CDD6D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3441-D426-42B3-966A-E3D603845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1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D52-C88E-462D-BDD4-C353774CDD6D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3441-D426-42B3-966A-E3D603845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5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D52-C88E-462D-BDD4-C353774CDD6D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3441-D426-42B3-966A-E3D603845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9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FED52-C88E-462D-BDD4-C353774CDD6D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A3441-D426-42B3-966A-E3D603845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5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230" y="538665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Project Adam</a:t>
            </a:r>
            <a:br>
              <a:rPr lang="en-US" dirty="0" smtClean="0"/>
            </a:br>
            <a:r>
              <a:rPr lang="en-US" sz="3600" dirty="0" smtClean="0"/>
              <a:t>Building an Efficient and Scalable</a:t>
            </a:r>
            <a:br>
              <a:rPr lang="en-US" sz="3600" dirty="0" smtClean="0"/>
            </a:br>
            <a:r>
              <a:rPr lang="en-US" sz="3600" dirty="0" smtClean="0"/>
              <a:t>Deep Learning Training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472" y="3112044"/>
            <a:ext cx="11245515" cy="1655762"/>
          </a:xfrm>
        </p:spPr>
        <p:txBody>
          <a:bodyPr>
            <a:normAutofit/>
          </a:bodyPr>
          <a:lstStyle/>
          <a:p>
            <a:r>
              <a:rPr lang="en-US" sz="2600" dirty="0" err="1" smtClean="0"/>
              <a:t>Chilimbi</a:t>
            </a:r>
            <a:r>
              <a:rPr lang="en-US" sz="2600" dirty="0" smtClean="0"/>
              <a:t>, et al. (2014)</a:t>
            </a:r>
          </a:p>
          <a:p>
            <a:r>
              <a:rPr lang="en-US" sz="2600" i="1" dirty="0" smtClean="0"/>
              <a:t>Microsoft Research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91916" y="495358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Saifuddin Hitawala</a:t>
            </a:r>
          </a:p>
          <a:p>
            <a:pPr algn="l"/>
            <a:r>
              <a:rPr lang="en-US" dirty="0" smtClean="0"/>
              <a:t>October 17, 2016</a:t>
            </a:r>
          </a:p>
          <a:p>
            <a:pPr algn="l"/>
            <a:r>
              <a:rPr lang="en-US" dirty="0" smtClean="0"/>
              <a:t>CS 848, University of Waterloo</a:t>
            </a:r>
          </a:p>
        </p:txBody>
      </p:sp>
    </p:spTree>
    <p:extLst>
      <p:ext uri="{BB962C8B-B14F-4D97-AF65-F5344CB8AC3E}">
        <p14:creationId xmlns:p14="http://schemas.microsoft.com/office/powerpoint/2010/main" val="3272823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Asynchronous </a:t>
            </a:r>
            <a:r>
              <a:rPr lang="en-US" dirty="0"/>
              <a:t>w</a:t>
            </a:r>
            <a:r>
              <a:rPr lang="en-US" dirty="0" smtClean="0"/>
              <a:t>eight updates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38200" y="1825625"/>
            <a:ext cx="6500335" cy="4351338"/>
          </a:xfrm>
        </p:spPr>
        <p:txBody>
          <a:bodyPr/>
          <a:lstStyle/>
          <a:p>
            <a:r>
              <a:rPr lang="en-US" sz="2400" dirty="0"/>
              <a:t>Multiple threads on a single machine</a:t>
            </a:r>
          </a:p>
          <a:p>
            <a:r>
              <a:rPr lang="en-US" sz="2400" dirty="0" smtClean="0"/>
              <a:t>Each thread processing a different input i.e. computing a weight update</a:t>
            </a:r>
          </a:p>
          <a:p>
            <a:r>
              <a:rPr lang="en-US" sz="2400" dirty="0" smtClean="0"/>
              <a:t>Weight updates are associative and commutative</a:t>
            </a:r>
          </a:p>
          <a:p>
            <a:r>
              <a:rPr lang="en-US" sz="2400" dirty="0" smtClean="0"/>
              <a:t>Thus, no locks required on shared weights</a:t>
            </a:r>
          </a:p>
          <a:p>
            <a:r>
              <a:rPr lang="en-US" sz="2400" dirty="0" smtClean="0"/>
              <a:t>Useful for scaling on multiple machines</a:t>
            </a:r>
            <a:endParaRPr lang="en-US" sz="2400" dirty="0"/>
          </a:p>
          <a:p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7721600" y="2402114"/>
            <a:ext cx="2641600" cy="15530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le 5"/>
              <p:cNvSpPr/>
              <p:nvPr/>
            </p:nvSpPr>
            <p:spPr>
              <a:xfrm>
                <a:off x="7881257" y="2569028"/>
                <a:ext cx="449943" cy="537029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CA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1257" y="2569028"/>
                <a:ext cx="449943" cy="537029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effectLst>
                <a:softEdge rad="12700"/>
              </a:effec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ounded Rectangle 42"/>
              <p:cNvSpPr/>
              <p:nvPr/>
            </p:nvSpPr>
            <p:spPr>
              <a:xfrm>
                <a:off x="8490857" y="2569027"/>
                <a:ext cx="449943" cy="537029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CA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Rounded 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0857" y="2569027"/>
                <a:ext cx="449943" cy="537029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softEdge rad="12700"/>
              </a:effec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ounded Rectangle 43"/>
              <p:cNvSpPr/>
              <p:nvPr/>
            </p:nvSpPr>
            <p:spPr>
              <a:xfrm>
                <a:off x="9122228" y="2569026"/>
                <a:ext cx="449943" cy="537029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I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CA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Rounded 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2228" y="2569026"/>
                <a:ext cx="449943" cy="537029"/>
              </a:xfrm>
              <a:prstGeom prst="roundRect">
                <a:avLst/>
              </a:prstGeom>
              <a:blipFill rotWithShape="0">
                <a:blip r:embed="rId4"/>
                <a:stretch>
                  <a:fillRect l="-2632"/>
                </a:stretch>
              </a:blipFill>
              <a:effectLst>
                <a:softEdge rad="12700"/>
              </a:effec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ounded Rectangle 44"/>
              <p:cNvSpPr/>
              <p:nvPr/>
            </p:nvSpPr>
            <p:spPr>
              <a:xfrm>
                <a:off x="9742714" y="2569025"/>
                <a:ext cx="449943" cy="537029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CA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Rounded 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2714" y="2569025"/>
                <a:ext cx="449943" cy="537029"/>
              </a:xfrm>
              <a:prstGeom prst="round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effectLst>
                <a:softEdge rad="12700"/>
              </a:effec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ounded Rectangle 45"/>
              <p:cNvSpPr/>
              <p:nvPr/>
            </p:nvSpPr>
            <p:spPr>
              <a:xfrm>
                <a:off x="7881257" y="3251426"/>
                <a:ext cx="449943" cy="537029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CA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Rounded 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1257" y="3251426"/>
                <a:ext cx="449943" cy="537029"/>
              </a:xfrm>
              <a:prstGeom prst="round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effectLst>
                <a:softEdge rad="12700"/>
              </a:effec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ounded Rectangle 56"/>
              <p:cNvSpPr/>
              <p:nvPr/>
            </p:nvSpPr>
            <p:spPr>
              <a:xfrm>
                <a:off x="8490857" y="3251425"/>
                <a:ext cx="449943" cy="537029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I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CA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Rounded 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0857" y="3251425"/>
                <a:ext cx="449943" cy="537029"/>
              </a:xfrm>
              <a:prstGeom prst="roundRect">
                <a:avLst/>
              </a:prstGeom>
              <a:blipFill rotWithShape="0">
                <a:blip r:embed="rId7"/>
                <a:stretch>
                  <a:fillRect l="-2632"/>
                </a:stretch>
              </a:blipFill>
              <a:effectLst>
                <a:softEdge rad="12700"/>
              </a:effec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ounded Rectangle 58"/>
              <p:cNvSpPr/>
              <p:nvPr/>
            </p:nvSpPr>
            <p:spPr>
              <a:xfrm>
                <a:off x="9122228" y="3243939"/>
                <a:ext cx="449943" cy="537029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sub>
                      </m:sSub>
                    </m:oMath>
                  </m:oMathPara>
                </a14:m>
                <a:endParaRPr lang="en-CA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Rounded 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2228" y="3243939"/>
                <a:ext cx="449943" cy="537029"/>
              </a:xfrm>
              <a:prstGeom prst="roundRect">
                <a:avLst/>
              </a:prstGeom>
              <a:blipFill rotWithShape="0">
                <a:blip r:embed="rId8"/>
                <a:stretch>
                  <a:fillRect l="-2632"/>
                </a:stretch>
              </a:blipFill>
              <a:effectLst>
                <a:softEdge rad="12700"/>
              </a:effec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ounded Rectangle 59"/>
              <p:cNvSpPr/>
              <p:nvPr/>
            </p:nvSpPr>
            <p:spPr>
              <a:xfrm>
                <a:off x="9742714" y="3272965"/>
                <a:ext cx="449943" cy="537029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I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CA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Rounded 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2714" y="3272965"/>
                <a:ext cx="449943" cy="537029"/>
              </a:xfrm>
              <a:prstGeom prst="roundRect">
                <a:avLst/>
              </a:prstGeom>
              <a:blipFill rotWithShape="0">
                <a:blip r:embed="rId9"/>
                <a:stretch>
                  <a:fillRect l="-2632"/>
                </a:stretch>
              </a:blipFill>
              <a:effectLst>
                <a:softEdge rad="12700"/>
              </a:effec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28646" y="4085995"/>
                <a:ext cx="29871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 xmlns="">
                    <m:r>
                      <a:rPr lang="en-C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CA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I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24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I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I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CA" dirty="0" smtClean="0"/>
                  <a:t>…</a:t>
                </a:r>
                <a:endParaRPr lang="en-CA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8646" y="4085995"/>
                <a:ext cx="2987164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2653" t="-28261" r="-1837" b="-50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7519963" y="1886627"/>
            <a:ext cx="3095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Single training machine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166422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Model partitioning: less is more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825625"/>
            <a:ext cx="6839857" cy="4351338"/>
          </a:xfrm>
        </p:spPr>
        <p:txBody>
          <a:bodyPr>
            <a:normAutofit/>
          </a:bodyPr>
          <a:lstStyle/>
          <a:p>
            <a:r>
              <a:rPr lang="en-IN" sz="2400" dirty="0" smtClean="0"/>
              <a:t>Partition model across multiple machines</a:t>
            </a:r>
          </a:p>
          <a:p>
            <a:r>
              <a:rPr lang="en-IN" sz="2400" dirty="0" smtClean="0"/>
              <a:t>Don’t want to stream from disk so put it in memory to take advantage of memory bandwidth</a:t>
            </a:r>
          </a:p>
          <a:p>
            <a:endParaRPr lang="en-CA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8257953" y="1925710"/>
            <a:ext cx="3095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Single training machine</a:t>
            </a:r>
            <a:endParaRPr lang="en-CA" sz="2400" dirty="0"/>
          </a:p>
        </p:txBody>
      </p:sp>
      <p:sp>
        <p:nvSpPr>
          <p:cNvPr id="3" name="Rectangle 2"/>
          <p:cNvSpPr/>
          <p:nvPr/>
        </p:nvSpPr>
        <p:spPr>
          <a:xfrm>
            <a:off x="8459590" y="2583543"/>
            <a:ext cx="2467428" cy="22642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ounded Rectangle 3"/>
          <p:cNvSpPr/>
          <p:nvPr/>
        </p:nvSpPr>
        <p:spPr>
          <a:xfrm>
            <a:off x="8778905" y="2844800"/>
            <a:ext cx="1886857" cy="55154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DRAM</a:t>
            </a:r>
            <a:endParaRPr lang="en-CA" dirty="0"/>
          </a:p>
        </p:txBody>
      </p:sp>
      <p:sp>
        <p:nvSpPr>
          <p:cNvPr id="17" name="Rounded Rectangle 16"/>
          <p:cNvSpPr/>
          <p:nvPr/>
        </p:nvSpPr>
        <p:spPr>
          <a:xfrm>
            <a:off x="8778905" y="4042228"/>
            <a:ext cx="1886857" cy="5515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CPU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6739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Model partitioning: less is more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257953" y="1925712"/>
            <a:ext cx="3095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Single training machine</a:t>
            </a:r>
            <a:endParaRPr lang="en-CA" sz="2400" dirty="0"/>
          </a:p>
        </p:txBody>
      </p:sp>
      <p:sp>
        <p:nvSpPr>
          <p:cNvPr id="3" name="Rectangle 2"/>
          <p:cNvSpPr/>
          <p:nvPr/>
        </p:nvSpPr>
        <p:spPr>
          <a:xfrm>
            <a:off x="8459590" y="2583545"/>
            <a:ext cx="2467428" cy="22642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ounded Rectangle 3"/>
          <p:cNvSpPr/>
          <p:nvPr/>
        </p:nvSpPr>
        <p:spPr>
          <a:xfrm>
            <a:off x="8778905" y="2844802"/>
            <a:ext cx="1886857" cy="55154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DRAM</a:t>
            </a:r>
            <a:endParaRPr lang="en-CA" dirty="0"/>
          </a:p>
        </p:txBody>
      </p:sp>
      <p:sp>
        <p:nvSpPr>
          <p:cNvPr id="17" name="Rounded Rectangle 16"/>
          <p:cNvSpPr/>
          <p:nvPr/>
        </p:nvSpPr>
        <p:spPr>
          <a:xfrm>
            <a:off x="8778905" y="4042230"/>
            <a:ext cx="1886857" cy="5515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CPU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8982105" y="2844802"/>
            <a:ext cx="1538514" cy="55154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Model Shard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825625"/>
            <a:ext cx="6839857" cy="4351338"/>
          </a:xfrm>
        </p:spPr>
        <p:txBody>
          <a:bodyPr>
            <a:normAutofit/>
          </a:bodyPr>
          <a:lstStyle/>
          <a:p>
            <a:r>
              <a:rPr lang="en-IN" sz="2400" dirty="0" smtClean="0"/>
              <a:t>Partition model across multiple machines</a:t>
            </a:r>
          </a:p>
          <a:p>
            <a:r>
              <a:rPr lang="en-IN" sz="2400" dirty="0" smtClean="0"/>
              <a:t>Don’t want to stream from disk so put it in memory to take advantage of memory bandwidth</a:t>
            </a:r>
          </a:p>
          <a:p>
            <a:r>
              <a:rPr lang="en-IN" sz="2400" dirty="0" smtClean="0"/>
              <a:t>But, memory bandwidth still a bottleneck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088774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Model partitioning: less is more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257953" y="1925711"/>
            <a:ext cx="3095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Single training machine</a:t>
            </a:r>
            <a:endParaRPr lang="en-CA" sz="2400" dirty="0"/>
          </a:p>
        </p:txBody>
      </p:sp>
      <p:sp>
        <p:nvSpPr>
          <p:cNvPr id="3" name="Rectangle 2"/>
          <p:cNvSpPr/>
          <p:nvPr/>
        </p:nvSpPr>
        <p:spPr>
          <a:xfrm>
            <a:off x="8459590" y="2583544"/>
            <a:ext cx="2467428" cy="22642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ounded Rectangle 3"/>
          <p:cNvSpPr/>
          <p:nvPr/>
        </p:nvSpPr>
        <p:spPr>
          <a:xfrm>
            <a:off x="8778905" y="2844801"/>
            <a:ext cx="1886857" cy="55154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DRAM</a:t>
            </a:r>
            <a:endParaRPr lang="en-CA" dirty="0"/>
          </a:p>
        </p:txBody>
      </p:sp>
      <p:sp>
        <p:nvSpPr>
          <p:cNvPr id="17" name="Rounded Rectangle 16"/>
          <p:cNvSpPr/>
          <p:nvPr/>
        </p:nvSpPr>
        <p:spPr>
          <a:xfrm>
            <a:off x="8778905" y="4042229"/>
            <a:ext cx="1886857" cy="5515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CPU</a:t>
            </a:r>
            <a:endParaRPr lang="en-CA" dirty="0"/>
          </a:p>
        </p:txBody>
      </p:sp>
      <p:sp>
        <p:nvSpPr>
          <p:cNvPr id="5" name="Rounded Rectangle 4"/>
          <p:cNvSpPr/>
          <p:nvPr/>
        </p:nvSpPr>
        <p:spPr>
          <a:xfrm>
            <a:off x="9090960" y="3490911"/>
            <a:ext cx="1270001" cy="39540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L3 Cache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825625"/>
            <a:ext cx="6839857" cy="4351338"/>
          </a:xfrm>
        </p:spPr>
        <p:txBody>
          <a:bodyPr>
            <a:normAutofit/>
          </a:bodyPr>
          <a:lstStyle/>
          <a:p>
            <a:r>
              <a:rPr lang="en-IN" sz="2400" dirty="0" smtClean="0"/>
              <a:t>Partition model across multiple machines</a:t>
            </a:r>
          </a:p>
          <a:p>
            <a:r>
              <a:rPr lang="en-IN" sz="2400" dirty="0" smtClean="0"/>
              <a:t>Don’t want to stream from disk so put it in memory to take advantage of memory bandwidth</a:t>
            </a:r>
          </a:p>
          <a:p>
            <a:r>
              <a:rPr lang="en-IN" sz="2400" dirty="0" smtClean="0"/>
              <a:t>But, memory bandwidth still a bottleneck</a:t>
            </a:r>
          </a:p>
          <a:p>
            <a:r>
              <a:rPr lang="en-IN" sz="2400" dirty="0" smtClean="0"/>
              <a:t>Go one level lower and fit model in L3 Cache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655261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Model partitioning: less is more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257953" y="1925710"/>
            <a:ext cx="3095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Single training machine</a:t>
            </a:r>
            <a:endParaRPr lang="en-CA" sz="2400" dirty="0"/>
          </a:p>
        </p:txBody>
      </p:sp>
      <p:sp>
        <p:nvSpPr>
          <p:cNvPr id="3" name="Rectangle 2"/>
          <p:cNvSpPr/>
          <p:nvPr/>
        </p:nvSpPr>
        <p:spPr>
          <a:xfrm>
            <a:off x="8459590" y="2583543"/>
            <a:ext cx="2467428" cy="22642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ounded Rectangle 3"/>
          <p:cNvSpPr/>
          <p:nvPr/>
        </p:nvSpPr>
        <p:spPr>
          <a:xfrm>
            <a:off x="8778905" y="2844800"/>
            <a:ext cx="1886857" cy="55154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DRAM</a:t>
            </a:r>
            <a:endParaRPr lang="en-CA" dirty="0"/>
          </a:p>
        </p:txBody>
      </p:sp>
      <p:sp>
        <p:nvSpPr>
          <p:cNvPr id="17" name="Rounded Rectangle 16"/>
          <p:cNvSpPr/>
          <p:nvPr/>
        </p:nvSpPr>
        <p:spPr>
          <a:xfrm>
            <a:off x="8778905" y="4042228"/>
            <a:ext cx="1886857" cy="5515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CPU</a:t>
            </a:r>
            <a:endParaRPr lang="en-CA" dirty="0"/>
          </a:p>
        </p:txBody>
      </p:sp>
      <p:sp>
        <p:nvSpPr>
          <p:cNvPr id="5" name="Rounded Rectangle 4"/>
          <p:cNvSpPr/>
          <p:nvPr/>
        </p:nvSpPr>
        <p:spPr>
          <a:xfrm>
            <a:off x="9090960" y="3490910"/>
            <a:ext cx="1270001" cy="39540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L3 Cache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9199819" y="3490910"/>
            <a:ext cx="1045028" cy="39540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 smtClean="0"/>
              <a:t>Model Shard WS</a:t>
            </a:r>
            <a:endParaRPr lang="en-CA" sz="1400" dirty="0"/>
          </a:p>
        </p:txBody>
      </p:sp>
      <p:sp>
        <p:nvSpPr>
          <p:cNvPr id="9" name="Content Placeholder 7"/>
          <p:cNvSpPr>
            <a:spLocks noGrp="1"/>
          </p:cNvSpPr>
          <p:nvPr>
            <p:ph idx="1"/>
          </p:nvPr>
        </p:nvSpPr>
        <p:spPr>
          <a:xfrm>
            <a:off x="838200" y="1825625"/>
            <a:ext cx="6839857" cy="4351338"/>
          </a:xfrm>
        </p:spPr>
        <p:txBody>
          <a:bodyPr>
            <a:normAutofit/>
          </a:bodyPr>
          <a:lstStyle/>
          <a:p>
            <a:r>
              <a:rPr lang="en-IN" sz="2400" dirty="0" smtClean="0"/>
              <a:t>Partition model across multiple machines</a:t>
            </a:r>
          </a:p>
          <a:p>
            <a:r>
              <a:rPr lang="en-IN" sz="2400" dirty="0" smtClean="0"/>
              <a:t>Don’t want to stream from disk so put it in memory to take advantage of memory bandwidth</a:t>
            </a:r>
          </a:p>
          <a:p>
            <a:r>
              <a:rPr lang="en-IN" sz="2400" dirty="0" smtClean="0"/>
              <a:t>But, memory bandwidth still a bottleneck</a:t>
            </a:r>
          </a:p>
          <a:p>
            <a:r>
              <a:rPr lang="en-IN" sz="2400" dirty="0" smtClean="0"/>
              <a:t>Go one level lower and fit model in L3 Cache</a:t>
            </a:r>
          </a:p>
          <a:p>
            <a:r>
              <a:rPr lang="en-IN" sz="2400" dirty="0" smtClean="0"/>
              <a:t>Speed significantly higher on each machine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762709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Asynchronous </a:t>
            </a:r>
            <a:r>
              <a:rPr lang="en-US" dirty="0"/>
              <a:t>b</a:t>
            </a:r>
            <a:r>
              <a:rPr lang="en-US" dirty="0" smtClean="0"/>
              <a:t>atch updates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1115" y="1819389"/>
            <a:ext cx="4738913" cy="4351338"/>
          </a:xfrm>
        </p:spPr>
        <p:txBody>
          <a:bodyPr>
            <a:normAutofit/>
          </a:bodyPr>
          <a:lstStyle/>
          <a:p>
            <a:r>
              <a:rPr lang="en-IN" sz="2400" dirty="0" smtClean="0"/>
              <a:t>Replica publishes updates to the parameter server</a:t>
            </a:r>
          </a:p>
          <a:p>
            <a:r>
              <a:rPr lang="en-IN" sz="2400" dirty="0" smtClean="0"/>
              <a:t>Bottleneck: communication between the model replicas and the parameter server</a:t>
            </a:r>
            <a:endParaRPr lang="en-CA" sz="2400" dirty="0"/>
          </a:p>
        </p:txBody>
      </p:sp>
      <p:sp>
        <p:nvSpPr>
          <p:cNvPr id="3" name="Rectangle 2"/>
          <p:cNvSpPr/>
          <p:nvPr/>
        </p:nvSpPr>
        <p:spPr>
          <a:xfrm>
            <a:off x="5896429" y="3048001"/>
            <a:ext cx="1262743" cy="1117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ounded Rectangle 3"/>
          <p:cNvSpPr/>
          <p:nvPr/>
        </p:nvSpPr>
        <p:spPr>
          <a:xfrm>
            <a:off x="6041572" y="3156856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ounded Rectangle 13"/>
          <p:cNvSpPr/>
          <p:nvPr/>
        </p:nvSpPr>
        <p:spPr>
          <a:xfrm>
            <a:off x="6041573" y="3661230"/>
            <a:ext cx="420914" cy="3338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ounded Rectangle 18"/>
          <p:cNvSpPr/>
          <p:nvPr/>
        </p:nvSpPr>
        <p:spPr>
          <a:xfrm>
            <a:off x="6593114" y="3156855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ounded Rectangle 19"/>
          <p:cNvSpPr/>
          <p:nvPr/>
        </p:nvSpPr>
        <p:spPr>
          <a:xfrm>
            <a:off x="6593113" y="3661228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7993743" y="3048001"/>
            <a:ext cx="1262743" cy="1117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ounded Rectangle 31"/>
          <p:cNvSpPr/>
          <p:nvPr/>
        </p:nvSpPr>
        <p:spPr>
          <a:xfrm>
            <a:off x="8138886" y="3156856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ounded Rectangle 32"/>
          <p:cNvSpPr/>
          <p:nvPr/>
        </p:nvSpPr>
        <p:spPr>
          <a:xfrm>
            <a:off x="8138887" y="3661230"/>
            <a:ext cx="420914" cy="3338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ounded Rectangle 33"/>
          <p:cNvSpPr/>
          <p:nvPr/>
        </p:nvSpPr>
        <p:spPr>
          <a:xfrm>
            <a:off x="8690428" y="3156855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ounded Rectangle 34"/>
          <p:cNvSpPr/>
          <p:nvPr/>
        </p:nvSpPr>
        <p:spPr>
          <a:xfrm>
            <a:off x="8690427" y="3661228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/>
          <p:cNvSpPr/>
          <p:nvPr/>
        </p:nvSpPr>
        <p:spPr>
          <a:xfrm>
            <a:off x="10091057" y="3048001"/>
            <a:ext cx="1262743" cy="1117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ounded Rectangle 36"/>
          <p:cNvSpPr/>
          <p:nvPr/>
        </p:nvSpPr>
        <p:spPr>
          <a:xfrm>
            <a:off x="10236200" y="3156856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ounded Rectangle 37"/>
          <p:cNvSpPr/>
          <p:nvPr/>
        </p:nvSpPr>
        <p:spPr>
          <a:xfrm>
            <a:off x="10236201" y="3661230"/>
            <a:ext cx="420914" cy="3338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Rounded Rectangle 38"/>
          <p:cNvSpPr/>
          <p:nvPr/>
        </p:nvSpPr>
        <p:spPr>
          <a:xfrm>
            <a:off x="10787742" y="3156855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Rounded Rectangle 39"/>
          <p:cNvSpPr/>
          <p:nvPr/>
        </p:nvSpPr>
        <p:spPr>
          <a:xfrm>
            <a:off x="10787741" y="3661228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6462487" y="1868488"/>
            <a:ext cx="4194628" cy="6061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Rounded Rectangle 46"/>
          <p:cNvSpPr/>
          <p:nvPr/>
        </p:nvSpPr>
        <p:spPr>
          <a:xfrm>
            <a:off x="6593113" y="2002854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Rounded Rectangle 47"/>
          <p:cNvSpPr/>
          <p:nvPr/>
        </p:nvSpPr>
        <p:spPr>
          <a:xfrm>
            <a:off x="7159173" y="2002853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Rounded Rectangle 48"/>
          <p:cNvSpPr/>
          <p:nvPr/>
        </p:nvSpPr>
        <p:spPr>
          <a:xfrm>
            <a:off x="7754260" y="2002852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Rounded Rectangle 49"/>
          <p:cNvSpPr/>
          <p:nvPr/>
        </p:nvSpPr>
        <p:spPr>
          <a:xfrm>
            <a:off x="8320320" y="2002852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Rounded Rectangle 50"/>
          <p:cNvSpPr/>
          <p:nvPr/>
        </p:nvSpPr>
        <p:spPr>
          <a:xfrm>
            <a:off x="8929918" y="2002852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Rounded Rectangle 51"/>
          <p:cNvSpPr/>
          <p:nvPr/>
        </p:nvSpPr>
        <p:spPr>
          <a:xfrm>
            <a:off x="9525006" y="2002851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Rounded Rectangle 52"/>
          <p:cNvSpPr/>
          <p:nvPr/>
        </p:nvSpPr>
        <p:spPr>
          <a:xfrm>
            <a:off x="10091057" y="2002851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Can 53"/>
          <p:cNvSpPr/>
          <p:nvPr/>
        </p:nvSpPr>
        <p:spPr>
          <a:xfrm>
            <a:off x="6041572" y="4887913"/>
            <a:ext cx="957943" cy="635001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Can 54"/>
          <p:cNvSpPr/>
          <p:nvPr/>
        </p:nvSpPr>
        <p:spPr>
          <a:xfrm>
            <a:off x="10236200" y="4887913"/>
            <a:ext cx="957943" cy="635001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Can 55"/>
          <p:cNvSpPr/>
          <p:nvPr/>
        </p:nvSpPr>
        <p:spPr>
          <a:xfrm>
            <a:off x="8138886" y="4887913"/>
            <a:ext cx="957943" cy="635001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8" name="Straight Arrow Connector 57"/>
          <p:cNvCxnSpPr>
            <a:stCxn id="54" idx="1"/>
          </p:cNvCxnSpPr>
          <p:nvPr/>
        </p:nvCxnSpPr>
        <p:spPr>
          <a:xfrm flipV="1">
            <a:off x="6520544" y="4238172"/>
            <a:ext cx="7256" cy="6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10707915" y="4252919"/>
            <a:ext cx="7256" cy="6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8625114" y="4245656"/>
            <a:ext cx="7256" cy="6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6504210" y="2533248"/>
            <a:ext cx="865420" cy="4189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8632370" y="2506950"/>
            <a:ext cx="10885" cy="4319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9735463" y="2553553"/>
            <a:ext cx="921653" cy="3986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59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Asynchronous </a:t>
            </a:r>
            <a:r>
              <a:rPr lang="en-US" dirty="0"/>
              <a:t>b</a:t>
            </a:r>
            <a:r>
              <a:rPr lang="en-US" dirty="0" smtClean="0"/>
              <a:t>atch updates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896429" y="3048001"/>
            <a:ext cx="1262743" cy="1117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ounded Rectangle 3"/>
          <p:cNvSpPr/>
          <p:nvPr/>
        </p:nvSpPr>
        <p:spPr>
          <a:xfrm>
            <a:off x="6041572" y="3156856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ounded Rectangle 13"/>
          <p:cNvSpPr/>
          <p:nvPr/>
        </p:nvSpPr>
        <p:spPr>
          <a:xfrm>
            <a:off x="6041573" y="3661230"/>
            <a:ext cx="420914" cy="3338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ounded Rectangle 18"/>
          <p:cNvSpPr/>
          <p:nvPr/>
        </p:nvSpPr>
        <p:spPr>
          <a:xfrm>
            <a:off x="6593114" y="3156855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ounded Rectangle 19"/>
          <p:cNvSpPr/>
          <p:nvPr/>
        </p:nvSpPr>
        <p:spPr>
          <a:xfrm>
            <a:off x="6593113" y="3661228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7993743" y="3048001"/>
            <a:ext cx="1262743" cy="1117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ounded Rectangle 31"/>
          <p:cNvSpPr/>
          <p:nvPr/>
        </p:nvSpPr>
        <p:spPr>
          <a:xfrm>
            <a:off x="8138886" y="3156856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ounded Rectangle 32"/>
          <p:cNvSpPr/>
          <p:nvPr/>
        </p:nvSpPr>
        <p:spPr>
          <a:xfrm>
            <a:off x="8138887" y="3661230"/>
            <a:ext cx="420914" cy="3338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ounded Rectangle 33"/>
          <p:cNvSpPr/>
          <p:nvPr/>
        </p:nvSpPr>
        <p:spPr>
          <a:xfrm>
            <a:off x="8690428" y="3156855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ounded Rectangle 34"/>
          <p:cNvSpPr/>
          <p:nvPr/>
        </p:nvSpPr>
        <p:spPr>
          <a:xfrm>
            <a:off x="8690427" y="3661228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/>
          <p:cNvSpPr/>
          <p:nvPr/>
        </p:nvSpPr>
        <p:spPr>
          <a:xfrm>
            <a:off x="10091057" y="3048001"/>
            <a:ext cx="1262743" cy="1117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ounded Rectangle 36"/>
          <p:cNvSpPr/>
          <p:nvPr/>
        </p:nvSpPr>
        <p:spPr>
          <a:xfrm>
            <a:off x="10236200" y="3156856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ounded Rectangle 37"/>
          <p:cNvSpPr/>
          <p:nvPr/>
        </p:nvSpPr>
        <p:spPr>
          <a:xfrm>
            <a:off x="10236201" y="3661230"/>
            <a:ext cx="420914" cy="3338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Rounded Rectangle 38"/>
          <p:cNvSpPr/>
          <p:nvPr/>
        </p:nvSpPr>
        <p:spPr>
          <a:xfrm>
            <a:off x="10787742" y="3156855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Rounded Rectangle 39"/>
          <p:cNvSpPr/>
          <p:nvPr/>
        </p:nvSpPr>
        <p:spPr>
          <a:xfrm>
            <a:off x="10787741" y="3661228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6462487" y="1868488"/>
            <a:ext cx="4194628" cy="6061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Rounded Rectangle 46"/>
          <p:cNvSpPr/>
          <p:nvPr/>
        </p:nvSpPr>
        <p:spPr>
          <a:xfrm>
            <a:off x="6593113" y="2002854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Rounded Rectangle 47"/>
          <p:cNvSpPr/>
          <p:nvPr/>
        </p:nvSpPr>
        <p:spPr>
          <a:xfrm>
            <a:off x="7159173" y="2002853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Rounded Rectangle 48"/>
          <p:cNvSpPr/>
          <p:nvPr/>
        </p:nvSpPr>
        <p:spPr>
          <a:xfrm>
            <a:off x="7754260" y="2002852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Rounded Rectangle 49"/>
          <p:cNvSpPr/>
          <p:nvPr/>
        </p:nvSpPr>
        <p:spPr>
          <a:xfrm>
            <a:off x="8320320" y="2002852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Rounded Rectangle 50"/>
          <p:cNvSpPr/>
          <p:nvPr/>
        </p:nvSpPr>
        <p:spPr>
          <a:xfrm>
            <a:off x="8929918" y="2002852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Rounded Rectangle 51"/>
          <p:cNvSpPr/>
          <p:nvPr/>
        </p:nvSpPr>
        <p:spPr>
          <a:xfrm>
            <a:off x="9525006" y="2002851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Rounded Rectangle 52"/>
          <p:cNvSpPr/>
          <p:nvPr/>
        </p:nvSpPr>
        <p:spPr>
          <a:xfrm>
            <a:off x="10091057" y="2002851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Can 53"/>
          <p:cNvSpPr/>
          <p:nvPr/>
        </p:nvSpPr>
        <p:spPr>
          <a:xfrm>
            <a:off x="6041572" y="4887913"/>
            <a:ext cx="957943" cy="635001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Can 54"/>
          <p:cNvSpPr/>
          <p:nvPr/>
        </p:nvSpPr>
        <p:spPr>
          <a:xfrm>
            <a:off x="10236200" y="4887913"/>
            <a:ext cx="957943" cy="635001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Can 55"/>
          <p:cNvSpPr/>
          <p:nvPr/>
        </p:nvSpPr>
        <p:spPr>
          <a:xfrm>
            <a:off x="8138886" y="4887913"/>
            <a:ext cx="957943" cy="635001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8" name="Straight Arrow Connector 57"/>
          <p:cNvCxnSpPr>
            <a:stCxn id="54" idx="1"/>
          </p:cNvCxnSpPr>
          <p:nvPr/>
        </p:nvCxnSpPr>
        <p:spPr>
          <a:xfrm flipV="1">
            <a:off x="6520544" y="4238172"/>
            <a:ext cx="7256" cy="6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10707915" y="4252919"/>
            <a:ext cx="7256" cy="6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8625114" y="4245656"/>
            <a:ext cx="7256" cy="6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6504210" y="2533248"/>
            <a:ext cx="865420" cy="4189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8632370" y="2506950"/>
            <a:ext cx="10885" cy="4319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9735463" y="2553553"/>
            <a:ext cx="921653" cy="3986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052458" y="2556561"/>
                <a:ext cx="4549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458" y="2556561"/>
                <a:ext cx="454996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12162" r="-5405" b="-1521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034769" y="2565148"/>
                <a:ext cx="4603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4769" y="2565148"/>
                <a:ext cx="460319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0526" r="-5263" b="-1555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0571129" y="2558065"/>
                <a:ext cx="4603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1129" y="2558065"/>
                <a:ext cx="460319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0526" r="-5263" b="-1555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Content Placeholder 4"/>
          <p:cNvSpPr>
            <a:spLocks noGrp="1"/>
          </p:cNvSpPr>
          <p:nvPr>
            <p:ph idx="1"/>
          </p:nvPr>
        </p:nvSpPr>
        <p:spPr>
          <a:xfrm>
            <a:off x="751115" y="1819389"/>
            <a:ext cx="4738913" cy="4351338"/>
          </a:xfrm>
        </p:spPr>
        <p:txBody>
          <a:bodyPr>
            <a:normAutofit/>
          </a:bodyPr>
          <a:lstStyle/>
          <a:p>
            <a:r>
              <a:rPr lang="en-IN" sz="2400" dirty="0" smtClean="0"/>
              <a:t>Replica publishes updates to the parameter server</a:t>
            </a:r>
          </a:p>
          <a:p>
            <a:r>
              <a:rPr lang="en-IN" sz="2400" dirty="0" smtClean="0"/>
              <a:t>Bottleneck: communication between the model replicas and the parameter server</a:t>
            </a:r>
          </a:p>
          <a:p>
            <a:r>
              <a:rPr lang="en-IN" sz="2400" dirty="0" smtClean="0"/>
              <a:t>Aggregate weight updates and then apply them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913063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Asynchronous </a:t>
            </a:r>
            <a:r>
              <a:rPr lang="en-US" dirty="0"/>
              <a:t>b</a:t>
            </a:r>
            <a:r>
              <a:rPr lang="en-US" dirty="0" smtClean="0"/>
              <a:t>atch updates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896429" y="3048001"/>
            <a:ext cx="1262743" cy="1117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ounded Rectangle 3"/>
          <p:cNvSpPr/>
          <p:nvPr/>
        </p:nvSpPr>
        <p:spPr>
          <a:xfrm>
            <a:off x="6041572" y="3156856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ounded Rectangle 13"/>
          <p:cNvSpPr/>
          <p:nvPr/>
        </p:nvSpPr>
        <p:spPr>
          <a:xfrm>
            <a:off x="6041573" y="3661230"/>
            <a:ext cx="420914" cy="3338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ounded Rectangle 18"/>
          <p:cNvSpPr/>
          <p:nvPr/>
        </p:nvSpPr>
        <p:spPr>
          <a:xfrm>
            <a:off x="6593114" y="3156855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ounded Rectangle 19"/>
          <p:cNvSpPr/>
          <p:nvPr/>
        </p:nvSpPr>
        <p:spPr>
          <a:xfrm>
            <a:off x="6593113" y="3661228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7993743" y="3048001"/>
            <a:ext cx="1262743" cy="1117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ounded Rectangle 31"/>
          <p:cNvSpPr/>
          <p:nvPr/>
        </p:nvSpPr>
        <p:spPr>
          <a:xfrm>
            <a:off x="8138886" y="3156856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ounded Rectangle 32"/>
          <p:cNvSpPr/>
          <p:nvPr/>
        </p:nvSpPr>
        <p:spPr>
          <a:xfrm>
            <a:off x="8138887" y="3661230"/>
            <a:ext cx="420914" cy="3338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ounded Rectangle 33"/>
          <p:cNvSpPr/>
          <p:nvPr/>
        </p:nvSpPr>
        <p:spPr>
          <a:xfrm>
            <a:off x="8690428" y="3156855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ounded Rectangle 34"/>
          <p:cNvSpPr/>
          <p:nvPr/>
        </p:nvSpPr>
        <p:spPr>
          <a:xfrm>
            <a:off x="8690427" y="3661228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/>
          <p:cNvSpPr/>
          <p:nvPr/>
        </p:nvSpPr>
        <p:spPr>
          <a:xfrm>
            <a:off x="10091057" y="3048001"/>
            <a:ext cx="1262743" cy="1117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ounded Rectangle 36"/>
          <p:cNvSpPr/>
          <p:nvPr/>
        </p:nvSpPr>
        <p:spPr>
          <a:xfrm>
            <a:off x="10236200" y="3156856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ounded Rectangle 37"/>
          <p:cNvSpPr/>
          <p:nvPr/>
        </p:nvSpPr>
        <p:spPr>
          <a:xfrm>
            <a:off x="10236201" y="3661230"/>
            <a:ext cx="420914" cy="3338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Rounded Rectangle 38"/>
          <p:cNvSpPr/>
          <p:nvPr/>
        </p:nvSpPr>
        <p:spPr>
          <a:xfrm>
            <a:off x="10787742" y="3156855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Rounded Rectangle 39"/>
          <p:cNvSpPr/>
          <p:nvPr/>
        </p:nvSpPr>
        <p:spPr>
          <a:xfrm>
            <a:off x="10787741" y="3661228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6462487" y="1868488"/>
            <a:ext cx="4194628" cy="6061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Rounded Rectangle 46"/>
          <p:cNvSpPr/>
          <p:nvPr/>
        </p:nvSpPr>
        <p:spPr>
          <a:xfrm>
            <a:off x="6593113" y="2002854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Rounded Rectangle 47"/>
          <p:cNvSpPr/>
          <p:nvPr/>
        </p:nvSpPr>
        <p:spPr>
          <a:xfrm>
            <a:off x="7159173" y="2002853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Rounded Rectangle 48"/>
          <p:cNvSpPr/>
          <p:nvPr/>
        </p:nvSpPr>
        <p:spPr>
          <a:xfrm>
            <a:off x="7754260" y="2002852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Rounded Rectangle 49"/>
          <p:cNvSpPr/>
          <p:nvPr/>
        </p:nvSpPr>
        <p:spPr>
          <a:xfrm>
            <a:off x="8320320" y="2002852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Rounded Rectangle 50"/>
          <p:cNvSpPr/>
          <p:nvPr/>
        </p:nvSpPr>
        <p:spPr>
          <a:xfrm>
            <a:off x="8929918" y="2002852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Rounded Rectangle 51"/>
          <p:cNvSpPr/>
          <p:nvPr/>
        </p:nvSpPr>
        <p:spPr>
          <a:xfrm>
            <a:off x="9525006" y="2002851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Rounded Rectangle 52"/>
          <p:cNvSpPr/>
          <p:nvPr/>
        </p:nvSpPr>
        <p:spPr>
          <a:xfrm>
            <a:off x="10091057" y="2002851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Can 53"/>
          <p:cNvSpPr/>
          <p:nvPr/>
        </p:nvSpPr>
        <p:spPr>
          <a:xfrm>
            <a:off x="6041572" y="4887913"/>
            <a:ext cx="957943" cy="635001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Can 54"/>
          <p:cNvSpPr/>
          <p:nvPr/>
        </p:nvSpPr>
        <p:spPr>
          <a:xfrm>
            <a:off x="10236200" y="4887913"/>
            <a:ext cx="957943" cy="635001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Can 55"/>
          <p:cNvSpPr/>
          <p:nvPr/>
        </p:nvSpPr>
        <p:spPr>
          <a:xfrm>
            <a:off x="8138886" y="4887913"/>
            <a:ext cx="957943" cy="635001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8" name="Straight Arrow Connector 57"/>
          <p:cNvCxnSpPr>
            <a:stCxn id="54" idx="1"/>
          </p:cNvCxnSpPr>
          <p:nvPr/>
        </p:nvCxnSpPr>
        <p:spPr>
          <a:xfrm flipV="1">
            <a:off x="6520544" y="4238172"/>
            <a:ext cx="7256" cy="6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10707915" y="4252919"/>
            <a:ext cx="7256" cy="6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8625114" y="4245656"/>
            <a:ext cx="7256" cy="6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6504210" y="2533248"/>
            <a:ext cx="865420" cy="4189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8632370" y="2506950"/>
            <a:ext cx="10885" cy="4319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9735463" y="2553553"/>
            <a:ext cx="921653" cy="3986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052458" y="2556561"/>
                <a:ext cx="4549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458" y="2556561"/>
                <a:ext cx="454996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12162" r="-5405" b="-1521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034769" y="2565148"/>
                <a:ext cx="4603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4769" y="2565148"/>
                <a:ext cx="460319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0526" r="-5263" b="-1555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0571129" y="2558065"/>
                <a:ext cx="4603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1129" y="2558065"/>
                <a:ext cx="460319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0526" r="-5263" b="-1555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102482" y="1467372"/>
                <a:ext cx="29885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I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r>
                        <a:rPr lang="en-I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∆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I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I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…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2482" y="1467372"/>
                <a:ext cx="2988575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224" b="-1555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849129" y="2599814"/>
                <a:ext cx="2295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9129" y="2599814"/>
                <a:ext cx="229550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16216" r="-1351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Content Placeholder 4"/>
          <p:cNvSpPr>
            <a:spLocks noGrp="1"/>
          </p:cNvSpPr>
          <p:nvPr>
            <p:ph idx="1"/>
          </p:nvPr>
        </p:nvSpPr>
        <p:spPr>
          <a:xfrm>
            <a:off x="751115" y="1819389"/>
            <a:ext cx="4738913" cy="4351338"/>
          </a:xfrm>
        </p:spPr>
        <p:txBody>
          <a:bodyPr>
            <a:normAutofit/>
          </a:bodyPr>
          <a:lstStyle/>
          <a:p>
            <a:r>
              <a:rPr lang="en-IN" sz="2400" dirty="0" smtClean="0"/>
              <a:t>Replica publishes updates to the parameter server</a:t>
            </a:r>
          </a:p>
          <a:p>
            <a:r>
              <a:rPr lang="en-IN" sz="2400" dirty="0" smtClean="0"/>
              <a:t>Bottleneck: communication between the model replicas and the parameter server</a:t>
            </a:r>
          </a:p>
          <a:p>
            <a:r>
              <a:rPr lang="en-IN" sz="2400" dirty="0" smtClean="0"/>
              <a:t>Aggregate weight updates and then apply them</a:t>
            </a:r>
          </a:p>
          <a:p>
            <a:r>
              <a:rPr lang="en-IN" sz="2400" dirty="0" smtClean="0"/>
              <a:t>Huge improvement in scalability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111970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Local weight computation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896429" y="3048001"/>
            <a:ext cx="1262743" cy="1117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ounded Rectangle 3"/>
          <p:cNvSpPr/>
          <p:nvPr/>
        </p:nvSpPr>
        <p:spPr>
          <a:xfrm>
            <a:off x="6041572" y="3156856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ounded Rectangle 13"/>
          <p:cNvSpPr/>
          <p:nvPr/>
        </p:nvSpPr>
        <p:spPr>
          <a:xfrm>
            <a:off x="6041573" y="3661230"/>
            <a:ext cx="420914" cy="3338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ounded Rectangle 18"/>
          <p:cNvSpPr/>
          <p:nvPr/>
        </p:nvSpPr>
        <p:spPr>
          <a:xfrm>
            <a:off x="6593114" y="3156855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ounded Rectangle 19"/>
          <p:cNvSpPr/>
          <p:nvPr/>
        </p:nvSpPr>
        <p:spPr>
          <a:xfrm>
            <a:off x="6593113" y="3661228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7993743" y="3048001"/>
            <a:ext cx="1262743" cy="1117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ounded Rectangle 31"/>
          <p:cNvSpPr/>
          <p:nvPr/>
        </p:nvSpPr>
        <p:spPr>
          <a:xfrm>
            <a:off x="8138886" y="3156856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ounded Rectangle 32"/>
          <p:cNvSpPr/>
          <p:nvPr/>
        </p:nvSpPr>
        <p:spPr>
          <a:xfrm>
            <a:off x="8138887" y="3661230"/>
            <a:ext cx="420914" cy="3338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ounded Rectangle 33"/>
          <p:cNvSpPr/>
          <p:nvPr/>
        </p:nvSpPr>
        <p:spPr>
          <a:xfrm>
            <a:off x="8690428" y="3156855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ounded Rectangle 34"/>
          <p:cNvSpPr/>
          <p:nvPr/>
        </p:nvSpPr>
        <p:spPr>
          <a:xfrm>
            <a:off x="8690427" y="3661228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/>
          <p:cNvSpPr/>
          <p:nvPr/>
        </p:nvSpPr>
        <p:spPr>
          <a:xfrm>
            <a:off x="10091057" y="3048001"/>
            <a:ext cx="1262743" cy="1117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ounded Rectangle 36"/>
          <p:cNvSpPr/>
          <p:nvPr/>
        </p:nvSpPr>
        <p:spPr>
          <a:xfrm>
            <a:off x="10236200" y="3156856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ounded Rectangle 37"/>
          <p:cNvSpPr/>
          <p:nvPr/>
        </p:nvSpPr>
        <p:spPr>
          <a:xfrm>
            <a:off x="10236201" y="3661230"/>
            <a:ext cx="420914" cy="3338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Rounded Rectangle 38"/>
          <p:cNvSpPr/>
          <p:nvPr/>
        </p:nvSpPr>
        <p:spPr>
          <a:xfrm>
            <a:off x="10787742" y="3156855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Rounded Rectangle 39"/>
          <p:cNvSpPr/>
          <p:nvPr/>
        </p:nvSpPr>
        <p:spPr>
          <a:xfrm>
            <a:off x="10787741" y="3661228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6462487" y="1868488"/>
            <a:ext cx="4194628" cy="6061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Rounded Rectangle 46"/>
          <p:cNvSpPr/>
          <p:nvPr/>
        </p:nvSpPr>
        <p:spPr>
          <a:xfrm>
            <a:off x="6593113" y="2002854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Rounded Rectangle 47"/>
          <p:cNvSpPr/>
          <p:nvPr/>
        </p:nvSpPr>
        <p:spPr>
          <a:xfrm>
            <a:off x="7159173" y="2002853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Rounded Rectangle 48"/>
          <p:cNvSpPr/>
          <p:nvPr/>
        </p:nvSpPr>
        <p:spPr>
          <a:xfrm>
            <a:off x="7754260" y="2002852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Rounded Rectangle 49"/>
          <p:cNvSpPr/>
          <p:nvPr/>
        </p:nvSpPr>
        <p:spPr>
          <a:xfrm>
            <a:off x="8320320" y="2002852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Rounded Rectangle 50"/>
          <p:cNvSpPr/>
          <p:nvPr/>
        </p:nvSpPr>
        <p:spPr>
          <a:xfrm>
            <a:off x="8929918" y="2002852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Rounded Rectangle 51"/>
          <p:cNvSpPr/>
          <p:nvPr/>
        </p:nvSpPr>
        <p:spPr>
          <a:xfrm>
            <a:off x="9525006" y="2002851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Rounded Rectangle 52"/>
          <p:cNvSpPr/>
          <p:nvPr/>
        </p:nvSpPr>
        <p:spPr>
          <a:xfrm>
            <a:off x="10091057" y="2002851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Can 53"/>
          <p:cNvSpPr/>
          <p:nvPr/>
        </p:nvSpPr>
        <p:spPr>
          <a:xfrm>
            <a:off x="6041572" y="4887913"/>
            <a:ext cx="957943" cy="635001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Can 54"/>
          <p:cNvSpPr/>
          <p:nvPr/>
        </p:nvSpPr>
        <p:spPr>
          <a:xfrm>
            <a:off x="10236200" y="4887913"/>
            <a:ext cx="957943" cy="635001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Can 55"/>
          <p:cNvSpPr/>
          <p:nvPr/>
        </p:nvSpPr>
        <p:spPr>
          <a:xfrm>
            <a:off x="8138886" y="4887913"/>
            <a:ext cx="957943" cy="635001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8" name="Straight Arrow Connector 57"/>
          <p:cNvCxnSpPr>
            <a:stCxn id="54" idx="1"/>
          </p:cNvCxnSpPr>
          <p:nvPr/>
        </p:nvCxnSpPr>
        <p:spPr>
          <a:xfrm flipV="1">
            <a:off x="6520544" y="4238172"/>
            <a:ext cx="7256" cy="6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10707915" y="4252919"/>
            <a:ext cx="7256" cy="6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8625114" y="4245656"/>
            <a:ext cx="7256" cy="6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6504210" y="2533248"/>
            <a:ext cx="865420" cy="4189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8632370" y="2506950"/>
            <a:ext cx="10885" cy="4319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9735463" y="2553553"/>
            <a:ext cx="921653" cy="3986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667745" y="2771002"/>
                <a:ext cx="14863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 xmlns="">
                    <m:r>
                      <a:rPr lang="en-C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n-CA" dirty="0" smtClean="0"/>
                  <a:t> a</a:t>
                </a:r>
                <a:endParaRPr lang="en-CA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745" y="2771002"/>
                <a:ext cx="1486304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5738" t="-28889" r="-8607" b="-5111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6925567" y="2665576"/>
                <a:ext cx="5520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I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5567" y="2665576"/>
                <a:ext cx="552074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6108687" y="2522133"/>
                <a:ext cx="7663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IN" dirty="0" smtClean="0"/>
                  <a:t>O(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CA" dirty="0" smtClean="0"/>
                  <a:t>)</a:t>
                </a:r>
                <a:endParaRPr lang="en-CA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8687" y="2522133"/>
                <a:ext cx="766300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6349" t="-10000" r="-7143" b="-26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3766454" cy="4351338"/>
              </a:xfrm>
            </p:spPr>
            <p:txBody>
              <a:bodyPr>
                <a:normAutofit/>
              </a:bodyPr>
              <a:lstStyle/>
              <a:p>
                <a:r>
                  <a:rPr lang="en-IN" sz="2400" dirty="0" smtClean="0"/>
                  <a:t>Asynchronous batch update does not work well for fully connected layers</a:t>
                </a:r>
              </a:p>
              <a:p>
                <a:r>
                  <a:rPr lang="en-IN" sz="2400" dirty="0" smtClean="0"/>
                  <a:t>Weight updates are </a:t>
                </a:r>
                <a14:m>
                  <m:oMath xmlns:m="http://schemas.openxmlformats.org/officeDocument/2006/math" xmlns="">
                    <m:r>
                      <m:rPr>
                        <m:sty m:val="p"/>
                      </m:rPr>
                      <a:rPr lang="en-IN" sz="2400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sz="2400" dirty="0" smtClean="0"/>
              </a:p>
              <a:p>
                <a:endParaRPr lang="en-CA" sz="2400" dirty="0"/>
              </a:p>
            </p:txBody>
          </p:sp>
        </mc:Choice>
        <mc:Fallback xmlns="">
          <p:sp>
            <p:nvSpPr>
              <p:cNvPr id="44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3766454" cy="4351338"/>
              </a:xfrm>
              <a:blipFill rotWithShape="0">
                <a:blip r:embed="rId5"/>
                <a:stretch>
                  <a:fillRect l="-2269" t="-1961" r="-275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957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Local weight computation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750583" cy="4351338"/>
              </a:xfrm>
            </p:spPr>
            <p:txBody>
              <a:bodyPr>
                <a:normAutofit/>
              </a:bodyPr>
              <a:lstStyle/>
              <a:p>
                <a:r>
                  <a:rPr lang="en-IN" sz="2400" dirty="0" smtClean="0"/>
                  <a:t>Send the activation and error gradient vectors where matrix multiply can be performed locally</a:t>
                </a:r>
              </a:p>
              <a:p>
                <a:r>
                  <a:rPr lang="en-IN" sz="2400" dirty="0" smtClean="0"/>
                  <a:t>Reduces communication overhead from </a:t>
                </a:r>
                <a14:m>
                  <m:oMath xmlns:m="http://schemas.openxmlformats.org/officeDocument/2006/math" xmlns=""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CA" sz="2400" dirty="0" smtClean="0"/>
                  <a:t> to </a:t>
                </a:r>
                <a14:m>
                  <m:oMath xmlns:m="http://schemas.openxmlformats.org/officeDocument/2006/math" xmlns=""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∗(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en-CA" sz="2400" dirty="0" smtClean="0"/>
              </a:p>
              <a:p>
                <a:r>
                  <a:rPr lang="en-IN" sz="2400" dirty="0" smtClean="0"/>
                  <a:t>Also offloads computation from model training machines to parameter server machines</a:t>
                </a:r>
                <a:endParaRPr lang="en-CA" sz="24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750583" cy="4351338"/>
              </a:xfrm>
              <a:blipFill rotWithShape="0">
                <a:blip r:embed="rId2"/>
                <a:stretch>
                  <a:fillRect l="-1797" t="-1961" r="-192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896429" y="3048001"/>
            <a:ext cx="1262743" cy="1117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ounded Rectangle 3"/>
          <p:cNvSpPr/>
          <p:nvPr/>
        </p:nvSpPr>
        <p:spPr>
          <a:xfrm>
            <a:off x="6041572" y="3156856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ounded Rectangle 13"/>
          <p:cNvSpPr/>
          <p:nvPr/>
        </p:nvSpPr>
        <p:spPr>
          <a:xfrm>
            <a:off x="6041573" y="3661230"/>
            <a:ext cx="420914" cy="3338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ounded Rectangle 18"/>
          <p:cNvSpPr/>
          <p:nvPr/>
        </p:nvSpPr>
        <p:spPr>
          <a:xfrm>
            <a:off x="6593114" y="3156855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ounded Rectangle 19"/>
          <p:cNvSpPr/>
          <p:nvPr/>
        </p:nvSpPr>
        <p:spPr>
          <a:xfrm>
            <a:off x="6593113" y="3661228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7993743" y="3048001"/>
            <a:ext cx="1262743" cy="1117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ounded Rectangle 31"/>
          <p:cNvSpPr/>
          <p:nvPr/>
        </p:nvSpPr>
        <p:spPr>
          <a:xfrm>
            <a:off x="8138886" y="3156856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ounded Rectangle 32"/>
          <p:cNvSpPr/>
          <p:nvPr/>
        </p:nvSpPr>
        <p:spPr>
          <a:xfrm>
            <a:off x="8138887" y="3661230"/>
            <a:ext cx="420914" cy="3338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ounded Rectangle 33"/>
          <p:cNvSpPr/>
          <p:nvPr/>
        </p:nvSpPr>
        <p:spPr>
          <a:xfrm>
            <a:off x="8690428" y="3156855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ounded Rectangle 34"/>
          <p:cNvSpPr/>
          <p:nvPr/>
        </p:nvSpPr>
        <p:spPr>
          <a:xfrm>
            <a:off x="8690427" y="3661228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/>
          <p:cNvSpPr/>
          <p:nvPr/>
        </p:nvSpPr>
        <p:spPr>
          <a:xfrm>
            <a:off x="10091057" y="3048001"/>
            <a:ext cx="1262743" cy="1117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ounded Rectangle 36"/>
          <p:cNvSpPr/>
          <p:nvPr/>
        </p:nvSpPr>
        <p:spPr>
          <a:xfrm>
            <a:off x="10236200" y="3156856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ounded Rectangle 37"/>
          <p:cNvSpPr/>
          <p:nvPr/>
        </p:nvSpPr>
        <p:spPr>
          <a:xfrm>
            <a:off x="10236201" y="3661230"/>
            <a:ext cx="420914" cy="3338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Rounded Rectangle 38"/>
          <p:cNvSpPr/>
          <p:nvPr/>
        </p:nvSpPr>
        <p:spPr>
          <a:xfrm>
            <a:off x="10787742" y="3156855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Rounded Rectangle 39"/>
          <p:cNvSpPr/>
          <p:nvPr/>
        </p:nvSpPr>
        <p:spPr>
          <a:xfrm>
            <a:off x="10787741" y="3661228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6462487" y="1868488"/>
            <a:ext cx="4194628" cy="6061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Rounded Rectangle 46"/>
          <p:cNvSpPr/>
          <p:nvPr/>
        </p:nvSpPr>
        <p:spPr>
          <a:xfrm>
            <a:off x="6593113" y="2002854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Rounded Rectangle 47"/>
          <p:cNvSpPr/>
          <p:nvPr/>
        </p:nvSpPr>
        <p:spPr>
          <a:xfrm>
            <a:off x="7159173" y="2002853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Rounded Rectangle 48"/>
          <p:cNvSpPr/>
          <p:nvPr/>
        </p:nvSpPr>
        <p:spPr>
          <a:xfrm>
            <a:off x="7754260" y="2002852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Rounded Rectangle 49"/>
          <p:cNvSpPr/>
          <p:nvPr/>
        </p:nvSpPr>
        <p:spPr>
          <a:xfrm>
            <a:off x="8320320" y="2002852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Rounded Rectangle 50"/>
          <p:cNvSpPr/>
          <p:nvPr/>
        </p:nvSpPr>
        <p:spPr>
          <a:xfrm>
            <a:off x="8929918" y="2002852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Rounded Rectangle 51"/>
          <p:cNvSpPr/>
          <p:nvPr/>
        </p:nvSpPr>
        <p:spPr>
          <a:xfrm>
            <a:off x="9525006" y="2002851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Rounded Rectangle 52"/>
          <p:cNvSpPr/>
          <p:nvPr/>
        </p:nvSpPr>
        <p:spPr>
          <a:xfrm>
            <a:off x="10091057" y="2002851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Can 53"/>
          <p:cNvSpPr/>
          <p:nvPr/>
        </p:nvSpPr>
        <p:spPr>
          <a:xfrm>
            <a:off x="6041572" y="4887913"/>
            <a:ext cx="957943" cy="635001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Can 54"/>
          <p:cNvSpPr/>
          <p:nvPr/>
        </p:nvSpPr>
        <p:spPr>
          <a:xfrm>
            <a:off x="10236200" y="4887913"/>
            <a:ext cx="957943" cy="635001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Can 55"/>
          <p:cNvSpPr/>
          <p:nvPr/>
        </p:nvSpPr>
        <p:spPr>
          <a:xfrm>
            <a:off x="8138886" y="4887913"/>
            <a:ext cx="957943" cy="635001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8" name="Straight Arrow Connector 57"/>
          <p:cNvCxnSpPr>
            <a:stCxn id="54" idx="1"/>
          </p:cNvCxnSpPr>
          <p:nvPr/>
        </p:nvCxnSpPr>
        <p:spPr>
          <a:xfrm flipV="1">
            <a:off x="6520544" y="4238172"/>
            <a:ext cx="7256" cy="6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10707915" y="4252919"/>
            <a:ext cx="7256" cy="6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8625114" y="4245656"/>
            <a:ext cx="7256" cy="6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6504210" y="2533248"/>
            <a:ext cx="865420" cy="4189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8632370" y="2506950"/>
            <a:ext cx="10885" cy="4319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9735463" y="2553553"/>
            <a:ext cx="921653" cy="3986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127759" y="2675234"/>
                <a:ext cx="8912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I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IN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I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I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7759" y="2675234"/>
                <a:ext cx="891270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4795" r="-4795" b="-888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857805" y="1498960"/>
                <a:ext cx="14863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 xmlns="">
                    <m:r>
                      <a:rPr lang="en-C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n-CA" dirty="0" smtClean="0"/>
                  <a:t> a</a:t>
                </a:r>
                <a:endParaRPr lang="en-CA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7805" y="1498960"/>
                <a:ext cx="1486304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5328" t="-28889" r="-9016" b="-5111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5733928" y="2548430"/>
            <a:ext cx="1316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/>
              <a:t>O(K*(M+N)</a:t>
            </a:r>
            <a:r>
              <a:rPr lang="en-CA" dirty="0" smtClean="0"/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26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Traditional Machine Learning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62485" y="4378731"/>
            <a:ext cx="1042737" cy="104273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11600" y="2686289"/>
            <a:ext cx="1451811" cy="104273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Humans</a:t>
            </a:r>
            <a:endParaRPr lang="en-US" dirty="0"/>
          </a:p>
        </p:txBody>
      </p:sp>
      <p:cxnSp>
        <p:nvCxnSpPr>
          <p:cNvPr id="8" name="Straight Arrow Connector 7"/>
          <p:cNvCxnSpPr>
            <a:stCxn id="3" idx="3"/>
          </p:cNvCxnSpPr>
          <p:nvPr/>
        </p:nvCxnSpPr>
        <p:spPr>
          <a:xfrm>
            <a:off x="3005222" y="4900100"/>
            <a:ext cx="90637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" idx="0"/>
            <a:endCxn id="12" idx="0"/>
          </p:cNvCxnSpPr>
          <p:nvPr/>
        </p:nvCxnSpPr>
        <p:spPr>
          <a:xfrm rot="16200000" flipH="1">
            <a:off x="5272172" y="2051622"/>
            <a:ext cx="1692441" cy="2961774"/>
          </a:xfrm>
          <a:prstGeom prst="bentConnector3">
            <a:avLst>
              <a:gd name="adj1" fmla="val -1350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202864" y="4900100"/>
            <a:ext cx="126732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43233" y="4530766"/>
            <a:ext cx="1491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Prediction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63410" y="2132290"/>
            <a:ext cx="1985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Objective Function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911599" y="4378731"/>
            <a:ext cx="1451811" cy="104273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Hand-crafted features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995693" y="4378730"/>
            <a:ext cx="1207173" cy="104273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Classifier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3" idx="3"/>
          </p:cNvCxnSpPr>
          <p:nvPr/>
        </p:nvCxnSpPr>
        <p:spPr>
          <a:xfrm flipV="1">
            <a:off x="3005222" y="3729026"/>
            <a:ext cx="906377" cy="11710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  <a:endCxn id="11" idx="0"/>
          </p:cNvCxnSpPr>
          <p:nvPr/>
        </p:nvCxnSpPr>
        <p:spPr>
          <a:xfrm flipH="1">
            <a:off x="4637505" y="3729026"/>
            <a:ext cx="1" cy="6497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3"/>
            <a:endCxn id="12" idx="1"/>
          </p:cNvCxnSpPr>
          <p:nvPr/>
        </p:nvCxnSpPr>
        <p:spPr>
          <a:xfrm flipV="1">
            <a:off x="5363410" y="4900099"/>
            <a:ext cx="1632283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06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System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Whole </a:t>
            </a:r>
            <a:r>
              <a:rPr lang="en-US" dirty="0"/>
              <a:t>s</a:t>
            </a:r>
            <a:r>
              <a:rPr lang="en-US" dirty="0" smtClean="0"/>
              <a:t>ystem co-design:</a:t>
            </a:r>
          </a:p>
          <a:p>
            <a:r>
              <a:rPr lang="en-US" dirty="0" smtClean="0"/>
              <a:t>Model partitioning: less is more</a:t>
            </a:r>
          </a:p>
          <a:p>
            <a:r>
              <a:rPr lang="en-US" dirty="0" smtClean="0"/>
              <a:t>Local weight computation</a:t>
            </a:r>
          </a:p>
          <a:p>
            <a:pPr marL="0" indent="0">
              <a:buNone/>
            </a:pPr>
            <a:r>
              <a:rPr lang="en-US" dirty="0" smtClean="0"/>
              <a:t>Exploiting Asynchrony:</a:t>
            </a:r>
          </a:p>
          <a:p>
            <a:r>
              <a:rPr lang="en-US" dirty="0" smtClean="0"/>
              <a:t>Multi-threaded weight updates without locks</a:t>
            </a:r>
          </a:p>
          <a:p>
            <a:r>
              <a:rPr lang="en-US" dirty="0" smtClean="0"/>
              <a:t>Asynchronous batch updates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34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Model size scaling</a:t>
            </a:r>
            <a:endParaRPr lang="en-US" dirty="0"/>
          </a:p>
        </p:txBody>
      </p:sp>
      <p:graphicFrame>
        <p:nvGraphicFramePr>
          <p:cNvPr id="26" name="Chart 25"/>
          <p:cNvGraphicFramePr/>
          <p:nvPr>
            <p:extLst>
              <p:ext uri="{D42A27DB-BD31-4B8C-83A1-F6EECF244321}">
                <p14:modId xmlns:p14="http://schemas.microsoft.com/office/powerpoint/2010/main" val="286673703"/>
              </p:ext>
            </p:extLst>
          </p:nvPr>
        </p:nvGraphicFramePr>
        <p:xfrm>
          <a:off x="2583542" y="1930399"/>
          <a:ext cx="7053943" cy="3728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9268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Parameter server performance</a:t>
            </a:r>
            <a:endParaRPr lang="en-US" dirty="0"/>
          </a:p>
        </p:txBody>
      </p:sp>
      <p:pic>
        <p:nvPicPr>
          <p:cNvPr id="8" name="Content Placeholder 3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478" y="1690688"/>
            <a:ext cx="8997043" cy="426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751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Scaling during </a:t>
            </a:r>
            <a:r>
              <a:rPr lang="en-US" dirty="0" err="1" smtClean="0"/>
              <a:t>ImageNet</a:t>
            </a:r>
            <a:r>
              <a:rPr lang="en-US" dirty="0" smtClean="0"/>
              <a:t> training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291" y="1690688"/>
            <a:ext cx="8567418" cy="411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546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Trained model accuracy at scale</a:t>
            </a:r>
            <a:endParaRPr lang="en-US" dirty="0"/>
          </a:p>
        </p:txBody>
      </p:sp>
      <p:pic>
        <p:nvPicPr>
          <p:cNvPr id="5" name="Content Placeholder 3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07772"/>
            <a:ext cx="4945109" cy="1857318"/>
          </a:xfrm>
          <a:prstGeom prst="rect">
            <a:avLst/>
          </a:prstGeom>
        </p:spPr>
      </p:pic>
      <p:pic>
        <p:nvPicPr>
          <p:cNvPr id="6" name="Content Placeholder 3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3309" y="1844221"/>
            <a:ext cx="6105525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333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Pros</a:t>
            </a:r>
          </a:p>
          <a:p>
            <a:r>
              <a:rPr lang="en-US" sz="2400" dirty="0" smtClean="0"/>
              <a:t>World record accuracy on large scale benchmarks</a:t>
            </a:r>
          </a:p>
          <a:p>
            <a:r>
              <a:rPr lang="en-US" sz="2400" dirty="0" smtClean="0"/>
              <a:t>Highly optimized and scalable</a:t>
            </a:r>
          </a:p>
          <a:p>
            <a:r>
              <a:rPr lang="en-US" sz="2400" dirty="0" smtClean="0"/>
              <a:t>Fault tolerant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Cons</a:t>
            </a:r>
          </a:p>
          <a:p>
            <a:r>
              <a:rPr lang="en-US" sz="2400" dirty="0" smtClean="0"/>
              <a:t>Thoroughly optimized for Deep Neural Networks; Unclear if it can be applied to other models</a:t>
            </a:r>
          </a:p>
          <a:p>
            <a:r>
              <a:rPr lang="en-US" sz="2400" dirty="0" smtClean="0"/>
              <a:t>Focused at solving the </a:t>
            </a:r>
            <a:r>
              <a:rPr lang="en-US" sz="2400" dirty="0" err="1" smtClean="0"/>
              <a:t>ImageNet</a:t>
            </a:r>
            <a:r>
              <a:rPr lang="en-US" sz="2400" dirty="0" smtClean="0"/>
              <a:t> problem and improving Google’s benchmark</a:t>
            </a:r>
          </a:p>
          <a:p>
            <a:r>
              <a:rPr lang="en-US" sz="2400" dirty="0" smtClean="0"/>
              <a:t>No efforts in improving or optimizing the algorithm itself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7876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this model be generalized and work as well as it works for vision to solve for other AI problems such as speech, sentiment analysis or even robotics?</a:t>
            </a:r>
          </a:p>
          <a:p>
            <a:r>
              <a:rPr lang="en-US" dirty="0" smtClean="0"/>
              <a:t>How well does the model compare when evaluated on other types of models not using </a:t>
            </a:r>
            <a:r>
              <a:rPr lang="en-US" dirty="0" err="1" smtClean="0"/>
              <a:t>backpropagation</a:t>
            </a:r>
            <a:r>
              <a:rPr lang="en-US" dirty="0" smtClean="0"/>
              <a:t>?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>
                <a:latin typeface="+mj-lt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1278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Deep Learning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76999" y="4393245"/>
            <a:ext cx="1042737" cy="104273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26115" y="4393245"/>
            <a:ext cx="4291263" cy="104273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Deep Learning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26114" y="2700803"/>
            <a:ext cx="1451811" cy="104273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Humans</a:t>
            </a:r>
            <a:endParaRPr lang="en-US" dirty="0"/>
          </a:p>
        </p:txBody>
      </p:sp>
      <p:cxnSp>
        <p:nvCxnSpPr>
          <p:cNvPr id="8" name="Straight Arrow Connector 7"/>
          <p:cNvCxnSpPr>
            <a:stCxn id="3" idx="3"/>
            <a:endCxn id="5" idx="1"/>
          </p:cNvCxnSpPr>
          <p:nvPr/>
        </p:nvCxnSpPr>
        <p:spPr>
          <a:xfrm>
            <a:off x="3019736" y="4914614"/>
            <a:ext cx="90637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</p:cNvCxnSpPr>
          <p:nvPr/>
        </p:nvCxnSpPr>
        <p:spPr>
          <a:xfrm>
            <a:off x="8217378" y="4914614"/>
            <a:ext cx="126732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77799" y="4545281"/>
            <a:ext cx="1491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Prediction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77925" y="2146804"/>
            <a:ext cx="1985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Objective Function</a:t>
            </a:r>
            <a:endParaRPr lang="en-US" dirty="0"/>
          </a:p>
        </p:txBody>
      </p:sp>
      <p:cxnSp>
        <p:nvCxnSpPr>
          <p:cNvPr id="12" name="Elbow Connector 11"/>
          <p:cNvCxnSpPr/>
          <p:nvPr/>
        </p:nvCxnSpPr>
        <p:spPr>
          <a:xfrm rot="16200000" flipH="1">
            <a:off x="5286686" y="2066136"/>
            <a:ext cx="1692441" cy="2961774"/>
          </a:xfrm>
          <a:prstGeom prst="bentConnector3">
            <a:avLst>
              <a:gd name="adj1" fmla="val -1350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751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5893"/>
            <a:ext cx="10515600" cy="97516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Deep </a:t>
            </a:r>
            <a:r>
              <a:rPr lang="en-US" dirty="0" smtClean="0"/>
              <a:t>Learning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5095" y="1616058"/>
            <a:ext cx="9565647" cy="46993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65546" y="4354285"/>
            <a:ext cx="734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e</a:t>
            </a:r>
            <a:r>
              <a:rPr lang="en-IN" dirty="0" smtClean="0"/>
              <a:t>dges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244927" y="3504707"/>
            <a:ext cx="1062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dirty="0"/>
              <a:t>t</a:t>
            </a:r>
            <a:r>
              <a:rPr lang="en-IN" dirty="0" smtClean="0"/>
              <a:t>extures, </a:t>
            </a:r>
          </a:p>
          <a:p>
            <a:pPr algn="ctr"/>
            <a:r>
              <a:rPr lang="en-IN" dirty="0" smtClean="0"/>
              <a:t>shapes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1113193" y="2648365"/>
            <a:ext cx="132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dirty="0" smtClean="0"/>
              <a:t>face, object </a:t>
            </a:r>
          </a:p>
          <a:p>
            <a:pPr algn="ctr"/>
            <a:r>
              <a:rPr lang="en-IN" dirty="0" smtClean="0"/>
              <a:t>properties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3670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 with Deep Learning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300765" y="4739425"/>
            <a:ext cx="200849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300766" y="2794715"/>
            <a:ext cx="0" cy="1944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300765" y="3438659"/>
            <a:ext cx="1661376" cy="13007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183337" y="4739425"/>
            <a:ext cx="202525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183338" y="2794715"/>
            <a:ext cx="0" cy="1944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183337" y="3146328"/>
            <a:ext cx="1057806" cy="15930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8869965" y="4739425"/>
            <a:ext cx="202525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8869966" y="2794715"/>
            <a:ext cx="0" cy="1944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8868229" y="2960914"/>
            <a:ext cx="1770742" cy="1785257"/>
          </a:xfrm>
          <a:custGeom>
            <a:avLst/>
            <a:gdLst>
              <a:gd name="connsiteX0" fmla="*/ 0 w 1770742"/>
              <a:gd name="connsiteY0" fmla="*/ 1785257 h 1785257"/>
              <a:gd name="connsiteX1" fmla="*/ 1407885 w 1770742"/>
              <a:gd name="connsiteY1" fmla="*/ 1219200 h 1785257"/>
              <a:gd name="connsiteX2" fmla="*/ 1770742 w 1770742"/>
              <a:gd name="connsiteY2" fmla="*/ 0 h 1785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0742" h="1785257">
                <a:moveTo>
                  <a:pt x="0" y="1785257"/>
                </a:moveTo>
                <a:cubicBezTo>
                  <a:pt x="556380" y="1651000"/>
                  <a:pt x="1112761" y="1516743"/>
                  <a:pt x="1407885" y="1219200"/>
                </a:cubicBezTo>
                <a:cubicBezTo>
                  <a:pt x="1703009" y="921657"/>
                  <a:pt x="1736875" y="460828"/>
                  <a:pt x="1770742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Plus 40"/>
          <p:cNvSpPr/>
          <p:nvPr/>
        </p:nvSpPr>
        <p:spPr>
          <a:xfrm>
            <a:off x="3495285" y="3373344"/>
            <a:ext cx="595086" cy="538255"/>
          </a:xfrm>
          <a:prstGeom prst="math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Right Arrow 41"/>
          <p:cNvSpPr/>
          <p:nvPr/>
        </p:nvSpPr>
        <p:spPr>
          <a:xfrm>
            <a:off x="7426116" y="3445915"/>
            <a:ext cx="595086" cy="40762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TextBox 42"/>
          <p:cNvSpPr txBox="1"/>
          <p:nvPr/>
        </p:nvSpPr>
        <p:spPr>
          <a:xfrm>
            <a:off x="1335314" y="4746171"/>
            <a:ext cx="1973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Complexity of task</a:t>
            </a:r>
            <a:endParaRPr lang="en-CA" dirty="0"/>
          </a:p>
        </p:txBody>
      </p:sp>
      <p:sp>
        <p:nvSpPr>
          <p:cNvPr id="44" name="TextBox 43"/>
          <p:cNvSpPr txBox="1"/>
          <p:nvPr/>
        </p:nvSpPr>
        <p:spPr>
          <a:xfrm>
            <a:off x="8939061" y="4727704"/>
            <a:ext cx="1973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Complexity of task</a:t>
            </a:r>
            <a:endParaRPr lang="en-CA" dirty="0"/>
          </a:p>
        </p:txBody>
      </p:sp>
      <p:sp>
        <p:nvSpPr>
          <p:cNvPr id="45" name="TextBox 44"/>
          <p:cNvSpPr txBox="1"/>
          <p:nvPr/>
        </p:nvSpPr>
        <p:spPr>
          <a:xfrm>
            <a:off x="5558358" y="4746171"/>
            <a:ext cx="1973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Size of model</a:t>
            </a:r>
            <a:endParaRPr lang="en-CA" dirty="0"/>
          </a:p>
        </p:txBody>
      </p:sp>
      <p:sp>
        <p:nvSpPr>
          <p:cNvPr id="46" name="TextBox 45"/>
          <p:cNvSpPr txBox="1"/>
          <p:nvPr/>
        </p:nvSpPr>
        <p:spPr>
          <a:xfrm rot="16200000">
            <a:off x="151345" y="3245815"/>
            <a:ext cx="1973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Size of model</a:t>
            </a:r>
            <a:endParaRPr lang="en-CA" dirty="0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3776164" y="3305404"/>
            <a:ext cx="1973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Amount of </a:t>
            </a:r>
          </a:p>
          <a:p>
            <a:pPr algn="ctr"/>
            <a:r>
              <a:rPr lang="en-IN" dirty="0" smtClean="0"/>
              <a:t>(weakly labelled) </a:t>
            </a:r>
          </a:p>
          <a:p>
            <a:pPr algn="ctr"/>
            <a:r>
              <a:rPr lang="en-IN" dirty="0" smtClean="0"/>
              <a:t>data</a:t>
            </a:r>
            <a:endParaRPr lang="en-CA" dirty="0"/>
          </a:p>
        </p:txBody>
      </p:sp>
      <p:sp>
        <p:nvSpPr>
          <p:cNvPr id="48" name="TextBox 47"/>
          <p:cNvSpPr txBox="1"/>
          <p:nvPr/>
        </p:nvSpPr>
        <p:spPr>
          <a:xfrm rot="16200000">
            <a:off x="7628924" y="3483630"/>
            <a:ext cx="1973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Computation required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12808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 with Deep Learning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300765" y="4739425"/>
            <a:ext cx="200849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300766" y="2794715"/>
            <a:ext cx="0" cy="1944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300765" y="3438659"/>
            <a:ext cx="1661376" cy="13007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183337" y="4739425"/>
            <a:ext cx="202525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183338" y="2794715"/>
            <a:ext cx="0" cy="1944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183337" y="3146328"/>
            <a:ext cx="1057806" cy="15930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8869965" y="4739425"/>
            <a:ext cx="202525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8869966" y="2794715"/>
            <a:ext cx="0" cy="1944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8868229" y="2960914"/>
            <a:ext cx="1770742" cy="1785257"/>
          </a:xfrm>
          <a:custGeom>
            <a:avLst/>
            <a:gdLst>
              <a:gd name="connsiteX0" fmla="*/ 0 w 1770742"/>
              <a:gd name="connsiteY0" fmla="*/ 1785257 h 1785257"/>
              <a:gd name="connsiteX1" fmla="*/ 1407885 w 1770742"/>
              <a:gd name="connsiteY1" fmla="*/ 1219200 h 1785257"/>
              <a:gd name="connsiteX2" fmla="*/ 1770742 w 1770742"/>
              <a:gd name="connsiteY2" fmla="*/ 0 h 1785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0742" h="1785257">
                <a:moveTo>
                  <a:pt x="0" y="1785257"/>
                </a:moveTo>
                <a:cubicBezTo>
                  <a:pt x="556380" y="1651000"/>
                  <a:pt x="1112761" y="1516743"/>
                  <a:pt x="1407885" y="1219200"/>
                </a:cubicBezTo>
                <a:cubicBezTo>
                  <a:pt x="1703009" y="921657"/>
                  <a:pt x="1736875" y="460828"/>
                  <a:pt x="1770742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Plus 40"/>
          <p:cNvSpPr/>
          <p:nvPr/>
        </p:nvSpPr>
        <p:spPr>
          <a:xfrm>
            <a:off x="3495285" y="3373344"/>
            <a:ext cx="595086" cy="538255"/>
          </a:xfrm>
          <a:prstGeom prst="math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Right Arrow 41"/>
          <p:cNvSpPr/>
          <p:nvPr/>
        </p:nvSpPr>
        <p:spPr>
          <a:xfrm>
            <a:off x="7426116" y="3445915"/>
            <a:ext cx="595086" cy="40762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TextBox 42"/>
          <p:cNvSpPr txBox="1"/>
          <p:nvPr/>
        </p:nvSpPr>
        <p:spPr>
          <a:xfrm>
            <a:off x="1335314" y="4746171"/>
            <a:ext cx="1973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Complexity of task</a:t>
            </a:r>
            <a:endParaRPr lang="en-CA" dirty="0"/>
          </a:p>
        </p:txBody>
      </p:sp>
      <p:sp>
        <p:nvSpPr>
          <p:cNvPr id="44" name="TextBox 43"/>
          <p:cNvSpPr txBox="1"/>
          <p:nvPr/>
        </p:nvSpPr>
        <p:spPr>
          <a:xfrm>
            <a:off x="8939061" y="4727704"/>
            <a:ext cx="1973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Complexity of task</a:t>
            </a:r>
            <a:endParaRPr lang="en-CA" dirty="0"/>
          </a:p>
        </p:txBody>
      </p:sp>
      <p:sp>
        <p:nvSpPr>
          <p:cNvPr id="45" name="TextBox 44"/>
          <p:cNvSpPr txBox="1"/>
          <p:nvPr/>
        </p:nvSpPr>
        <p:spPr>
          <a:xfrm>
            <a:off x="5558358" y="4746171"/>
            <a:ext cx="1973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Size of model</a:t>
            </a:r>
            <a:endParaRPr lang="en-CA" dirty="0"/>
          </a:p>
        </p:txBody>
      </p:sp>
      <p:sp>
        <p:nvSpPr>
          <p:cNvPr id="46" name="TextBox 45"/>
          <p:cNvSpPr txBox="1"/>
          <p:nvPr/>
        </p:nvSpPr>
        <p:spPr>
          <a:xfrm rot="16200000">
            <a:off x="151345" y="3245815"/>
            <a:ext cx="1973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Size of model</a:t>
            </a:r>
            <a:endParaRPr lang="en-CA" dirty="0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3776164" y="3305404"/>
            <a:ext cx="1973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Amount of </a:t>
            </a:r>
          </a:p>
          <a:p>
            <a:pPr algn="ctr"/>
            <a:r>
              <a:rPr lang="en-IN" dirty="0" smtClean="0"/>
              <a:t>(weakly labelled) </a:t>
            </a:r>
          </a:p>
          <a:p>
            <a:pPr algn="ctr"/>
            <a:r>
              <a:rPr lang="en-IN" dirty="0" smtClean="0"/>
              <a:t>data</a:t>
            </a:r>
            <a:endParaRPr lang="en-CA" dirty="0"/>
          </a:p>
        </p:txBody>
      </p:sp>
      <p:sp>
        <p:nvSpPr>
          <p:cNvPr id="48" name="TextBox 47"/>
          <p:cNvSpPr txBox="1"/>
          <p:nvPr/>
        </p:nvSpPr>
        <p:spPr>
          <a:xfrm rot="16200000">
            <a:off x="7628924" y="3483630"/>
            <a:ext cx="1973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Computation required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3032405" y="5678389"/>
            <a:ext cx="61271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Current computational needs on the order of </a:t>
            </a:r>
            <a:r>
              <a:rPr lang="en-US" sz="2000" dirty="0" err="1"/>
              <a:t>petaFLOPS</a:t>
            </a:r>
            <a:r>
              <a:rPr lang="en-US" sz="2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96705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Accuracy scales with data and model size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714" y="1321352"/>
            <a:ext cx="11248571" cy="464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65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Adam: Scalable Deep Learning Platform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Data server:</a:t>
            </a:r>
          </a:p>
          <a:p>
            <a:pPr lvl="1"/>
            <a:r>
              <a:rPr lang="en-IN" dirty="0" smtClean="0"/>
              <a:t>Perform transformations</a:t>
            </a:r>
          </a:p>
          <a:p>
            <a:pPr lvl="1"/>
            <a:r>
              <a:rPr lang="en-IN" dirty="0" smtClean="0"/>
              <a:t>Prevent over-fitting</a:t>
            </a:r>
          </a:p>
          <a:p>
            <a:r>
              <a:rPr lang="en-IN" dirty="0" smtClean="0"/>
              <a:t>Model training system:</a:t>
            </a:r>
          </a:p>
          <a:p>
            <a:pPr lvl="1"/>
            <a:r>
              <a:rPr lang="en-IN" dirty="0" smtClean="0"/>
              <a:t>Executing input</a:t>
            </a:r>
          </a:p>
          <a:p>
            <a:pPr lvl="1"/>
            <a:r>
              <a:rPr lang="en-IN" dirty="0" smtClean="0"/>
              <a:t>Check for errors</a:t>
            </a:r>
          </a:p>
          <a:p>
            <a:pPr lvl="1"/>
            <a:r>
              <a:rPr lang="en-IN" dirty="0" smtClean="0"/>
              <a:t>Use errors to update weights</a:t>
            </a:r>
          </a:p>
          <a:p>
            <a:r>
              <a:rPr lang="en-IN" dirty="0" smtClean="0"/>
              <a:t>Parameter </a:t>
            </a:r>
            <a:r>
              <a:rPr lang="en-IN" dirty="0"/>
              <a:t>s</a:t>
            </a:r>
            <a:r>
              <a:rPr lang="en-IN" dirty="0" smtClean="0"/>
              <a:t>erver:</a:t>
            </a:r>
          </a:p>
          <a:p>
            <a:pPr lvl="1"/>
            <a:r>
              <a:rPr lang="en-IN" dirty="0" smtClean="0"/>
              <a:t>Maintain weight updates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8171543" y="2256971"/>
            <a:ext cx="2133600" cy="92891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Model parameter server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558315" y="3774848"/>
            <a:ext cx="3548742" cy="7971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Model training system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6116864" y="3774847"/>
            <a:ext cx="789215" cy="79715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Data server</a:t>
            </a:r>
            <a:endParaRPr lang="en-CA" dirty="0"/>
          </a:p>
        </p:txBody>
      </p:sp>
      <p:cxnSp>
        <p:nvCxnSpPr>
          <p:cNvPr id="9" name="Straight Arrow Connector 8"/>
          <p:cNvCxnSpPr>
            <a:stCxn id="7" idx="3"/>
            <a:endCxn id="6" idx="1"/>
          </p:cNvCxnSpPr>
          <p:nvPr/>
        </p:nvCxnSpPr>
        <p:spPr>
          <a:xfrm>
            <a:off x="6906079" y="4173424"/>
            <a:ext cx="6522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9477829" y="3185884"/>
            <a:ext cx="14515" cy="588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8948055" y="3185884"/>
            <a:ext cx="14516" cy="588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630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System Architecture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106057" y="3048001"/>
            <a:ext cx="1262743" cy="1117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ounded Rectangle 3"/>
          <p:cNvSpPr/>
          <p:nvPr/>
        </p:nvSpPr>
        <p:spPr>
          <a:xfrm>
            <a:off x="3251200" y="3156856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ounded Rectangle 13"/>
          <p:cNvSpPr/>
          <p:nvPr/>
        </p:nvSpPr>
        <p:spPr>
          <a:xfrm>
            <a:off x="3251201" y="3661230"/>
            <a:ext cx="420914" cy="3338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ounded Rectangle 18"/>
          <p:cNvSpPr/>
          <p:nvPr/>
        </p:nvSpPr>
        <p:spPr>
          <a:xfrm>
            <a:off x="3802742" y="3156855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ounded Rectangle 19"/>
          <p:cNvSpPr/>
          <p:nvPr/>
        </p:nvSpPr>
        <p:spPr>
          <a:xfrm>
            <a:off x="3802741" y="3661228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5203371" y="3048001"/>
            <a:ext cx="1262743" cy="1117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ounded Rectangle 31"/>
          <p:cNvSpPr/>
          <p:nvPr/>
        </p:nvSpPr>
        <p:spPr>
          <a:xfrm>
            <a:off x="5348514" y="3156856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ounded Rectangle 32"/>
          <p:cNvSpPr/>
          <p:nvPr/>
        </p:nvSpPr>
        <p:spPr>
          <a:xfrm>
            <a:off x="5348515" y="3661230"/>
            <a:ext cx="420914" cy="3338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ounded Rectangle 33"/>
          <p:cNvSpPr/>
          <p:nvPr/>
        </p:nvSpPr>
        <p:spPr>
          <a:xfrm>
            <a:off x="5900056" y="3156855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ounded Rectangle 34"/>
          <p:cNvSpPr/>
          <p:nvPr/>
        </p:nvSpPr>
        <p:spPr>
          <a:xfrm>
            <a:off x="5900055" y="3661228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/>
          <p:cNvSpPr/>
          <p:nvPr/>
        </p:nvSpPr>
        <p:spPr>
          <a:xfrm>
            <a:off x="7300685" y="3048001"/>
            <a:ext cx="1262743" cy="1117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ounded Rectangle 36"/>
          <p:cNvSpPr/>
          <p:nvPr/>
        </p:nvSpPr>
        <p:spPr>
          <a:xfrm>
            <a:off x="7445828" y="3156856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ounded Rectangle 37"/>
          <p:cNvSpPr/>
          <p:nvPr/>
        </p:nvSpPr>
        <p:spPr>
          <a:xfrm>
            <a:off x="7445829" y="3661230"/>
            <a:ext cx="420914" cy="3338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Rounded Rectangle 38"/>
          <p:cNvSpPr/>
          <p:nvPr/>
        </p:nvSpPr>
        <p:spPr>
          <a:xfrm>
            <a:off x="7997370" y="3156855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Rounded Rectangle 39"/>
          <p:cNvSpPr/>
          <p:nvPr/>
        </p:nvSpPr>
        <p:spPr>
          <a:xfrm>
            <a:off x="7997369" y="3661228"/>
            <a:ext cx="420915" cy="3265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3672115" y="1868488"/>
            <a:ext cx="4194628" cy="6061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Rounded Rectangle 46"/>
          <p:cNvSpPr/>
          <p:nvPr/>
        </p:nvSpPr>
        <p:spPr>
          <a:xfrm>
            <a:off x="3802741" y="2002854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Rounded Rectangle 47"/>
          <p:cNvSpPr/>
          <p:nvPr/>
        </p:nvSpPr>
        <p:spPr>
          <a:xfrm>
            <a:off x="4368801" y="2002853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Rounded Rectangle 48"/>
          <p:cNvSpPr/>
          <p:nvPr/>
        </p:nvSpPr>
        <p:spPr>
          <a:xfrm>
            <a:off x="4963888" y="2002852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Rounded Rectangle 49"/>
          <p:cNvSpPr/>
          <p:nvPr/>
        </p:nvSpPr>
        <p:spPr>
          <a:xfrm>
            <a:off x="5529948" y="2002852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Rounded Rectangle 50"/>
          <p:cNvSpPr/>
          <p:nvPr/>
        </p:nvSpPr>
        <p:spPr>
          <a:xfrm>
            <a:off x="6139546" y="2002852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Rounded Rectangle 51"/>
          <p:cNvSpPr/>
          <p:nvPr/>
        </p:nvSpPr>
        <p:spPr>
          <a:xfrm>
            <a:off x="6734634" y="2002851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Rounded Rectangle 52"/>
          <p:cNvSpPr/>
          <p:nvPr/>
        </p:nvSpPr>
        <p:spPr>
          <a:xfrm>
            <a:off x="7300685" y="2002851"/>
            <a:ext cx="420915" cy="3265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Can 53"/>
          <p:cNvSpPr/>
          <p:nvPr/>
        </p:nvSpPr>
        <p:spPr>
          <a:xfrm>
            <a:off x="3251200" y="4887913"/>
            <a:ext cx="957943" cy="635001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Can 54"/>
          <p:cNvSpPr/>
          <p:nvPr/>
        </p:nvSpPr>
        <p:spPr>
          <a:xfrm>
            <a:off x="7445828" y="4887913"/>
            <a:ext cx="957943" cy="635001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Can 55"/>
          <p:cNvSpPr/>
          <p:nvPr/>
        </p:nvSpPr>
        <p:spPr>
          <a:xfrm>
            <a:off x="5348514" y="4887913"/>
            <a:ext cx="957943" cy="635001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8" name="Straight Arrow Connector 57"/>
          <p:cNvCxnSpPr>
            <a:stCxn id="54" idx="1"/>
          </p:cNvCxnSpPr>
          <p:nvPr/>
        </p:nvCxnSpPr>
        <p:spPr>
          <a:xfrm flipV="1">
            <a:off x="3730172" y="4238172"/>
            <a:ext cx="7256" cy="6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7917543" y="4252919"/>
            <a:ext cx="7256" cy="6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5834742" y="4245656"/>
            <a:ext cx="7256" cy="6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3713838" y="2533248"/>
            <a:ext cx="865420" cy="4189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5841998" y="2506950"/>
            <a:ext cx="10885" cy="4319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6945091" y="2553553"/>
            <a:ext cx="921653" cy="3986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474025" y="1458962"/>
            <a:ext cx="3182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Global Model Parameter Store</a:t>
            </a:r>
            <a:endParaRPr lang="en-CA" dirty="0"/>
          </a:p>
        </p:txBody>
      </p:sp>
      <p:sp>
        <p:nvSpPr>
          <p:cNvPr id="80" name="TextBox 79"/>
          <p:cNvSpPr txBox="1"/>
          <p:nvPr/>
        </p:nvSpPr>
        <p:spPr>
          <a:xfrm>
            <a:off x="2875000" y="2399767"/>
            <a:ext cx="855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Model</a:t>
            </a:r>
          </a:p>
          <a:p>
            <a:r>
              <a:rPr lang="en-IN" dirty="0" smtClean="0"/>
              <a:t>Replica</a:t>
            </a:r>
            <a:endParaRPr lang="en-CA" dirty="0"/>
          </a:p>
        </p:txBody>
      </p:sp>
      <p:sp>
        <p:nvSpPr>
          <p:cNvPr id="81" name="TextBox 80"/>
          <p:cNvSpPr txBox="1"/>
          <p:nvPr/>
        </p:nvSpPr>
        <p:spPr>
          <a:xfrm>
            <a:off x="8686797" y="3156849"/>
            <a:ext cx="960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Model</a:t>
            </a:r>
            <a:endParaRPr lang="en-CA" dirty="0" smtClean="0"/>
          </a:p>
          <a:p>
            <a:r>
              <a:rPr lang="en-IN" dirty="0" smtClean="0"/>
              <a:t>Workers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911484" y="4394906"/>
            <a:ext cx="1857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smtClean="0"/>
              <a:t>Data Parallelism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042139" y="3377322"/>
            <a:ext cx="2049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smtClean="0"/>
              <a:t>Model Parallelism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91852" y="5615811"/>
            <a:ext cx="1300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Data Shards</a:t>
            </a:r>
          </a:p>
        </p:txBody>
      </p:sp>
    </p:spTree>
    <p:extLst>
      <p:ext uri="{BB962C8B-B14F-4D97-AF65-F5344CB8AC3E}">
        <p14:creationId xmlns:p14="http://schemas.microsoft.com/office/powerpoint/2010/main" val="2369787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2425</TotalTime>
  <Words>887</Words>
  <Application>Microsoft Macintosh PowerPoint</Application>
  <PresentationFormat>Custom</PresentationFormat>
  <Paragraphs>180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Project Adam Building an Efficient and Scalable Deep Learning Training System</vt:lpstr>
      <vt:lpstr>Traditional Machine Learning</vt:lpstr>
      <vt:lpstr>Deep Learning</vt:lpstr>
      <vt:lpstr>Deep Learning</vt:lpstr>
      <vt:lpstr>Problem with Deep Learning </vt:lpstr>
      <vt:lpstr>Problem with Deep Learning </vt:lpstr>
      <vt:lpstr>Accuracy scales with data and model size</vt:lpstr>
      <vt:lpstr>Adam: Scalable Deep Learning Platform</vt:lpstr>
      <vt:lpstr>System Architecture</vt:lpstr>
      <vt:lpstr>Asynchronous weight updates</vt:lpstr>
      <vt:lpstr>Model partitioning: less is more</vt:lpstr>
      <vt:lpstr>Model partitioning: less is more</vt:lpstr>
      <vt:lpstr>Model partitioning: less is more</vt:lpstr>
      <vt:lpstr>Model partitioning: less is more</vt:lpstr>
      <vt:lpstr>Asynchronous batch updates</vt:lpstr>
      <vt:lpstr>Asynchronous batch updates</vt:lpstr>
      <vt:lpstr>Asynchronous batch updates</vt:lpstr>
      <vt:lpstr>Local weight computation</vt:lpstr>
      <vt:lpstr>Local weight computation</vt:lpstr>
      <vt:lpstr>System optimizations</vt:lpstr>
      <vt:lpstr>Model size scaling</vt:lpstr>
      <vt:lpstr>Parameter server performance</vt:lpstr>
      <vt:lpstr>Scaling during ImageNet training</vt:lpstr>
      <vt:lpstr>Trained model accuracy at scale</vt:lpstr>
      <vt:lpstr>Summary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</dc:creator>
  <cp:lastModifiedBy>Semih Salihoglu</cp:lastModifiedBy>
  <cp:revision>275</cp:revision>
  <dcterms:created xsi:type="dcterms:W3CDTF">2015-04-15T17:35:07Z</dcterms:created>
  <dcterms:modified xsi:type="dcterms:W3CDTF">2016-10-17T13:21:27Z</dcterms:modified>
</cp:coreProperties>
</file>