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9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3" r:id="rId14"/>
    <p:sldId id="340" r:id="rId15"/>
    <p:sldId id="341" r:id="rId16"/>
    <p:sldId id="342" r:id="rId17"/>
    <p:sldId id="32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200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ED52-C88E-462D-BDD4-C353774CDD6D}" type="datetimeFigureOut">
              <a:rPr lang="en-US" smtClean="0"/>
              <a:t>10/31/16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3441-D426-42B3-966A-E3D603845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75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ED52-C88E-462D-BDD4-C353774CDD6D}" type="datetimeFigureOut">
              <a:rPr lang="en-US" smtClean="0"/>
              <a:t>10/31/16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3441-D426-42B3-966A-E3D603845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16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ED52-C88E-462D-BDD4-C353774CDD6D}" type="datetimeFigureOut">
              <a:rPr lang="en-US" smtClean="0"/>
              <a:t>10/31/16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3441-D426-42B3-966A-E3D603845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43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ED52-C88E-462D-BDD4-C353774CDD6D}" type="datetimeFigureOut">
              <a:rPr lang="en-US" smtClean="0"/>
              <a:t>10/31/16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3441-D426-42B3-966A-E3D603845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3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ED52-C88E-462D-BDD4-C353774CDD6D}" type="datetimeFigureOut">
              <a:rPr lang="en-US" smtClean="0"/>
              <a:t>10/31/16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3441-D426-42B3-966A-E3D603845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30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ED52-C88E-462D-BDD4-C353774CDD6D}" type="datetimeFigureOut">
              <a:rPr lang="en-US" smtClean="0"/>
              <a:t>10/31/16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3441-D426-42B3-966A-E3D603845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24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ED52-C88E-462D-BDD4-C353774CDD6D}" type="datetimeFigureOut">
              <a:rPr lang="en-US" smtClean="0"/>
              <a:t>10/31/16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3441-D426-42B3-966A-E3D603845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0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ED52-C88E-462D-BDD4-C353774CDD6D}" type="datetimeFigureOut">
              <a:rPr lang="en-US" smtClean="0"/>
              <a:t>10/31/16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3441-D426-42B3-966A-E3D603845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98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ED52-C88E-462D-BDD4-C353774CDD6D}" type="datetimeFigureOut">
              <a:rPr lang="en-US" smtClean="0"/>
              <a:t>10/31/16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3441-D426-42B3-966A-E3D603845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11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ED52-C88E-462D-BDD4-C353774CDD6D}" type="datetimeFigureOut">
              <a:rPr lang="en-US" smtClean="0"/>
              <a:t>10/31/16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3441-D426-42B3-966A-E3D603845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59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ED52-C88E-462D-BDD4-C353774CDD6D}" type="datetimeFigureOut">
              <a:rPr lang="en-US" smtClean="0"/>
              <a:t>10/31/16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3441-D426-42B3-966A-E3D603845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97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FED52-C88E-462D-BDD4-C353774CDD6D}" type="datetimeFigureOut">
              <a:rPr lang="en-US" smtClean="0"/>
              <a:t>10/31/16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A3441-D426-42B3-966A-E3D603845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5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274" y="538665"/>
            <a:ext cx="9687284" cy="2387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MillWheel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Fault-Tolerant Stream Processing at Internet Scale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158" y="3253711"/>
            <a:ext cx="11245515" cy="99631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Akidau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et al. (2013)</a:t>
            </a:r>
          </a:p>
          <a:p>
            <a:pPr>
              <a:spcBef>
                <a:spcPts val="600"/>
              </a:spcBef>
            </a:pPr>
            <a:r>
              <a:rPr lang="en-US" sz="2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Google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55312" y="4953585"/>
            <a:ext cx="9180603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Saifuddin Hitawala</a:t>
            </a:r>
          </a:p>
          <a:p>
            <a:pPr algn="l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October 31, 2016</a:t>
            </a:r>
          </a:p>
          <a:p>
            <a:pPr algn="l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CS 848, University of Waterloo</a:t>
            </a:r>
          </a:p>
        </p:txBody>
      </p:sp>
    </p:spTree>
    <p:extLst>
      <p:ext uri="{BB962C8B-B14F-4D97-AF65-F5344CB8AC3E}">
        <p14:creationId xmlns:p14="http://schemas.microsoft.com/office/powerpoint/2010/main" val="3272823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Fault Tolerance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Exactly-Once Delivery:</a:t>
            </a:r>
          </a:p>
          <a:p>
            <a:pPr lvl="1"/>
            <a:r>
              <a:rPr lang="en-IN" sz="2000" dirty="0" smtClean="0"/>
              <a:t>Upon receipt of input record for a computation, following steps are performed: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IN" sz="1800" dirty="0" smtClean="0"/>
              <a:t>Record checked against </a:t>
            </a:r>
            <a:r>
              <a:rPr lang="en-IN" sz="1800" dirty="0" err="1" smtClean="0"/>
              <a:t>deduplication</a:t>
            </a:r>
            <a:r>
              <a:rPr lang="en-IN" sz="1800" dirty="0" smtClean="0"/>
              <a:t> data from previous deliveries; duplicates discarded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IN" sz="1800" dirty="0" smtClean="0"/>
              <a:t>User code run for input record, possibly resulting in pending changes to timers, state and productions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IN" sz="1800" dirty="0" smtClean="0"/>
              <a:t>Pending changes committed to backing store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IN" sz="1800" dirty="0" smtClean="0"/>
              <a:t>Senders acknowledged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IN" sz="1800" dirty="0" smtClean="0"/>
              <a:t>Pending downstream productions sent</a:t>
            </a:r>
          </a:p>
          <a:p>
            <a:pPr lvl="1"/>
            <a:r>
              <a:rPr lang="en-IN" sz="2000" dirty="0" smtClean="0"/>
              <a:t>Deliveries are retried until they are </a:t>
            </a:r>
            <a:r>
              <a:rPr lang="en-IN" sz="2000" dirty="0" err="1" smtClean="0"/>
              <a:t>ACKed</a:t>
            </a:r>
            <a:r>
              <a:rPr lang="en-IN" sz="2000" dirty="0" smtClean="0"/>
              <a:t> in order to meet at-least-once requirement</a:t>
            </a:r>
          </a:p>
          <a:p>
            <a:pPr lvl="1"/>
            <a:r>
              <a:rPr lang="en-IN" sz="2000" dirty="0" smtClean="0"/>
              <a:t>Unique IDs assigned to all records at production time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126279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Fault Tolerance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3104698"/>
            <a:ext cx="6348211" cy="3240583"/>
          </a:xfrm>
        </p:spPr>
        <p:txBody>
          <a:bodyPr>
            <a:normAutofit/>
          </a:bodyPr>
          <a:lstStyle/>
          <a:p>
            <a:pPr lvl="1"/>
            <a:r>
              <a:rPr lang="en-IN" sz="2000" dirty="0" smtClean="0"/>
              <a:t>Implemented using blind writes in </a:t>
            </a:r>
            <a:r>
              <a:rPr lang="en-IN" sz="2000" dirty="0" err="1" smtClean="0"/>
              <a:t>BigTable</a:t>
            </a:r>
            <a:endParaRPr lang="en-IN" sz="2000" dirty="0" smtClean="0"/>
          </a:p>
          <a:p>
            <a:r>
              <a:rPr lang="en-IN" sz="2400" dirty="0" smtClean="0"/>
              <a:t>Weak Productions:</a:t>
            </a:r>
          </a:p>
          <a:p>
            <a:pPr lvl="1"/>
            <a:r>
              <a:rPr lang="en-IN" sz="2000" dirty="0" smtClean="0"/>
              <a:t>Records are </a:t>
            </a:r>
            <a:r>
              <a:rPr lang="en-IN" sz="2000" dirty="0" err="1" smtClean="0"/>
              <a:t>checkpointed</a:t>
            </a:r>
            <a:r>
              <a:rPr lang="en-IN" sz="2000" dirty="0" smtClean="0"/>
              <a:t> after delivery if computations are already idempotent</a:t>
            </a:r>
          </a:p>
          <a:p>
            <a:pPr lvl="1"/>
            <a:r>
              <a:rPr lang="en-IN" sz="2000" dirty="0" smtClean="0"/>
              <a:t>Problem: Increased latency as pipeline stages wait for downstream ACKs of records</a:t>
            </a:r>
          </a:p>
          <a:p>
            <a:pPr lvl="1"/>
            <a:r>
              <a:rPr lang="en-IN" sz="2000" dirty="0" smtClean="0"/>
              <a:t>Solution: Checkpoint a small percent of straggler productions allowing those stages to ACK their senders</a:t>
            </a:r>
          </a:p>
          <a:p>
            <a:pPr lvl="1"/>
            <a:endParaRPr lang="en-IN" sz="2000" dirty="0" smtClean="0"/>
          </a:p>
          <a:p>
            <a:pPr lvl="1"/>
            <a:endParaRPr lang="en-CA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924" y="3104698"/>
            <a:ext cx="4095481" cy="2784927"/>
          </a:xfrm>
          <a:prstGeom prst="rect">
            <a:avLst/>
          </a:prstGeom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838200" y="1690688"/>
            <a:ext cx="11010363" cy="1414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dirty="0" smtClean="0"/>
              <a:t>Strong Productions:</a:t>
            </a:r>
          </a:p>
          <a:p>
            <a:pPr lvl="1"/>
            <a:r>
              <a:rPr lang="en-IN" sz="2000" dirty="0" smtClean="0"/>
              <a:t>Records are </a:t>
            </a:r>
            <a:r>
              <a:rPr lang="en-IN" sz="2000" dirty="0" err="1" smtClean="0"/>
              <a:t>checkpointed</a:t>
            </a:r>
            <a:r>
              <a:rPr lang="en-IN" sz="2000" dirty="0" smtClean="0"/>
              <a:t> before delivery</a:t>
            </a:r>
          </a:p>
          <a:p>
            <a:pPr lvl="1"/>
            <a:r>
              <a:rPr lang="en-IN" sz="2000" dirty="0" smtClean="0"/>
              <a:t>For e.g. : A computation produces window counts downstream, but crashes before saving its state. After restart, it might create a count distinct from predecessor for same logical window</a:t>
            </a:r>
          </a:p>
        </p:txBody>
      </p:sp>
    </p:spTree>
    <p:extLst>
      <p:ext uri="{BB962C8B-B14F-4D97-AF65-F5344CB8AC3E}">
        <p14:creationId xmlns:p14="http://schemas.microsoft.com/office/powerpoint/2010/main" val="387287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Fault Tolerance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State Manipulation:</a:t>
            </a:r>
          </a:p>
          <a:p>
            <a:pPr lvl="1"/>
            <a:r>
              <a:rPr lang="en-IN" sz="2000" dirty="0" smtClean="0"/>
              <a:t>Hard State: Persisted to backing store</a:t>
            </a:r>
          </a:p>
          <a:p>
            <a:pPr lvl="1"/>
            <a:r>
              <a:rPr lang="en-IN" sz="2000" dirty="0" smtClean="0"/>
              <a:t>Soft State: In-memory caches or aggregates</a:t>
            </a:r>
          </a:p>
          <a:p>
            <a:pPr lvl="1"/>
            <a:r>
              <a:rPr lang="en-IN" sz="2000" dirty="0" smtClean="0"/>
              <a:t>Following guarantees must be satisfied: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IN" sz="1800" dirty="0" smtClean="0"/>
              <a:t>System should not lose data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IN" sz="1800" dirty="0" smtClean="0"/>
              <a:t>Updates must obey exactly-once semantics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IN" sz="1800" dirty="0" smtClean="0"/>
              <a:t>All persisted data must be consistent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IN" sz="1800" dirty="0" smtClean="0"/>
              <a:t>Low watermarks must reflect all pending states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IN" sz="1800" dirty="0" smtClean="0"/>
              <a:t>Timers must be fired in-order for a key</a:t>
            </a:r>
          </a:p>
          <a:p>
            <a:pPr lvl="1"/>
            <a:r>
              <a:rPr lang="en-IN" sz="2000" dirty="0" smtClean="0"/>
              <a:t>Problem: Possibility of zombie writers and network remnants issuing stale writes</a:t>
            </a:r>
          </a:p>
          <a:p>
            <a:pPr lvl="1"/>
            <a:r>
              <a:rPr lang="en-IN" sz="2000" dirty="0" smtClean="0"/>
              <a:t>Solution: Attaching sequencer tokens for each write and invalidating extant sequencers for new workers</a:t>
            </a:r>
          </a:p>
        </p:txBody>
      </p:sp>
    </p:spTree>
    <p:extLst>
      <p:ext uri="{BB962C8B-B14F-4D97-AF65-F5344CB8AC3E}">
        <p14:creationId xmlns:p14="http://schemas.microsoft.com/office/powerpoint/2010/main" val="4107473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System Architecture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Each computation runs on one or more machines and streams delivered via RPC</a:t>
            </a:r>
          </a:p>
          <a:p>
            <a:r>
              <a:rPr lang="en-IN" sz="2000" dirty="0" smtClean="0"/>
              <a:t>Master handles load distribution and balancing dividing each computation on basis of lexicographic key intervals</a:t>
            </a:r>
          </a:p>
          <a:p>
            <a:r>
              <a:rPr lang="en-IN" sz="2000" dirty="0" smtClean="0"/>
              <a:t>Each interval assigned unique sequencer</a:t>
            </a:r>
          </a:p>
          <a:p>
            <a:r>
              <a:rPr lang="en-IN" sz="2000" dirty="0" smtClean="0"/>
              <a:t>For persistent state, databases such as </a:t>
            </a:r>
            <a:r>
              <a:rPr lang="en-IN" sz="2000" dirty="0" err="1" smtClean="0"/>
              <a:t>BigTable</a:t>
            </a:r>
            <a:r>
              <a:rPr lang="en-IN" sz="2000" dirty="0" smtClean="0"/>
              <a:t> or Spanner is used</a:t>
            </a:r>
          </a:p>
          <a:p>
            <a:r>
              <a:rPr lang="en-IN" sz="2000" dirty="0" smtClean="0"/>
              <a:t>Recovery from failures done by scanning metadata from the data store</a:t>
            </a:r>
          </a:p>
          <a:p>
            <a:r>
              <a:rPr lang="en-IN" sz="2000" dirty="0" smtClean="0"/>
              <a:t>This scan populates in-memory structures like heap of pending timers and queue of </a:t>
            </a:r>
            <a:r>
              <a:rPr lang="en-IN" sz="2000" dirty="0" err="1" smtClean="0"/>
              <a:t>checkpointed</a:t>
            </a:r>
            <a:r>
              <a:rPr lang="en-IN" sz="2000" dirty="0" smtClean="0"/>
              <a:t> productions</a:t>
            </a:r>
          </a:p>
        </p:txBody>
      </p:sp>
    </p:spTree>
    <p:extLst>
      <p:ext uri="{BB962C8B-B14F-4D97-AF65-F5344CB8AC3E}">
        <p14:creationId xmlns:p14="http://schemas.microsoft.com/office/powerpoint/2010/main" val="668002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Evaluation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5390322" cy="4351338"/>
          </a:xfrm>
        </p:spPr>
        <p:txBody>
          <a:bodyPr>
            <a:normAutofit/>
          </a:bodyPr>
          <a:lstStyle/>
          <a:p>
            <a:r>
              <a:rPr lang="en-IN" sz="2400" dirty="0" smtClean="0"/>
              <a:t>Output Latency:</a:t>
            </a:r>
          </a:p>
          <a:p>
            <a:pPr lvl="1"/>
            <a:r>
              <a:rPr lang="en-IN" sz="2000" dirty="0" smtClean="0"/>
              <a:t>Latency measured for single stage pipeline that buckets and sorts numbers</a:t>
            </a:r>
          </a:p>
          <a:p>
            <a:pPr lvl="1"/>
            <a:r>
              <a:rPr lang="en-IN" sz="2000" dirty="0" smtClean="0"/>
              <a:t>For strong productions and exactly-once disabled:</a:t>
            </a:r>
          </a:p>
          <a:p>
            <a:pPr lvl="2"/>
            <a:r>
              <a:rPr lang="en-IN" sz="1800" dirty="0" smtClean="0"/>
              <a:t>Median record latency: 3.6ms</a:t>
            </a:r>
          </a:p>
          <a:p>
            <a:pPr lvl="2"/>
            <a:r>
              <a:rPr lang="en-IN" sz="1800" dirty="0" smtClean="0"/>
              <a:t>95</a:t>
            </a:r>
            <a:r>
              <a:rPr lang="en-IN" sz="1800" baseline="30000" dirty="0" smtClean="0"/>
              <a:t>th</a:t>
            </a:r>
            <a:r>
              <a:rPr lang="en-IN" sz="1800" dirty="0" smtClean="0"/>
              <a:t> percentile latency: 30ms</a:t>
            </a:r>
          </a:p>
          <a:p>
            <a:pPr lvl="1"/>
            <a:r>
              <a:rPr lang="en-IN" sz="2000" dirty="0"/>
              <a:t>For strong productions and exactly-once </a:t>
            </a:r>
            <a:r>
              <a:rPr lang="en-IN" sz="2000" dirty="0" smtClean="0"/>
              <a:t>enabled:</a:t>
            </a:r>
            <a:endParaRPr lang="en-IN" sz="2000" dirty="0"/>
          </a:p>
          <a:p>
            <a:pPr lvl="2"/>
            <a:r>
              <a:rPr lang="en-IN" sz="1800" dirty="0"/>
              <a:t>Median record latency: </a:t>
            </a:r>
            <a:r>
              <a:rPr lang="en-IN" sz="1800" dirty="0" smtClean="0"/>
              <a:t>33.7ms</a:t>
            </a:r>
            <a:endParaRPr lang="en-IN" sz="1800" dirty="0"/>
          </a:p>
          <a:p>
            <a:pPr lvl="2"/>
            <a:r>
              <a:rPr lang="en-IN" sz="1800" dirty="0"/>
              <a:t>95</a:t>
            </a:r>
            <a:r>
              <a:rPr lang="en-IN" sz="1800" baseline="30000" dirty="0"/>
              <a:t>th</a:t>
            </a:r>
            <a:r>
              <a:rPr lang="en-IN" sz="1800" dirty="0"/>
              <a:t> percentile latency: </a:t>
            </a:r>
            <a:r>
              <a:rPr lang="en-IN" sz="1800" dirty="0" smtClean="0"/>
              <a:t>93.8ms</a:t>
            </a:r>
            <a:endParaRPr lang="en-IN" sz="1800" dirty="0"/>
          </a:p>
          <a:p>
            <a:pPr lvl="1"/>
            <a:r>
              <a:rPr lang="en-IN" sz="2000" dirty="0" smtClean="0"/>
              <a:t>Median latency stays roughly constant as system scales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991" t="24905" r="66860" b="42063"/>
          <a:stretch/>
        </p:blipFill>
        <p:spPr>
          <a:xfrm>
            <a:off x="5989984" y="1619857"/>
            <a:ext cx="3432092" cy="27533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709" t="42922" r="63958" b="23725"/>
          <a:stretch/>
        </p:blipFill>
        <p:spPr>
          <a:xfrm>
            <a:off x="8107480" y="4200939"/>
            <a:ext cx="3700208" cy="263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97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Evaluation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199" y="1825625"/>
            <a:ext cx="5504009" cy="4351338"/>
          </a:xfrm>
        </p:spPr>
        <p:txBody>
          <a:bodyPr>
            <a:normAutofit/>
          </a:bodyPr>
          <a:lstStyle/>
          <a:p>
            <a:r>
              <a:rPr lang="en-IN" sz="2400" dirty="0" smtClean="0"/>
              <a:t>Watermark Lag:</a:t>
            </a:r>
          </a:p>
          <a:p>
            <a:pPr lvl="1"/>
            <a:r>
              <a:rPr lang="en-IN" sz="2000" dirty="0" smtClean="0"/>
              <a:t>As low watermark propagates from injectors through the graph, a lag is expected for a computation proportional to its maximum pipeline distance from injector</a:t>
            </a:r>
          </a:p>
          <a:p>
            <a:pPr lvl="1"/>
            <a:r>
              <a:rPr lang="en-IN" sz="2000" dirty="0" smtClean="0"/>
              <a:t>For simple three-stage pipeline on 200  CPUs:</a:t>
            </a:r>
          </a:p>
          <a:p>
            <a:pPr lvl="2"/>
            <a:r>
              <a:rPr lang="en-IN" sz="1800" dirty="0" smtClean="0"/>
              <a:t>First Stage: 1.8s</a:t>
            </a:r>
          </a:p>
          <a:p>
            <a:pPr lvl="2"/>
            <a:r>
              <a:rPr lang="en-IN" sz="1800" dirty="0" smtClean="0"/>
              <a:t>Second Stage: ~2s</a:t>
            </a:r>
          </a:p>
          <a:p>
            <a:pPr lvl="2"/>
            <a:r>
              <a:rPr lang="en-IN" sz="1800" dirty="0" smtClean="0"/>
              <a:t>Third Stage: ~2.2s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4133" t="33777" r="27933" b="32287"/>
          <a:stretch/>
        </p:blipFill>
        <p:spPr>
          <a:xfrm>
            <a:off x="6342209" y="2116311"/>
            <a:ext cx="5011591" cy="342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1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Evaluation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199" y="1825625"/>
            <a:ext cx="5504009" cy="4351338"/>
          </a:xfrm>
        </p:spPr>
        <p:txBody>
          <a:bodyPr>
            <a:normAutofit/>
          </a:bodyPr>
          <a:lstStyle/>
          <a:p>
            <a:r>
              <a:rPr lang="en-IN" sz="2400" dirty="0" smtClean="0"/>
              <a:t>Framework-Level Caching:</a:t>
            </a:r>
          </a:p>
          <a:p>
            <a:pPr lvl="1"/>
            <a:r>
              <a:rPr lang="en-IN" sz="2000" dirty="0" smtClean="0"/>
              <a:t>Problem: High traffic due to </a:t>
            </a:r>
            <a:r>
              <a:rPr lang="en-IN" sz="2000" dirty="0" err="1" smtClean="0"/>
              <a:t>checkpointing</a:t>
            </a:r>
            <a:r>
              <a:rPr lang="en-IN" sz="2000" dirty="0" smtClean="0"/>
              <a:t>. Thus reads have higher costs than writes</a:t>
            </a:r>
          </a:p>
          <a:p>
            <a:pPr lvl="1"/>
            <a:r>
              <a:rPr lang="en-IN" sz="2000" dirty="0" smtClean="0"/>
              <a:t>Solution: Use framework level cache to buffer data until watermark passes boundary</a:t>
            </a:r>
          </a:p>
          <a:p>
            <a:pPr lvl="1"/>
            <a:r>
              <a:rPr lang="en-IN" sz="2000" dirty="0" smtClean="0"/>
              <a:t>Increasing cache size linearly improves CPU usage</a:t>
            </a:r>
          </a:p>
          <a:p>
            <a:pPr lvl="1"/>
            <a:r>
              <a:rPr lang="en-IN" sz="2000" dirty="0" err="1" smtClean="0"/>
              <a:t>MillWheel’s</a:t>
            </a:r>
            <a:r>
              <a:rPr lang="en-IN" sz="2000" dirty="0" smtClean="0"/>
              <a:t> cache able to decrease CPU usage by a factor of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7" t="7800" r="15286" b="5949"/>
          <a:stretch/>
        </p:blipFill>
        <p:spPr>
          <a:xfrm>
            <a:off x="6478071" y="2050144"/>
            <a:ext cx="5177307" cy="39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92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How can this system be modified in order for it to work well for problems that are not easily parallelized between different keys?</a:t>
            </a:r>
            <a:endParaRPr lang="en-US" dirty="0"/>
          </a:p>
          <a:p>
            <a:r>
              <a:rPr lang="en-US" sz="2000" dirty="0" smtClean="0"/>
              <a:t>How can the progress of low watermarks across the graph be improved for data delays that hold back such low watermarks?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pPr marL="0" indent="0" algn="ctr">
              <a:buNone/>
            </a:pPr>
            <a:r>
              <a:rPr lang="en-US" sz="4400" dirty="0" smtClean="0">
                <a:latin typeface="+mj-l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1278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Introduction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Streaming systems at Google require fault tolerance, persistent state and scalability</a:t>
            </a:r>
          </a:p>
          <a:p>
            <a:r>
              <a:rPr lang="en-IN" sz="2000" dirty="0" smtClean="0"/>
              <a:t>Programming models like </a:t>
            </a:r>
            <a:r>
              <a:rPr lang="en-IN" sz="2000" dirty="0" err="1" smtClean="0"/>
              <a:t>MapReduce</a:t>
            </a:r>
            <a:r>
              <a:rPr lang="en-IN" sz="2000" dirty="0" smtClean="0"/>
              <a:t> hide framework’s implementation details allowing users to focus solely on application logic</a:t>
            </a:r>
          </a:p>
          <a:p>
            <a:r>
              <a:rPr lang="en-IN" sz="2000" dirty="0" err="1" smtClean="0"/>
              <a:t>MillWheel</a:t>
            </a:r>
            <a:r>
              <a:rPr lang="en-IN" sz="2000" dirty="0" smtClean="0"/>
              <a:t> is such a programming model designed for streaming, low-latency systems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9381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Motivation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80786" cy="4351338"/>
          </a:xfrm>
        </p:spPr>
        <p:txBody>
          <a:bodyPr>
            <a:normAutofit/>
          </a:bodyPr>
          <a:lstStyle/>
          <a:p>
            <a:r>
              <a:rPr lang="en-IN" sz="2400" dirty="0" smtClean="0"/>
              <a:t>Zeitgeist System:</a:t>
            </a:r>
          </a:p>
          <a:p>
            <a:pPr lvl="1"/>
            <a:r>
              <a:rPr lang="en-IN" sz="2000" dirty="0" smtClean="0"/>
              <a:t>Ingests continuous input of search queries</a:t>
            </a:r>
          </a:p>
          <a:p>
            <a:pPr lvl="1"/>
            <a:r>
              <a:rPr lang="en-IN" sz="2000" dirty="0" smtClean="0"/>
              <a:t>Performs anomaly detection</a:t>
            </a:r>
          </a:p>
          <a:p>
            <a:pPr lvl="1"/>
            <a:r>
              <a:rPr lang="en-IN" sz="2000" dirty="0" smtClean="0"/>
              <a:t>Outputs queries which are spiking or dipping as quickly as possible</a:t>
            </a:r>
          </a:p>
          <a:p>
            <a:pPr lvl="1"/>
            <a:r>
              <a:rPr lang="en-IN" sz="2000" dirty="0" smtClean="0"/>
              <a:t>For e.g. Google Trends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168" y="2762358"/>
            <a:ext cx="8424393" cy="319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7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Requirements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Data available as soon as it is published</a:t>
            </a:r>
          </a:p>
          <a:p>
            <a:r>
              <a:rPr lang="en-IN" sz="2000" dirty="0" smtClean="0"/>
              <a:t>Persistent state integrated into overall system’s consistency model</a:t>
            </a:r>
          </a:p>
          <a:p>
            <a:r>
              <a:rPr lang="en-IN" sz="2000" dirty="0" smtClean="0"/>
              <a:t>Out-of-order data handled gracefully</a:t>
            </a:r>
          </a:p>
          <a:p>
            <a:r>
              <a:rPr lang="en-IN" sz="2000" dirty="0" smtClean="0"/>
              <a:t>Monotonically increasing low watermarks of data timestamps</a:t>
            </a:r>
          </a:p>
          <a:p>
            <a:r>
              <a:rPr lang="en-IN" sz="2000" dirty="0" smtClean="0"/>
              <a:t>Constant latency as system scales</a:t>
            </a:r>
          </a:p>
          <a:p>
            <a:r>
              <a:rPr lang="en-IN" sz="2000" dirty="0" smtClean="0"/>
              <a:t>Provide exactly once delivery of records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706483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Overview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8178"/>
          </a:xfrm>
        </p:spPr>
        <p:txBody>
          <a:bodyPr>
            <a:normAutofit/>
          </a:bodyPr>
          <a:lstStyle/>
          <a:p>
            <a:r>
              <a:rPr lang="en-IN" sz="2000" dirty="0" smtClean="0"/>
              <a:t>A graph of user defined transformations on input data that produces output 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040" y="2145086"/>
            <a:ext cx="5022760" cy="4184276"/>
          </a:xfrm>
          <a:prstGeom prst="rect">
            <a:avLst/>
          </a:prstGeom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838200" y="2253803"/>
            <a:ext cx="5945813" cy="4075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000" dirty="0" smtClean="0"/>
              <a:t>These transformations or </a:t>
            </a:r>
            <a:r>
              <a:rPr lang="en-IN" sz="2000" i="1" dirty="0" smtClean="0"/>
              <a:t>computations</a:t>
            </a:r>
            <a:r>
              <a:rPr lang="en-IN" sz="2000" dirty="0" smtClean="0"/>
              <a:t> can be parallelized</a:t>
            </a:r>
          </a:p>
          <a:p>
            <a:r>
              <a:rPr lang="en-IN" sz="2000" dirty="0" smtClean="0"/>
              <a:t>Essentially, inputs and outputs represented by (key, value, timestamp) pairs</a:t>
            </a:r>
          </a:p>
          <a:p>
            <a:r>
              <a:rPr lang="en-IN" sz="2000" dirty="0" smtClean="0"/>
              <a:t>Computations can be added or removed dynamically without having to restart the entire system</a:t>
            </a:r>
          </a:p>
          <a:p>
            <a:r>
              <a:rPr lang="en-IN" sz="2000" dirty="0" smtClean="0"/>
              <a:t>Record processing is idempotent</a:t>
            </a:r>
          </a:p>
        </p:txBody>
      </p:sp>
    </p:spTree>
    <p:extLst>
      <p:ext uri="{BB962C8B-B14F-4D97-AF65-F5344CB8AC3E}">
        <p14:creationId xmlns:p14="http://schemas.microsoft.com/office/powerpoint/2010/main" val="732618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Core Concepts</a:t>
            </a:r>
            <a:endParaRPr lang="en-CA" dirty="0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838200" y="3319573"/>
            <a:ext cx="5317901" cy="2762850"/>
          </a:xfrm>
        </p:spPr>
        <p:txBody>
          <a:bodyPr>
            <a:normAutofit/>
          </a:bodyPr>
          <a:lstStyle/>
          <a:p>
            <a:r>
              <a:rPr lang="en-IN" sz="2400" dirty="0" smtClean="0"/>
              <a:t>Keys:</a:t>
            </a:r>
          </a:p>
          <a:p>
            <a:pPr lvl="1"/>
            <a:r>
              <a:rPr lang="en-IN" sz="2000" dirty="0" smtClean="0"/>
              <a:t>Primary abstraction for aggregation and comparison between different records</a:t>
            </a:r>
          </a:p>
          <a:p>
            <a:pPr lvl="1"/>
            <a:r>
              <a:rPr lang="en-IN" sz="2000" dirty="0" smtClean="0"/>
              <a:t>For each record in system, a key extraction function is used which assigns a key to the record</a:t>
            </a:r>
          </a:p>
          <a:p>
            <a:pPr lvl="1"/>
            <a:r>
              <a:rPr lang="en-IN" sz="2000" dirty="0" smtClean="0"/>
              <a:t>For e.g.: </a:t>
            </a:r>
            <a:r>
              <a:rPr lang="en-IN" sz="2000" dirty="0"/>
              <a:t>Zeitgeist system’s key: query </a:t>
            </a:r>
            <a:r>
              <a:rPr lang="en-IN" sz="2000" dirty="0" smtClean="0"/>
              <a:t>text, Spam detector’s key: cookie fingerprint</a:t>
            </a:r>
            <a:endParaRPr lang="en-IN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9606" t="56908" r="62251" b="16431"/>
          <a:stretch/>
        </p:blipFill>
        <p:spPr>
          <a:xfrm>
            <a:off x="6027313" y="3119159"/>
            <a:ext cx="5563675" cy="2963264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38201" y="1805426"/>
            <a:ext cx="10752787" cy="196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dirty="0"/>
              <a:t>Computations:</a:t>
            </a:r>
          </a:p>
          <a:p>
            <a:pPr lvl="1"/>
            <a:r>
              <a:rPr lang="en-IN" sz="2000" dirty="0" smtClean="0"/>
              <a:t>Contain </a:t>
            </a:r>
            <a:r>
              <a:rPr lang="en-IN" sz="2000" dirty="0"/>
              <a:t>the application logic</a:t>
            </a:r>
          </a:p>
          <a:p>
            <a:pPr lvl="1"/>
            <a:r>
              <a:rPr lang="en-IN" sz="2000" dirty="0"/>
              <a:t>Invoked upon receipt of input data at which point user-defined actions are triggered</a:t>
            </a:r>
          </a:p>
          <a:p>
            <a:pPr lvl="1"/>
            <a:r>
              <a:rPr lang="en-IN" sz="2000" dirty="0"/>
              <a:t>Code written to operate in the context of single </a:t>
            </a:r>
            <a:r>
              <a:rPr lang="en-IN" sz="2000" dirty="0" smtClean="0"/>
              <a:t>key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721250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Core Concepts</a:t>
            </a:r>
            <a:endParaRPr lang="en-CA" dirty="0"/>
          </a:p>
        </p:txBody>
      </p:sp>
      <p:sp>
        <p:nvSpPr>
          <p:cNvPr id="10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7211096" cy="4351338"/>
          </a:xfrm>
        </p:spPr>
        <p:txBody>
          <a:bodyPr>
            <a:normAutofit/>
          </a:bodyPr>
          <a:lstStyle/>
          <a:p>
            <a:r>
              <a:rPr lang="en-IN" sz="2400" dirty="0"/>
              <a:t>Streams:</a:t>
            </a:r>
          </a:p>
          <a:p>
            <a:pPr lvl="1"/>
            <a:r>
              <a:rPr lang="en-IN" sz="2000" dirty="0"/>
              <a:t>Delivery mechanisms between different computations in </a:t>
            </a:r>
            <a:r>
              <a:rPr lang="en-IN" sz="2000" dirty="0" err="1"/>
              <a:t>MillWheel</a:t>
            </a:r>
            <a:endParaRPr lang="en-IN" sz="2000" dirty="0"/>
          </a:p>
          <a:p>
            <a:pPr lvl="1"/>
            <a:r>
              <a:rPr lang="en-IN" sz="2000" dirty="0"/>
              <a:t>Uniquely identified by their names</a:t>
            </a:r>
          </a:p>
          <a:p>
            <a:r>
              <a:rPr lang="en-IN" sz="2400" dirty="0"/>
              <a:t>Persistent </a:t>
            </a:r>
            <a:r>
              <a:rPr lang="en-IN" sz="2400" dirty="0" smtClean="0"/>
              <a:t>State:</a:t>
            </a:r>
            <a:endParaRPr lang="en-IN" sz="2400" dirty="0"/>
          </a:p>
          <a:p>
            <a:pPr lvl="1"/>
            <a:r>
              <a:rPr lang="en-IN" sz="2000" dirty="0" smtClean="0"/>
              <a:t>Opaque byte string managed on a per-key basis</a:t>
            </a:r>
          </a:p>
          <a:p>
            <a:pPr lvl="1"/>
            <a:r>
              <a:rPr lang="en-IN" sz="2000" dirty="0" smtClean="0"/>
              <a:t>Backed by a replicated, highly available data store (</a:t>
            </a:r>
            <a:r>
              <a:rPr lang="en-IN" sz="2000" dirty="0" err="1" smtClean="0"/>
              <a:t>BigTable</a:t>
            </a:r>
            <a:r>
              <a:rPr lang="en-IN" sz="2000" dirty="0"/>
              <a:t>)</a:t>
            </a:r>
            <a:endParaRPr lang="en-IN" sz="2000" dirty="0" smtClean="0"/>
          </a:p>
          <a:p>
            <a:r>
              <a:rPr lang="en-IN" sz="2400" dirty="0" smtClean="0"/>
              <a:t>Low Watermark:</a:t>
            </a:r>
          </a:p>
          <a:p>
            <a:pPr lvl="1"/>
            <a:r>
              <a:rPr lang="en-IN" sz="2000" dirty="0" smtClean="0"/>
              <a:t>Provides a bound on the timestamp of future records</a:t>
            </a:r>
          </a:p>
          <a:p>
            <a:pPr lvl="1"/>
            <a:r>
              <a:rPr lang="en-IN" sz="2000" i="1" dirty="0" smtClean="0"/>
              <a:t>min(oldest work of A, low watermark of C : C -&gt; A)</a:t>
            </a:r>
          </a:p>
          <a:p>
            <a:pPr lvl="1"/>
            <a:r>
              <a:rPr lang="en-IN" sz="2000" dirty="0" smtClean="0"/>
              <a:t>Seeded by </a:t>
            </a:r>
            <a:r>
              <a:rPr lang="en-IN" sz="2000" i="1" dirty="0" smtClean="0"/>
              <a:t>injectors</a:t>
            </a:r>
            <a:r>
              <a:rPr lang="en-IN" sz="2000" dirty="0" smtClean="0"/>
              <a:t> which send data from external systems</a:t>
            </a:r>
          </a:p>
          <a:p>
            <a:pPr lvl="1"/>
            <a:r>
              <a:rPr lang="en-IN" sz="2000" dirty="0" smtClean="0"/>
              <a:t>Reflects </a:t>
            </a:r>
            <a:r>
              <a:rPr lang="en-IN" sz="2000" i="1" dirty="0" smtClean="0"/>
              <a:t>all</a:t>
            </a:r>
            <a:r>
              <a:rPr lang="en-IN" sz="2000" dirty="0" smtClean="0"/>
              <a:t> pending work in the system</a:t>
            </a:r>
            <a:endParaRPr lang="en-CA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3727" t="28734" r="28311" b="21296"/>
          <a:stretch/>
        </p:blipFill>
        <p:spPr>
          <a:xfrm>
            <a:off x="7807573" y="1984163"/>
            <a:ext cx="4015234" cy="403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20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Core Concepts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Timers:</a:t>
            </a:r>
          </a:p>
          <a:p>
            <a:pPr lvl="1"/>
            <a:r>
              <a:rPr lang="en-IN" sz="2000" dirty="0" smtClean="0"/>
              <a:t>Per-key programmatic hooks that trigger at a specific wall time or low watermark value</a:t>
            </a:r>
          </a:p>
          <a:p>
            <a:pPr lvl="1"/>
            <a:r>
              <a:rPr lang="en-IN" sz="2000" dirty="0" smtClean="0"/>
              <a:t>Created and run in the context of computation</a:t>
            </a:r>
          </a:p>
          <a:p>
            <a:pPr lvl="1"/>
            <a:r>
              <a:rPr lang="en-IN" sz="2000" dirty="0" smtClean="0"/>
              <a:t>For e.g.:- Push hourly emails: wall time timers, Windowed aggregates: low watermark timers</a:t>
            </a:r>
          </a:p>
          <a:p>
            <a:pPr lvl="1"/>
            <a:r>
              <a:rPr lang="en-IN" sz="2000" dirty="0" smtClean="0"/>
              <a:t>Guaranteed to fire in increasing timestamp order 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839461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API</a:t>
            </a:r>
            <a:endParaRPr lang="en-CA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838200" y="1821259"/>
            <a:ext cx="5292144" cy="3150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000" dirty="0"/>
              <a:t>Custom subclass of Computation class is implemented</a:t>
            </a:r>
          </a:p>
          <a:p>
            <a:r>
              <a:rPr lang="en-IN" sz="2000" dirty="0" smtClean="0"/>
              <a:t>Two </a:t>
            </a:r>
            <a:r>
              <a:rPr lang="en-IN" sz="2000" dirty="0"/>
              <a:t>main entry points into user code provided by </a:t>
            </a:r>
            <a:r>
              <a:rPr lang="en-IN" sz="2000" dirty="0" err="1"/>
              <a:t>ProcessRecord</a:t>
            </a:r>
            <a:r>
              <a:rPr lang="en-IN" sz="2000" dirty="0"/>
              <a:t> and </a:t>
            </a:r>
            <a:r>
              <a:rPr lang="en-IN" sz="2000" dirty="0" err="1"/>
              <a:t>ProcessTimer</a:t>
            </a:r>
            <a:r>
              <a:rPr lang="en-IN" sz="2000" dirty="0"/>
              <a:t> hooks</a:t>
            </a:r>
            <a:endParaRPr lang="en-CA" sz="2000" dirty="0"/>
          </a:p>
          <a:p>
            <a:r>
              <a:rPr lang="en-IN" sz="2000" dirty="0" smtClean="0"/>
              <a:t>These constitute the application logic of a computation</a:t>
            </a:r>
          </a:p>
          <a:p>
            <a:r>
              <a:rPr lang="en-IN" sz="2000" dirty="0" smtClean="0"/>
              <a:t>Provision of system functions to fetch and manipulate per-key state, produce additional records and set timers</a:t>
            </a:r>
          </a:p>
          <a:p>
            <a:endParaRPr lang="en-IN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344" y="1690688"/>
            <a:ext cx="5906038" cy="422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44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3727</TotalTime>
  <Words>1019</Words>
  <Application>Microsoft Macintosh PowerPoint</Application>
  <PresentationFormat>Custom</PresentationFormat>
  <Paragraphs>129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MillWheel Fault-Tolerant Stream Processing at Internet Scale</vt:lpstr>
      <vt:lpstr>Introduction</vt:lpstr>
      <vt:lpstr>Motivation</vt:lpstr>
      <vt:lpstr>Requirements</vt:lpstr>
      <vt:lpstr>Overview</vt:lpstr>
      <vt:lpstr>Core Concepts</vt:lpstr>
      <vt:lpstr>Core Concepts</vt:lpstr>
      <vt:lpstr>Core Concepts</vt:lpstr>
      <vt:lpstr>API</vt:lpstr>
      <vt:lpstr>Fault Tolerance</vt:lpstr>
      <vt:lpstr>Fault Tolerance</vt:lpstr>
      <vt:lpstr>Fault Tolerance</vt:lpstr>
      <vt:lpstr>System Architecture</vt:lpstr>
      <vt:lpstr>Evaluation</vt:lpstr>
      <vt:lpstr>Evaluation</vt:lpstr>
      <vt:lpstr>Evaluation</vt:lpstr>
      <vt:lpstr>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</dc:creator>
  <cp:lastModifiedBy>Semih Salihoglu</cp:lastModifiedBy>
  <cp:revision>314</cp:revision>
  <dcterms:created xsi:type="dcterms:W3CDTF">2015-04-15T17:35:07Z</dcterms:created>
  <dcterms:modified xsi:type="dcterms:W3CDTF">2016-10-31T19:28:21Z</dcterms:modified>
</cp:coreProperties>
</file>