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Source node, association type, destination node. Each association has a 32-bit time field.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Both objects and associations may contain data as key-value pairs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Picture in the right shows how TAO objects and associations encode the example we saw before.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Users, comment, checkin and location are mapped as objects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Friendships, authorship of checkin and comment are mapped as associations.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Most of the time, you can see edges coming out of a node, they are identified by id1 and a type.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Through API provided by TAO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These edges are in….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We can also query the size of this list.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TAO provides three different kinds of APIs for us.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Through the object API, we can….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Using the association API, we can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The most interesting API is….,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Get association between a period of time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Count the number of edges of type atype that originate at id1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How does TAO actually serve graph data?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This is an overview of TAO architecture. It consists of three layers, from top to bottom,we have web servers, caching layer and storage layer.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/>
              <a:t>Firsr of all, I will talk about storage layer. MySQL is the persistent storage for facebook, where data gets in and out.</a:t>
            </a:r>
          </a:p>
          <a:p>
            <a:pPr lvl="0">
              <a:spcBef>
                <a:spcPts val="0"/>
              </a:spcBef>
              <a:buNone/>
            </a:pPr>
            <a:r>
              <a:rPr b="1" lang="en-GB"/>
              <a:t>TAO uses MySQL because it ….</a:t>
            </a:r>
          </a:p>
          <a:p>
            <a:pPr lvl="0">
              <a:spcBef>
                <a:spcPts val="0"/>
              </a:spcBef>
              <a:buNone/>
            </a:pPr>
            <a:r>
              <a:rPr b="1" lang="en-GB"/>
              <a:t>In fact, data is stored in different regions. Databases are deployed in different areas.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>
              <a:spcBef>
                <a:spcPts val="0"/>
              </a:spcBef>
              <a:buNone/>
            </a:pPr>
            <a:r>
              <a:rPr b="1" lang="en-GB"/>
              <a:t>Object</a:t>
            </a:r>
            <a:r>
              <a:rPr lang="en-GB"/>
              <a:t> id contains an embedded shard_id</a:t>
            </a:r>
          </a:p>
          <a:p>
            <a:pPr lvl="0">
              <a:spcBef>
                <a:spcPts val="0"/>
              </a:spcBef>
              <a:buNone/>
            </a:pPr>
            <a:r>
              <a:rPr b="1" lang="en-GB"/>
              <a:t>Association</a:t>
            </a:r>
            <a:r>
              <a:rPr lang="en-GB"/>
              <a:t> is stored on the shard of the id of its source object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Secondly, I will talk about caching layer, which is the most important part of the architecture of TAO.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It contains...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LRU, which makes sure that data in the caches is the hottest.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Since forward edge is stored on the shard for id1 and the inverse edge is stored on the shard for id2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Now, we all have a clear idea of the architecture of TAO, but it still has some problems.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Thundering herds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Deal with distributed write control logic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Handle a high workload, because read throughput scales with the number of follower server in all tiers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Leader cache: coordinate writes, updating caches in the followers, protecting the database from thundering herds (serialize concurrent writes that arrive from followers)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If the closest follower is unavailable, they fail over to another nearby follower tier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Shard is hosted by one leader, all writes to the shard go through that leader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Given the two layer caching hierarchy, we need to...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Since facebook has billions of users around the world, TAO system needs to be able to scale geographically. 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But...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Follower to leader, leader to database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Fortunately, since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 will explain this concept using a diagram in the next slide.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Of different real time systems used in Facebook to show why facebook picks certain solutions for certain problems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social graph, the challenges it poses, why it is difficult, considerations around solution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the data model used in facebook to represent social graph and TAO, an implementation of this data model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How does TAO achieve consistency and fault tolerance using its unique architecture?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Shape 5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/>
              <a:t>Although TAO favors </a:t>
            </a:r>
            <a:r>
              <a:rPr lang="en-GB" sz="1200">
                <a:solidFill>
                  <a:schemeClr val="dk1"/>
                </a:solidFill>
              </a:rPr>
              <a:t>performance and availability over consistency, it do provide consistency.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It uses a strategy called eventual consistency.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Here is a write-through caching of association lists.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Write through means ….. And then the confirmation comes back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We have to fix the contents in followers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An object update in the leader, we just send invalidation messages to each corresponding followers.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This strategy doesn’t work well for association lists. 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Since we cache only contiguous prefixes of association lists, invalidating an association might truncate the list and discard many edges. Instead, the leader sends a refill message to notify followers about an association write. If a follower has cached the association, then the refill request triggers a query to the leader to update the follower’s association list.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Shape 5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1.If a follower fails, followers in other tiers share the responsibility.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So, f</a:t>
            </a:r>
            <a:r>
              <a:rPr lang="en-GB"/>
              <a:t>ollower failure cost is the same of a normal read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2. Read misses bypass directly to the database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Write misses are rerouted to a random member of the leader’s tier.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3. If they crash, or if they are taken offline for maintenance.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When master database is down, one of its slaves is automatically promoted to be the new master.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When a slave database is down, cache misses are redirected to the leader in the region hosting the master database.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Shape 6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7" name="Shape 6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Shape 6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considerations for building messenger system: go back for a long time. However, most of that data is not accessed.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The hottest data is the recent data, the new messages you send.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Different from the graph data which will be talked about later.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Very write heavy! =&gt; Hbase      recent data =&gt; caches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Every time you click on someone’s name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However, there are large range of reads of older data, which is the difference between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Before talking about facebook’s data store for social graph, we need to understand …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Graph data is almost everything you see on the website of facebook. Here is an abstraction of social graph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In this abstraction, we have nodes and edges, we have users, friends link between them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These edges can be either single directional or bidirectional, for example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Data store for social graph…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Social graph not only encodes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There are lots of challenges before reaching a good solution for storing social graph.  Billions of users record..    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2. W</a:t>
            </a:r>
            <a:r>
              <a:rPr lang="en-GB"/>
              <a:t>e cannot easily partition data. Unfortunately...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3. Every time facebook gets a request, it goes to the graph, queries nodes and edges, filter them, aggregate them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Freshness:</a:t>
            </a:r>
            <a:r>
              <a:rPr lang="en-GB">
                <a:solidFill>
                  <a:schemeClr val="dk1"/>
                </a:solidFill>
              </a:rPr>
              <a:t> get all the fresh content</a:t>
            </a:r>
          </a:p>
          <a:p>
            <a:pPr lvl="0">
              <a:spcBef>
                <a:spcPts val="0"/>
              </a:spcBef>
              <a:buNone/>
            </a:pPr>
            <a:r>
              <a:rPr b="1" lang="en-GB">
                <a:solidFill>
                  <a:schemeClr val="dk1"/>
                </a:solidFill>
              </a:rPr>
              <a:t>Privacy filtering:</a:t>
            </a:r>
            <a:r>
              <a:rPr lang="en-GB">
                <a:solidFill>
                  <a:schemeClr val="dk1"/>
                </a:solidFill>
              </a:rPr>
              <a:t> every user sees a different subset of the graph.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4. Searching engine, different comments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5. Facebook needs to develop awesome products very quickly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GB"/>
              <a:t>Queries need to fetch the entire edge list and changes to a single edge require the entire list to be reloaded.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GB"/>
              <a:t>Thundering herd problem occurs when a large number of processes waiting for an event are awoken when that event occurs, but only one process is able to proceed at a time.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GB"/>
              <a:t>Writes are forwarded to the master before they are reflected in the local replica.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We should not pick a technology and use it, instead of figuring out the problem and think what is the best technology for solving that problem.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It do provide consistency, but efficiency and availability come first. I will explain this point in later slides.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Facebook focuses on people, their actions and relationships. TAO maps people, actions and relationships as </a:t>
            </a:r>
            <a:r>
              <a:rPr b="1" lang="en-GB" sz="1200">
                <a:solidFill>
                  <a:schemeClr val="dk1"/>
                </a:solidFill>
              </a:rPr>
              <a:t>nodes</a:t>
            </a:r>
            <a:r>
              <a:rPr lang="en-GB" sz="1200">
                <a:solidFill>
                  <a:schemeClr val="dk1"/>
                </a:solidFill>
              </a:rPr>
              <a:t> and </a:t>
            </a:r>
            <a:r>
              <a:rPr b="1" lang="en-GB" sz="1200">
                <a:solidFill>
                  <a:schemeClr val="dk1"/>
                </a:solidFill>
              </a:rPr>
              <a:t>edges</a:t>
            </a:r>
            <a:r>
              <a:rPr lang="en-GB" sz="1200">
                <a:solidFill>
                  <a:schemeClr val="dk1"/>
                </a:solidFill>
              </a:rPr>
              <a:t> in a graph. 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This representation is very flexible. It provides sufficient expressiveness to handle most application needs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Consider the picture here, which is a checkin of Alice. She and Bob were at a famous landmark, Cathy commented on this checkin and David liked it.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This social graph includes….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0" y="0"/>
            <a:ext cx="9144000" cy="3460200"/>
          </a:xfrm>
          <a:prstGeom prst="rect">
            <a:avLst/>
          </a:prstGeom>
          <a:solidFill>
            <a:srgbClr val="3367D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rot="-5400000">
            <a:off x="5684575" y="600"/>
            <a:ext cx="3460200" cy="3459000"/>
          </a:xfrm>
          <a:prstGeom prst="rtTriangle">
            <a:avLst/>
          </a:prstGeom>
          <a:solidFill>
            <a:srgbClr val="5E97F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bg>
      <p:bgPr>
        <a:solidFill>
          <a:srgbClr val="FFFFFF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3367D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rot="-5400000">
            <a:off x="7406225" y="300"/>
            <a:ext cx="1738200" cy="1737300"/>
          </a:xfrm>
          <a:prstGeom prst="rtTriangle">
            <a:avLst/>
          </a:prstGeom>
          <a:solidFill>
            <a:srgbClr val="5E97F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800">
                <a:solidFill>
                  <a:srgbClr val="616161"/>
                </a:solidFill>
              </a:defRPr>
            </a:lvl1pPr>
            <a:lvl2pPr lvl="1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2pPr>
            <a:lvl3pPr lvl="2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3pPr>
            <a:lvl4pPr lvl="3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4pPr>
            <a:lvl5pPr lvl="4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5pPr>
            <a:lvl6pPr lvl="5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6pPr>
            <a:lvl7pPr lvl="6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7pPr>
            <a:lvl8pPr lvl="7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8pPr>
            <a:lvl9pPr lvl="8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Relationship Id="rId4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24475" y="465975"/>
            <a:ext cx="6639900" cy="2841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TAO</a:t>
            </a: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 Facebook’s Distributed Data Store for the Social Graph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en-GB" sz="2400">
                <a:latin typeface="Times New Roman"/>
                <a:ea typeface="Times New Roman"/>
                <a:cs typeface="Times New Roman"/>
                <a:sym typeface="Times New Roman"/>
              </a:rPr>
              <a:t>Facebook, Inc.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875650" y="3600076"/>
            <a:ext cx="5124300" cy="130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000">
                <a:latin typeface="Times New Roman"/>
                <a:ea typeface="Times New Roman"/>
                <a:cs typeface="Times New Roman"/>
                <a:sym typeface="Times New Roman"/>
              </a:rPr>
              <a:t>Lei Yao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000">
                <a:latin typeface="Times New Roman"/>
                <a:ea typeface="Times New Roman"/>
                <a:cs typeface="Times New Roman"/>
                <a:sym typeface="Times New Roman"/>
              </a:rPr>
              <a:t>Nov 30, 2016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000">
                <a:latin typeface="Times New Roman"/>
                <a:ea typeface="Times New Roman"/>
                <a:cs typeface="Times New Roman"/>
                <a:sym typeface="Times New Roman"/>
              </a:rPr>
              <a:t>CS848 - University of Waterloo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374" y="563675"/>
            <a:ext cx="1646125" cy="164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Objects and Associations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688425" y="1247200"/>
            <a:ext cx="2618400" cy="10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800"/>
              <a:t>Objects = Nodes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-GB"/>
              <a:t>Identified by a 64-bit IDs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-GB"/>
              <a:t>T</a:t>
            </a:r>
            <a:r>
              <a:rPr lang="en-GB"/>
              <a:t>yped, with a schema for fields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88425" y="2941575"/>
            <a:ext cx="3162900" cy="12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/>
              <a:t>Associations </a:t>
            </a:r>
            <a:r>
              <a:rPr lang="en-GB" sz="1800"/>
              <a:t>= Edges</a:t>
            </a:r>
          </a:p>
          <a:p>
            <a:pPr indent="-228600" lvl="0" marL="457200" rtl="0" algn="l">
              <a:spcBef>
                <a:spcPts val="0"/>
              </a:spcBef>
              <a:buChar char="-"/>
            </a:pPr>
            <a:r>
              <a:rPr lang="en-GB"/>
              <a:t>Identified by &lt;id1, atype, id2&gt;</a:t>
            </a:r>
          </a:p>
          <a:p>
            <a:pPr indent="-228600" lvl="0" marL="457200" rtl="0" algn="l">
              <a:spcBef>
                <a:spcPts val="0"/>
              </a:spcBef>
              <a:buChar char="-"/>
            </a:pPr>
            <a:r>
              <a:rPr lang="en-GB"/>
              <a:t>A 32-bit time field</a:t>
            </a:r>
          </a:p>
          <a:p>
            <a:pPr indent="-228600" lvl="0" marL="457200" rtl="0" algn="l">
              <a:spcBef>
                <a:spcPts val="0"/>
              </a:spcBef>
              <a:buChar char="-"/>
            </a:pPr>
            <a:r>
              <a:rPr lang="en-GB"/>
              <a:t>Single directional </a:t>
            </a:r>
            <a:r>
              <a:rPr lang="en-GB"/>
              <a:t>or </a:t>
            </a:r>
            <a:r>
              <a:rPr lang="en-GB">
                <a:solidFill>
                  <a:schemeClr val="dk1"/>
                </a:solidFill>
              </a:rPr>
              <a:t>Bidirectional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688425" y="2440825"/>
            <a:ext cx="31629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Object: (id)     (otype, (key     value)* )</a:t>
            </a:r>
          </a:p>
        </p:txBody>
      </p:sp>
      <p:cxnSp>
        <p:nvCxnSpPr>
          <p:cNvPr id="177" name="Shape 177"/>
          <p:cNvCxnSpPr/>
          <p:nvPr/>
        </p:nvCxnSpPr>
        <p:spPr>
          <a:xfrm>
            <a:off x="1700300" y="2666125"/>
            <a:ext cx="17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78" name="Shape 178"/>
          <p:cNvCxnSpPr/>
          <p:nvPr/>
        </p:nvCxnSpPr>
        <p:spPr>
          <a:xfrm>
            <a:off x="2865025" y="2666125"/>
            <a:ext cx="19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79" name="Shape 179"/>
          <p:cNvSpPr txBox="1"/>
          <p:nvPr/>
        </p:nvSpPr>
        <p:spPr>
          <a:xfrm>
            <a:off x="216675" y="4149275"/>
            <a:ext cx="41064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Assoc: (id1, atype, id2)      (time, (key     value)* )</a:t>
            </a:r>
          </a:p>
        </p:txBody>
      </p:sp>
      <p:cxnSp>
        <p:nvCxnSpPr>
          <p:cNvPr id="180" name="Shape 180"/>
          <p:cNvCxnSpPr/>
          <p:nvPr/>
        </p:nvCxnSpPr>
        <p:spPr>
          <a:xfrm>
            <a:off x="2167875" y="4374575"/>
            <a:ext cx="20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81" name="Shape 181"/>
          <p:cNvCxnSpPr/>
          <p:nvPr/>
        </p:nvCxnSpPr>
        <p:spPr>
          <a:xfrm>
            <a:off x="3272450" y="4374575"/>
            <a:ext cx="20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6900" y="1111712"/>
            <a:ext cx="4097699" cy="36173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3" name="Shape 183"/>
          <p:cNvCxnSpPr/>
          <p:nvPr/>
        </p:nvCxnSpPr>
        <p:spPr>
          <a:xfrm flipH="1" rot="10800000">
            <a:off x="238050" y="2916175"/>
            <a:ext cx="4097700" cy="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1341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Association Lists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743250" y="1026875"/>
            <a:ext cx="2845800" cy="8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&lt;id1, atype, *&gt;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GB"/>
              <a:t>Descending order by time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400850" y="1046375"/>
            <a:ext cx="4254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Query sublist by position or time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GB"/>
              <a:t>Query size of entire list</a:t>
            </a:r>
          </a:p>
        </p:txBody>
      </p:sp>
      <p:sp>
        <p:nvSpPr>
          <p:cNvPr id="191" name="Shape 191"/>
          <p:cNvSpPr/>
          <p:nvPr/>
        </p:nvSpPr>
        <p:spPr>
          <a:xfrm>
            <a:off x="596575" y="2630750"/>
            <a:ext cx="1721100" cy="107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Id: 632  =&gt;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otype: POST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Str: “ We are…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2317675" y="2278675"/>
            <a:ext cx="2797200" cy="870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&lt;632, COMMENT, 120&gt;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Time: 12:31 Nov 11th, 2016</a:t>
            </a:r>
          </a:p>
        </p:txBody>
      </p:sp>
      <p:sp>
        <p:nvSpPr>
          <p:cNvPr id="193" name="Shape 193"/>
          <p:cNvSpPr/>
          <p:nvPr/>
        </p:nvSpPr>
        <p:spPr>
          <a:xfrm>
            <a:off x="2317675" y="3272125"/>
            <a:ext cx="2797200" cy="870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&lt;632, COMMENT, 3802&gt;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Time: 16:10 Nov 10th, 2016</a:t>
            </a:r>
          </a:p>
        </p:txBody>
      </p:sp>
      <p:sp>
        <p:nvSpPr>
          <p:cNvPr id="194" name="Shape 194"/>
          <p:cNvSpPr/>
          <p:nvPr/>
        </p:nvSpPr>
        <p:spPr>
          <a:xfrm>
            <a:off x="2317675" y="2779075"/>
            <a:ext cx="2797200" cy="870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&lt;632, COMMENT, 1421&gt;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Time: 21:02 Nov 10th, 2016</a:t>
            </a:r>
          </a:p>
        </p:txBody>
      </p:sp>
      <p:sp>
        <p:nvSpPr>
          <p:cNvPr id="195" name="Shape 195"/>
          <p:cNvSpPr/>
          <p:nvPr/>
        </p:nvSpPr>
        <p:spPr>
          <a:xfrm>
            <a:off x="5114775" y="2347125"/>
            <a:ext cx="26112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Id: 120 =&gt; otype: COMMENT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Str: “I am also… </a:t>
            </a:r>
          </a:p>
        </p:txBody>
      </p:sp>
      <p:sp>
        <p:nvSpPr>
          <p:cNvPr id="196" name="Shape 196"/>
          <p:cNvSpPr/>
          <p:nvPr/>
        </p:nvSpPr>
        <p:spPr>
          <a:xfrm>
            <a:off x="5114775" y="2968950"/>
            <a:ext cx="26112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Id: 1421 =&gt; otype: COMMENT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Str: “Good… </a:t>
            </a:r>
          </a:p>
        </p:txBody>
      </p:sp>
      <p:sp>
        <p:nvSpPr>
          <p:cNvPr id="197" name="Shape 197"/>
          <p:cNvSpPr/>
          <p:nvPr/>
        </p:nvSpPr>
        <p:spPr>
          <a:xfrm>
            <a:off x="5114775" y="3590775"/>
            <a:ext cx="26112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Id: 3802 =&gt; otype: COMMENT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Str: “The building is… 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8009550" y="2376450"/>
            <a:ext cx="9900" cy="177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stealth"/>
          </a:ln>
        </p:spPr>
      </p:cxnSp>
      <p:sp>
        <p:nvSpPr>
          <p:cNvPr id="199" name="Shape 199"/>
          <p:cNvSpPr txBox="1"/>
          <p:nvPr/>
        </p:nvSpPr>
        <p:spPr>
          <a:xfrm>
            <a:off x="7999800" y="2293675"/>
            <a:ext cx="654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/>
              <a:t>newer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8009550" y="3931425"/>
            <a:ext cx="654900" cy="3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/>
              <a:t>older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API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44500" y="977975"/>
            <a:ext cx="5264700" cy="3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b="1" lang="en-GB" sz="1600">
                <a:latin typeface="Times New Roman"/>
                <a:ea typeface="Times New Roman"/>
                <a:cs typeface="Times New Roman"/>
                <a:sym typeface="Times New Roman"/>
              </a:rPr>
              <a:t>Object API</a:t>
            </a: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 （allocate, retrieve, update or delete）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b="1"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Association API</a:t>
            </a: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assoc_add(id1, atype, id2, time, (k-&gt;v)*)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assoc_delete(id1, atype, id2)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assoc_change_type(id1, atype, id2, newtype)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 3.    </a:t>
            </a:r>
            <a:r>
              <a:rPr b="1"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Association Query API</a:t>
            </a: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 (association lists)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assoc_get(id1, atype, id2set, high?, low?)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assoc_count(id1, atype)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assoc_range(id1, atype, pos, limit)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assoc_time_range(id1, atype, high, low, limit)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5602600" y="2312475"/>
            <a:ext cx="3229800" cy="7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“50 most recent comments on Alice’s checkin” =&gt;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assoc_range(632, COMMENT, 0, 50)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5687600" y="3290150"/>
            <a:ext cx="3060600" cy="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“How many checkins at the GG Bridge?” =&gt;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assoc_count(534, CHECKIN)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3634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TAO Architecture</a:t>
            </a:r>
          </a:p>
        </p:txBody>
      </p:sp>
      <p:sp>
        <p:nvSpPr>
          <p:cNvPr id="214" name="Shape 214"/>
          <p:cNvSpPr/>
          <p:nvPr/>
        </p:nvSpPr>
        <p:spPr>
          <a:xfrm>
            <a:off x="4472800" y="3127200"/>
            <a:ext cx="391075" cy="467599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4573550" y="3169700"/>
            <a:ext cx="391075" cy="467599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4650675" y="3211600"/>
            <a:ext cx="391075" cy="467599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4735075" y="3253475"/>
            <a:ext cx="391075" cy="467599"/>
          </a:xfrm>
          <a:prstGeom prst="flowChartMagneticDisk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2615175" y="2033225"/>
            <a:ext cx="493200" cy="357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2702012" y="2092150"/>
            <a:ext cx="493200" cy="357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2792425" y="2169225"/>
            <a:ext cx="493200" cy="357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2862262" y="2234725"/>
            <a:ext cx="493200" cy="3570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4466025" y="2063100"/>
            <a:ext cx="493200" cy="357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4552862" y="2122025"/>
            <a:ext cx="493200" cy="357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4643275" y="2199100"/>
            <a:ext cx="493200" cy="357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4713112" y="2264600"/>
            <a:ext cx="493200" cy="3570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6325050" y="2033225"/>
            <a:ext cx="493200" cy="357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6411887" y="2092150"/>
            <a:ext cx="493200" cy="357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6502300" y="2169225"/>
            <a:ext cx="493200" cy="357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6572137" y="2234725"/>
            <a:ext cx="493200" cy="3570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/>
        </p:nvSpPr>
        <p:spPr>
          <a:xfrm flipH="1" rot="-8667494">
            <a:off x="3240224" y="2896744"/>
            <a:ext cx="978502" cy="15766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/>
        </p:nvSpPr>
        <p:spPr>
          <a:xfrm flipH="1" rot="-8666810">
            <a:off x="3491659" y="2728965"/>
            <a:ext cx="644930" cy="15766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4633425" y="2703500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4828950" y="2695000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/>
        </p:nvSpPr>
        <p:spPr>
          <a:xfrm rot="2704602">
            <a:off x="5812600" y="2562340"/>
            <a:ext cx="158462" cy="82646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/>
        </p:nvSpPr>
        <p:spPr>
          <a:xfrm rot="2704602">
            <a:off x="5673197" y="2612079"/>
            <a:ext cx="158462" cy="48938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2795325" y="1709625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2972575" y="1709637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4576150" y="1724562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4781750" y="1724562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6443825" y="1724575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6677775" y="1724575"/>
            <a:ext cx="132900" cy="27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 txBox="1"/>
          <p:nvPr/>
        </p:nvSpPr>
        <p:spPr>
          <a:xfrm>
            <a:off x="529775" y="1297787"/>
            <a:ext cx="1258200" cy="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Web servers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518025" y="2098712"/>
            <a:ext cx="1398000" cy="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/>
              <a:t>Cach</a:t>
            </a:r>
            <a:r>
              <a:rPr lang="en-GB"/>
              <a:t>ing layer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561225" y="3167800"/>
            <a:ext cx="1311600" cy="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/>
              <a:t>Storage Layer</a:t>
            </a:r>
          </a:p>
        </p:txBody>
      </p:sp>
      <p:sp>
        <p:nvSpPr>
          <p:cNvPr id="245" name="Shape 245"/>
          <p:cNvSpPr/>
          <p:nvPr/>
        </p:nvSpPr>
        <p:spPr>
          <a:xfrm>
            <a:off x="2427850" y="1390675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2799375" y="13906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3170900" y="13906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4239350" y="13761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4610875" y="1376137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4982400" y="1376137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6137725" y="13761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6509250" y="13761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6880775" y="13761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311700" y="343000"/>
            <a:ext cx="8520600" cy="48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Storage Layer (Database)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311700" y="858675"/>
            <a:ext cx="8340000" cy="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MySQL (</a:t>
            </a:r>
            <a:r>
              <a:rPr lang="en-GB">
                <a:solidFill>
                  <a:schemeClr val="dk1"/>
                </a:solidFill>
              </a:rPr>
              <a:t>Lots of features: built in compression,transactions, etc.)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3519675" y="1504800"/>
            <a:ext cx="586624" cy="612100"/>
          </a:xfrm>
          <a:prstGeom prst="flowChartMagneticDisk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900"/>
              <a:t>MySQL</a:t>
            </a:r>
          </a:p>
        </p:txBody>
      </p:sp>
      <p:sp>
        <p:nvSpPr>
          <p:cNvPr id="261" name="Shape 261"/>
          <p:cNvSpPr/>
          <p:nvPr/>
        </p:nvSpPr>
        <p:spPr>
          <a:xfrm>
            <a:off x="3519675" y="2797200"/>
            <a:ext cx="586624" cy="612100"/>
          </a:xfrm>
          <a:prstGeom prst="flowChartMagneticDisk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900"/>
              <a:t>MySQL</a:t>
            </a:r>
          </a:p>
        </p:txBody>
      </p:sp>
      <p:sp>
        <p:nvSpPr>
          <p:cNvPr id="262" name="Shape 262"/>
          <p:cNvSpPr/>
          <p:nvPr/>
        </p:nvSpPr>
        <p:spPr>
          <a:xfrm>
            <a:off x="1733100" y="2797200"/>
            <a:ext cx="586624" cy="612100"/>
          </a:xfrm>
          <a:prstGeom prst="flowChartMagneticDisk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900"/>
              <a:t>MySQL</a:t>
            </a:r>
          </a:p>
        </p:txBody>
      </p:sp>
      <p:sp>
        <p:nvSpPr>
          <p:cNvPr id="263" name="Shape 263"/>
          <p:cNvSpPr/>
          <p:nvPr/>
        </p:nvSpPr>
        <p:spPr>
          <a:xfrm>
            <a:off x="5306250" y="2797200"/>
            <a:ext cx="586624" cy="612100"/>
          </a:xfrm>
          <a:prstGeom prst="flowChartMagneticDisk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900"/>
              <a:t>MySQL</a:t>
            </a:r>
          </a:p>
        </p:txBody>
      </p:sp>
      <p:cxnSp>
        <p:nvCxnSpPr>
          <p:cNvPr id="264" name="Shape 264"/>
          <p:cNvCxnSpPr>
            <a:stCxn id="260" idx="3"/>
            <a:endCxn id="262" idx="1"/>
          </p:cNvCxnSpPr>
          <p:nvPr/>
        </p:nvCxnSpPr>
        <p:spPr>
          <a:xfrm flipH="1">
            <a:off x="2026487" y="2116900"/>
            <a:ext cx="1786500" cy="68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5" name="Shape 265"/>
          <p:cNvCxnSpPr>
            <a:endCxn id="261" idx="1"/>
          </p:cNvCxnSpPr>
          <p:nvPr/>
        </p:nvCxnSpPr>
        <p:spPr>
          <a:xfrm>
            <a:off x="3812987" y="2116800"/>
            <a:ext cx="0" cy="68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6" name="Shape 266"/>
          <p:cNvCxnSpPr>
            <a:stCxn id="260" idx="3"/>
            <a:endCxn id="263" idx="1"/>
          </p:cNvCxnSpPr>
          <p:nvPr/>
        </p:nvCxnSpPr>
        <p:spPr>
          <a:xfrm>
            <a:off x="3812987" y="2116900"/>
            <a:ext cx="1786500" cy="68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7" name="Shape 267"/>
          <p:cNvSpPr txBox="1"/>
          <p:nvPr/>
        </p:nvSpPr>
        <p:spPr>
          <a:xfrm>
            <a:off x="3239125" y="1173300"/>
            <a:ext cx="1224300" cy="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/>
              <a:t>Master Region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475312" y="3511400"/>
            <a:ext cx="1102199" cy="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/>
              <a:t>Slave</a:t>
            </a:r>
            <a:r>
              <a:rPr lang="en-GB" sz="1200"/>
              <a:t> Region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3300175" y="3511400"/>
            <a:ext cx="1102200" cy="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/>
              <a:t>Slave </a:t>
            </a:r>
            <a:r>
              <a:rPr lang="en-GB" sz="1200"/>
              <a:t>Region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5048450" y="3511400"/>
            <a:ext cx="1102200" cy="3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/>
              <a:t>Slave Region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311687" y="3945000"/>
            <a:ext cx="6801300" cy="9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>
                <a:solidFill>
                  <a:schemeClr val="dk1"/>
                </a:solidFill>
              </a:rPr>
              <a:t>Asynchronous replication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GB">
                <a:solidFill>
                  <a:schemeClr val="dk1"/>
                </a:solidFill>
              </a:rPr>
              <a:t>TAO API is mapped to a small set of simple SQL queries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GB">
                <a:solidFill>
                  <a:schemeClr val="dk1"/>
                </a:solidFill>
              </a:rPr>
              <a:t>Data is divided into logical shards, each shard is contained in logical database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GB">
                <a:solidFill>
                  <a:schemeClr val="dk1"/>
                </a:solidFill>
              </a:rPr>
              <a:t>All objects types are stored in one table and all associations types in another</a:t>
            </a:r>
          </a:p>
        </p:txBody>
      </p:sp>
      <p:sp>
        <p:nvSpPr>
          <p:cNvPr id="272" name="Shape 272"/>
          <p:cNvSpPr/>
          <p:nvPr/>
        </p:nvSpPr>
        <p:spPr>
          <a:xfrm>
            <a:off x="5441050" y="1844875"/>
            <a:ext cx="1224300" cy="518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200"/>
              <a:t>Sharded by id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311700" y="317500"/>
            <a:ext cx="8520600" cy="43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Caching Layer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442075" y="926675"/>
            <a:ext cx="5704500" cy="9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Serves as </a:t>
            </a:r>
            <a:r>
              <a:rPr b="1" lang="en-GB"/>
              <a:t>an intermediary</a:t>
            </a:r>
            <a:r>
              <a:rPr lang="en-GB"/>
              <a:t> between clients and the databases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Consists of </a:t>
            </a:r>
            <a:r>
              <a:rPr i="1" lang="en-GB"/>
              <a:t>cache servers</a:t>
            </a:r>
            <a:r>
              <a:rPr lang="en-GB"/>
              <a:t> that together form a </a:t>
            </a:r>
            <a:r>
              <a:rPr i="1" lang="en-GB"/>
              <a:t>tier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>
                <a:solidFill>
                  <a:schemeClr val="dk1"/>
                </a:solidFill>
              </a:rPr>
              <a:t>Handles all communication with databases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GB"/>
              <a:t>Uses a least recently used (LRU) policy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1454625" y="2479150"/>
            <a:ext cx="6717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000"/>
              <a:t>Caching layer</a:t>
            </a:r>
          </a:p>
        </p:txBody>
      </p:sp>
      <p:sp>
        <p:nvSpPr>
          <p:cNvPr id="280" name="Shape 280"/>
          <p:cNvSpPr/>
          <p:nvPr/>
        </p:nvSpPr>
        <p:spPr>
          <a:xfrm>
            <a:off x="1526925" y="3139200"/>
            <a:ext cx="527100" cy="312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tier</a:t>
            </a:r>
          </a:p>
        </p:txBody>
      </p:sp>
      <p:cxnSp>
        <p:nvCxnSpPr>
          <p:cNvPr id="281" name="Shape 281"/>
          <p:cNvCxnSpPr>
            <a:stCxn id="279" idx="2"/>
            <a:endCxn id="280" idx="0"/>
          </p:cNvCxnSpPr>
          <p:nvPr/>
        </p:nvCxnSpPr>
        <p:spPr>
          <a:xfrm>
            <a:off x="1790475" y="2918350"/>
            <a:ext cx="0" cy="22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82" name="Shape 282"/>
          <p:cNvSpPr/>
          <p:nvPr/>
        </p:nvSpPr>
        <p:spPr>
          <a:xfrm>
            <a:off x="3942420" y="3557693"/>
            <a:ext cx="297481" cy="369636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4019058" y="3591289"/>
            <a:ext cx="297481" cy="369636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4077725" y="3624411"/>
            <a:ext cx="297481" cy="369636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4141926" y="3657513"/>
            <a:ext cx="297481" cy="369636"/>
          </a:xfrm>
          <a:prstGeom prst="flowChartMagneticDisk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2529368" y="2692908"/>
            <a:ext cx="375300" cy="282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2595423" y="2739488"/>
            <a:ext cx="375300" cy="2823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2664198" y="2800415"/>
            <a:ext cx="375300" cy="2823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2717321" y="2852193"/>
            <a:ext cx="375300" cy="2823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3937266" y="2716524"/>
            <a:ext cx="375300" cy="282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4003321" y="2763104"/>
            <a:ext cx="375300" cy="2823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4072096" y="2824031"/>
            <a:ext cx="375300" cy="2823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4125220" y="2875809"/>
            <a:ext cx="375300" cy="2823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5351383" y="2692908"/>
            <a:ext cx="375300" cy="282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5417439" y="2739488"/>
            <a:ext cx="375300" cy="2823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5486213" y="2800415"/>
            <a:ext cx="375300" cy="2823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5539337" y="2852193"/>
            <a:ext cx="375300" cy="2823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/>
        </p:nvSpPr>
        <p:spPr>
          <a:xfrm flipH="1" rot="-8604485">
            <a:off x="2999820" y="3376424"/>
            <a:ext cx="754388" cy="12298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/>
        </p:nvSpPr>
        <p:spPr>
          <a:xfrm flipH="1" rot="-8603576">
            <a:off x="3192794" y="3243744"/>
            <a:ext cx="497045" cy="12298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4064603" y="3222759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4213335" y="3216039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/>
          <p:nvPr/>
        </p:nvSpPr>
        <p:spPr>
          <a:xfrm rot="2771116">
            <a:off x="4960293" y="3117321"/>
            <a:ext cx="123062" cy="64115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/>
        </p:nvSpPr>
        <p:spPr>
          <a:xfrm rot="2771116">
            <a:off x="4854363" y="3154215"/>
            <a:ext cx="123062" cy="379561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666404" y="2437102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2801233" y="2437112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4021036" y="2448910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177431" y="2448910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5375668" y="2437102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5553628" y="2437102"/>
            <a:ext cx="101100" cy="218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6368025" y="2627025"/>
            <a:ext cx="1606800" cy="62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Objects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association lists association counts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563025" y="4177300"/>
            <a:ext cx="70563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-GB"/>
              <a:t>W</a:t>
            </a:r>
            <a:r>
              <a:rPr lang="en-GB"/>
              <a:t>rite operation on an association with an inverse may involve two shards</a:t>
            </a:r>
          </a:p>
        </p:txBody>
      </p:sp>
      <p:sp>
        <p:nvSpPr>
          <p:cNvPr id="312" name="Shape 312"/>
          <p:cNvSpPr/>
          <p:nvPr/>
        </p:nvSpPr>
        <p:spPr>
          <a:xfrm>
            <a:off x="2262300" y="20944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2633825" y="20944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3005350" y="20944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3647025" y="20944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4018550" y="20944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4390075" y="20944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5031750" y="20944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5403275" y="20944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5774800" y="20944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/>
        </p:nvSpPr>
        <p:spPr>
          <a:xfrm>
            <a:off x="-100" y="8500"/>
            <a:ext cx="9144000" cy="8247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Challenge: Read load is too high</a:t>
            </a:r>
          </a:p>
        </p:txBody>
      </p:sp>
      <p:sp>
        <p:nvSpPr>
          <p:cNvPr id="326" name="Shape 326"/>
          <p:cNvSpPr/>
          <p:nvPr/>
        </p:nvSpPr>
        <p:spPr>
          <a:xfrm>
            <a:off x="0" y="833200"/>
            <a:ext cx="9144000" cy="82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Add more servers to the </a:t>
            </a:r>
            <a:r>
              <a:rPr lang="en-GB" sz="24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caching layer</a:t>
            </a:r>
          </a:p>
        </p:txBody>
      </p:sp>
      <p:sp>
        <p:nvSpPr>
          <p:cNvPr id="327" name="Shape 327"/>
          <p:cNvSpPr/>
          <p:nvPr/>
        </p:nvSpPr>
        <p:spPr>
          <a:xfrm>
            <a:off x="-100" y="1657900"/>
            <a:ext cx="9144000" cy="8247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Challenge: Social graph grows larger</a:t>
            </a:r>
          </a:p>
        </p:txBody>
      </p:sp>
      <p:sp>
        <p:nvSpPr>
          <p:cNvPr id="328" name="Shape 328"/>
          <p:cNvSpPr/>
          <p:nvPr/>
        </p:nvSpPr>
        <p:spPr>
          <a:xfrm>
            <a:off x="0" y="2482600"/>
            <a:ext cx="9144000" cy="82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Add more database shards to the </a:t>
            </a:r>
            <a:r>
              <a:rPr lang="en-GB" sz="24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 layer</a:t>
            </a:r>
          </a:p>
        </p:txBody>
      </p:sp>
      <p:sp>
        <p:nvSpPr>
          <p:cNvPr id="329" name="Shape 329"/>
          <p:cNvSpPr/>
          <p:nvPr/>
        </p:nvSpPr>
        <p:spPr>
          <a:xfrm>
            <a:off x="-100" y="3307300"/>
            <a:ext cx="9144000" cy="9054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Challenge: A single, large tier of cache servers doesn’t scale well</a:t>
            </a:r>
          </a:p>
        </p:txBody>
      </p:sp>
      <p:sp>
        <p:nvSpPr>
          <p:cNvPr id="330" name="Shape 330"/>
          <p:cNvSpPr/>
          <p:nvPr/>
        </p:nvSpPr>
        <p:spPr>
          <a:xfrm>
            <a:off x="0" y="4212700"/>
            <a:ext cx="9144000" cy="94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Two-layer hierarchical caching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311700" y="2572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Two-layer hierarchical caching</a:t>
            </a:r>
          </a:p>
        </p:txBody>
      </p:sp>
      <p:sp>
        <p:nvSpPr>
          <p:cNvPr id="336" name="Shape 336"/>
          <p:cNvSpPr/>
          <p:nvPr/>
        </p:nvSpPr>
        <p:spPr>
          <a:xfrm>
            <a:off x="3957801" y="3735002"/>
            <a:ext cx="356718" cy="417797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4049701" y="3772975"/>
            <a:ext cx="356718" cy="417797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4120050" y="3810412"/>
            <a:ext cx="356718" cy="417797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4197035" y="3847827"/>
            <a:ext cx="356718" cy="417797"/>
          </a:xfrm>
          <a:prstGeom prst="flowChartMagneticDisk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3888341" y="2874010"/>
            <a:ext cx="450000" cy="31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3967550" y="2926659"/>
            <a:ext cx="450000" cy="318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4050020" y="2995525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4117907" y="3046432"/>
            <a:ext cx="450000" cy="3189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2155645" y="1973905"/>
            <a:ext cx="450000" cy="31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2234854" y="2026554"/>
            <a:ext cx="450000" cy="318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2317323" y="2095420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2381025" y="2153944"/>
            <a:ext cx="450000" cy="3189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3843897" y="2000598"/>
            <a:ext cx="450000" cy="31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3923106" y="2053248"/>
            <a:ext cx="450000" cy="318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4005575" y="2122113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4069278" y="2180637"/>
            <a:ext cx="450000" cy="3189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5539606" y="1973905"/>
            <a:ext cx="450000" cy="31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5618814" y="2026554"/>
            <a:ext cx="450000" cy="318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5701284" y="2095420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5764986" y="2153944"/>
            <a:ext cx="450000" cy="3189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/>
          <p:nvPr/>
        </p:nvSpPr>
        <p:spPr>
          <a:xfrm flipH="1" rot="-8701146">
            <a:off x="2728826" y="2745076"/>
            <a:ext cx="886441" cy="14173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7" name="Shape 357"/>
          <p:cNvSpPr/>
          <p:nvPr/>
        </p:nvSpPr>
        <p:spPr>
          <a:xfrm flipH="1" rot="-8699756">
            <a:off x="2957098" y="2595196"/>
            <a:ext cx="584169" cy="14173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3996591" y="2572791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4174939" y="2565196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/>
        </p:nvSpPr>
        <p:spPr>
          <a:xfrm rot="2669398">
            <a:off x="5072984" y="2442790"/>
            <a:ext cx="142982" cy="74612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/>
          <p:nvPr/>
        </p:nvSpPr>
        <p:spPr>
          <a:xfrm rot="2669398">
            <a:off x="4945830" y="2488808"/>
            <a:ext cx="142982" cy="44169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2" name="Shape 362"/>
          <p:cNvSpPr/>
          <p:nvPr/>
        </p:nvSpPr>
        <p:spPr>
          <a:xfrm rot="-840507">
            <a:off x="3982160" y="3390464"/>
            <a:ext cx="149959" cy="31921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4267727" y="3428422"/>
            <a:ext cx="150300" cy="318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2319968" y="1684771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2481647" y="1684782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3944347" y="1698118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4131885" y="1698118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5641976" y="1639359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5855373" y="1639359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0" name="Shape 370"/>
          <p:cNvSpPr txBox="1"/>
          <p:nvPr/>
        </p:nvSpPr>
        <p:spPr>
          <a:xfrm>
            <a:off x="496687" y="1190373"/>
            <a:ext cx="991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Web servers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391225" y="1967457"/>
            <a:ext cx="12027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Follower Cache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502083" y="2789240"/>
            <a:ext cx="1033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Leader Cache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496680" y="3611048"/>
            <a:ext cx="991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Storage layer</a:t>
            </a:r>
          </a:p>
        </p:txBody>
      </p:sp>
      <p:sp>
        <p:nvSpPr>
          <p:cNvPr id="374" name="Shape 374"/>
          <p:cNvSpPr/>
          <p:nvPr/>
        </p:nvSpPr>
        <p:spPr>
          <a:xfrm>
            <a:off x="6640425" y="1787304"/>
            <a:ext cx="1985400" cy="85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ach tier contains a set of cache servers, forward </a:t>
            </a:r>
            <a:r>
              <a:rPr b="1" lang="en-GB">
                <a:latin typeface="Times New Roman"/>
                <a:ea typeface="Times New Roman"/>
                <a:cs typeface="Times New Roman"/>
                <a:sym typeface="Times New Roman"/>
              </a:rPr>
              <a:t>read misses </a:t>
            </a: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b="1" lang="en-GB">
                <a:latin typeface="Times New Roman"/>
                <a:ea typeface="Times New Roman"/>
                <a:cs typeface="Times New Roman"/>
                <a:sym typeface="Times New Roman"/>
              </a:rPr>
              <a:t>writes</a:t>
            </a: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 to a leader</a:t>
            </a:r>
          </a:p>
        </p:txBody>
      </p:sp>
      <p:sp>
        <p:nvSpPr>
          <p:cNvPr id="375" name="Shape 375"/>
          <p:cNvSpPr/>
          <p:nvPr/>
        </p:nvSpPr>
        <p:spPr>
          <a:xfrm>
            <a:off x="6640425" y="2876612"/>
            <a:ext cx="19854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Read from and write to the storage layer</a:t>
            </a:r>
          </a:p>
        </p:txBody>
      </p:sp>
      <p:sp>
        <p:nvSpPr>
          <p:cNvPr id="376" name="Shape 376"/>
          <p:cNvSpPr/>
          <p:nvPr/>
        </p:nvSpPr>
        <p:spPr>
          <a:xfrm>
            <a:off x="3855700" y="1676150"/>
            <a:ext cx="298500" cy="290700"/>
          </a:xfrm>
          <a:prstGeom prst="mathMultiply">
            <a:avLst>
              <a:gd fmla="val 0" name="adj1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7" name="Shape 377"/>
          <p:cNvSpPr/>
          <p:nvPr/>
        </p:nvSpPr>
        <p:spPr>
          <a:xfrm rot="8829646">
            <a:off x="2900773" y="1900648"/>
            <a:ext cx="784460" cy="12715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 txBox="1"/>
          <p:nvPr/>
        </p:nvSpPr>
        <p:spPr>
          <a:xfrm>
            <a:off x="2611175" y="4439975"/>
            <a:ext cx="32922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keep TAO caches consistent</a:t>
            </a:r>
          </a:p>
        </p:txBody>
      </p:sp>
      <p:sp>
        <p:nvSpPr>
          <p:cNvPr id="379" name="Shape 379"/>
          <p:cNvSpPr/>
          <p:nvPr/>
        </p:nvSpPr>
        <p:spPr>
          <a:xfrm>
            <a:off x="2021475" y="130481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2393000" y="13048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2764525" y="13048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3596025" y="13181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3967550" y="13181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4339075" y="13181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5243825" y="130481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5615350" y="13048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5986875" y="13048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type="title"/>
          </p:nvPr>
        </p:nvSpPr>
        <p:spPr>
          <a:xfrm>
            <a:off x="262800" y="2690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Scaling geographically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400975" y="1075775"/>
            <a:ext cx="74718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Challenge: </a:t>
            </a: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Network latencies become the bottleneck of the overall architecture</a:t>
            </a:r>
          </a:p>
        </p:txBody>
      </p:sp>
      <p:sp>
        <p:nvSpPr>
          <p:cNvPr id="394" name="Shape 394"/>
          <p:cNvSpPr/>
          <p:nvPr/>
        </p:nvSpPr>
        <p:spPr>
          <a:xfrm>
            <a:off x="1496300" y="1995050"/>
            <a:ext cx="1682100" cy="1300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Read misses by followers are 25 times as frequent as writes</a:t>
            </a:r>
          </a:p>
        </p:txBody>
      </p:sp>
      <p:sp>
        <p:nvSpPr>
          <p:cNvPr id="395" name="Shape 395"/>
          <p:cNvSpPr/>
          <p:nvPr/>
        </p:nvSpPr>
        <p:spPr>
          <a:xfrm>
            <a:off x="3266425" y="2513375"/>
            <a:ext cx="1261500" cy="293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4635575" y="1995050"/>
            <a:ext cx="2523300" cy="1300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  master/slave architecture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requires writes to be sent to the master, read misses to be serviced locally 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814275" y="3589150"/>
            <a:ext cx="4645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This architecture maximize performance and availability at the expense of data freshness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x="311700" y="317875"/>
            <a:ext cx="8520600" cy="56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Asynchronous DB replication</a:t>
            </a:r>
          </a:p>
        </p:txBody>
      </p:sp>
      <p:sp>
        <p:nvSpPr>
          <p:cNvPr id="403" name="Shape 403"/>
          <p:cNvSpPr/>
          <p:nvPr/>
        </p:nvSpPr>
        <p:spPr>
          <a:xfrm>
            <a:off x="2564618" y="3486166"/>
            <a:ext cx="272204" cy="367315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2634744" y="3519551"/>
            <a:ext cx="272204" cy="367315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2688427" y="3552465"/>
            <a:ext cx="272204" cy="367315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2747172" y="3585359"/>
            <a:ext cx="272204" cy="367315"/>
          </a:xfrm>
          <a:prstGeom prst="flowChartMagneticDisk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2511615" y="2729206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2572057" y="2775493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2634988" y="2836038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2686791" y="2880794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1189433" y="1937859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1249875" y="1984146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1312806" y="2044691"/>
            <a:ext cx="343499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1361416" y="2096144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/>
        </p:nvSpPr>
        <p:spPr>
          <a:xfrm>
            <a:off x="2477700" y="1961327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" name="Shape 416"/>
          <p:cNvSpPr/>
          <p:nvPr/>
        </p:nvSpPr>
        <p:spPr>
          <a:xfrm>
            <a:off x="2538143" y="2007614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2601073" y="2068159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2649683" y="2119612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3771658" y="1937859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3832100" y="1984146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1" name="Shape 421"/>
          <p:cNvSpPr/>
          <p:nvPr/>
        </p:nvSpPr>
        <p:spPr>
          <a:xfrm>
            <a:off x="3895031" y="2044691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3943641" y="2096144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3" name="Shape 423"/>
          <p:cNvSpPr/>
          <p:nvPr/>
        </p:nvSpPr>
        <p:spPr>
          <a:xfrm flipH="1" rot="-8467294">
            <a:off x="1609015" y="2618641"/>
            <a:ext cx="712157" cy="11918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2594217" y="2464382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/>
        </p:nvSpPr>
        <p:spPr>
          <a:xfrm rot="3380965">
            <a:off x="3327424" y="2293490"/>
            <a:ext cx="120730" cy="61311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/>
        </p:nvSpPr>
        <p:spPr>
          <a:xfrm rot="-959178">
            <a:off x="2582713" y="3184398"/>
            <a:ext cx="115465" cy="2783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2801116" y="3216629"/>
            <a:ext cx="114900" cy="28049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1375274" y="1666885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2663552" y="1661319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3951824" y="1643735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1087050" y="134961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1370553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1654055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2288554" y="136134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2572057" y="1361336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2855559" y="1361336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3545954" y="134961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/>
          <p:nvPr/>
        </p:nvSpPr>
        <p:spPr>
          <a:xfrm>
            <a:off x="3829456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4112959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6280918" y="3513253"/>
            <a:ext cx="272204" cy="367315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6351044" y="3546638"/>
            <a:ext cx="272204" cy="367315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6404727" y="3579552"/>
            <a:ext cx="272204" cy="367315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6463472" y="3612446"/>
            <a:ext cx="272204" cy="367315"/>
          </a:xfrm>
          <a:prstGeom prst="flowChartMagneticDisk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4" name="Shape 444"/>
          <p:cNvSpPr/>
          <p:nvPr/>
        </p:nvSpPr>
        <p:spPr>
          <a:xfrm>
            <a:off x="6227915" y="2756293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6288357" y="2802581"/>
            <a:ext cx="343499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6" name="Shape 446"/>
          <p:cNvSpPr/>
          <p:nvPr/>
        </p:nvSpPr>
        <p:spPr>
          <a:xfrm>
            <a:off x="6351288" y="2863126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7" name="Shape 447"/>
          <p:cNvSpPr/>
          <p:nvPr/>
        </p:nvSpPr>
        <p:spPr>
          <a:xfrm>
            <a:off x="6403091" y="2907881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8" name="Shape 448"/>
          <p:cNvSpPr/>
          <p:nvPr/>
        </p:nvSpPr>
        <p:spPr>
          <a:xfrm>
            <a:off x="4905733" y="1964946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4966175" y="2011234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0" name="Shape 450"/>
          <p:cNvSpPr/>
          <p:nvPr/>
        </p:nvSpPr>
        <p:spPr>
          <a:xfrm>
            <a:off x="5029106" y="2071779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5077716" y="2123231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6194000" y="1988414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6254443" y="2034702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4" name="Shape 454"/>
          <p:cNvSpPr/>
          <p:nvPr/>
        </p:nvSpPr>
        <p:spPr>
          <a:xfrm>
            <a:off x="6317373" y="2095247"/>
            <a:ext cx="343499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6365983" y="2146699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7487958" y="1964946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7548400" y="2011234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7611331" y="2071779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7659941" y="2123231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0" name="Shape 460"/>
          <p:cNvSpPr/>
          <p:nvPr/>
        </p:nvSpPr>
        <p:spPr>
          <a:xfrm flipH="1" rot="-8467294">
            <a:off x="5325315" y="2645728"/>
            <a:ext cx="712157" cy="11918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1" name="Shape 461"/>
          <p:cNvSpPr/>
          <p:nvPr/>
        </p:nvSpPr>
        <p:spPr>
          <a:xfrm flipH="1" rot="2299680">
            <a:off x="5505423" y="2513831"/>
            <a:ext cx="469231" cy="11921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2" name="Shape 462"/>
          <p:cNvSpPr/>
          <p:nvPr/>
        </p:nvSpPr>
        <p:spPr>
          <a:xfrm>
            <a:off x="6310517" y="2491470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3" name="Shape 463"/>
          <p:cNvSpPr/>
          <p:nvPr/>
        </p:nvSpPr>
        <p:spPr>
          <a:xfrm rot="10800000">
            <a:off x="6446629" y="2484796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4" name="Shape 464"/>
          <p:cNvSpPr/>
          <p:nvPr/>
        </p:nvSpPr>
        <p:spPr>
          <a:xfrm rot="2910717">
            <a:off x="7040773" y="2293457"/>
            <a:ext cx="117742" cy="61324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5" name="Shape 465"/>
          <p:cNvSpPr/>
          <p:nvPr/>
        </p:nvSpPr>
        <p:spPr>
          <a:xfrm rot="-7987436">
            <a:off x="7154821" y="2524004"/>
            <a:ext cx="110155" cy="36264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6" name="Shape 466"/>
          <p:cNvSpPr/>
          <p:nvPr/>
        </p:nvSpPr>
        <p:spPr>
          <a:xfrm rot="10800000">
            <a:off x="6465591" y="3210554"/>
            <a:ext cx="114900" cy="2805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5106150" y="1670825"/>
            <a:ext cx="1149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6384727" y="1688431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7673799" y="1670822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0" name="Shape 470"/>
          <p:cNvSpPr/>
          <p:nvPr/>
        </p:nvSpPr>
        <p:spPr>
          <a:xfrm>
            <a:off x="4803350" y="1376698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5086853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2" name="Shape 472"/>
          <p:cNvSpPr/>
          <p:nvPr/>
        </p:nvSpPr>
        <p:spPr>
          <a:xfrm>
            <a:off x="5370355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/>
          <p:nvPr/>
        </p:nvSpPr>
        <p:spPr>
          <a:xfrm>
            <a:off x="6004854" y="1388435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6288357" y="1388424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6571859" y="1388424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7262254" y="1376698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7" name="Shape 477"/>
          <p:cNvSpPr/>
          <p:nvPr/>
        </p:nvSpPr>
        <p:spPr>
          <a:xfrm>
            <a:off x="7545756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7829259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9" name="Shape 479"/>
          <p:cNvSpPr/>
          <p:nvPr/>
        </p:nvSpPr>
        <p:spPr>
          <a:xfrm rot="10800000">
            <a:off x="3796974" y="2830150"/>
            <a:ext cx="1724700" cy="21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0" name="Shape 480"/>
          <p:cNvCxnSpPr/>
          <p:nvPr/>
        </p:nvCxnSpPr>
        <p:spPr>
          <a:xfrm>
            <a:off x="4539987" y="922775"/>
            <a:ext cx="4800" cy="335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481" name="Shape 481"/>
          <p:cNvSpPr/>
          <p:nvPr/>
        </p:nvSpPr>
        <p:spPr>
          <a:xfrm flipH="1" rot="2299680">
            <a:off x="1795773" y="2512131"/>
            <a:ext cx="469231" cy="11921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2" name="Shape 482"/>
          <p:cNvSpPr/>
          <p:nvPr/>
        </p:nvSpPr>
        <p:spPr>
          <a:xfrm rot="10800000">
            <a:off x="2740779" y="2456046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3" name="Shape 483"/>
          <p:cNvSpPr/>
          <p:nvPr/>
        </p:nvSpPr>
        <p:spPr>
          <a:xfrm rot="-7455106">
            <a:off x="3438130" y="2524189"/>
            <a:ext cx="110335" cy="362338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4" name="Shape 484"/>
          <p:cNvSpPr txBox="1"/>
          <p:nvPr/>
        </p:nvSpPr>
        <p:spPr>
          <a:xfrm>
            <a:off x="1621775" y="963950"/>
            <a:ext cx="20376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Master data center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5597750" y="1019806"/>
            <a:ext cx="1724700" cy="3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Slave data center</a:t>
            </a:r>
          </a:p>
        </p:txBody>
      </p:sp>
      <p:sp>
        <p:nvSpPr>
          <p:cNvPr id="486" name="Shape 486"/>
          <p:cNvSpPr/>
          <p:nvPr/>
        </p:nvSpPr>
        <p:spPr>
          <a:xfrm>
            <a:off x="3704887" y="3534687"/>
            <a:ext cx="1901400" cy="187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3704887" y="3738587"/>
            <a:ext cx="1901400" cy="187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1042225" y="3163225"/>
            <a:ext cx="1103400" cy="54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200"/>
              <a:t>Writes forwarded to master</a:t>
            </a:r>
          </a:p>
        </p:txBody>
      </p:sp>
      <p:cxnSp>
        <p:nvCxnSpPr>
          <p:cNvPr id="489" name="Shape 489"/>
          <p:cNvCxnSpPr>
            <a:stCxn id="488" idx="3"/>
          </p:cNvCxnSpPr>
          <p:nvPr/>
        </p:nvCxnSpPr>
        <p:spPr>
          <a:xfrm flipH="1" rot="10800000">
            <a:off x="2145625" y="3100225"/>
            <a:ext cx="1541400" cy="33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90" name="Shape 490"/>
          <p:cNvSpPr/>
          <p:nvPr/>
        </p:nvSpPr>
        <p:spPr>
          <a:xfrm>
            <a:off x="2200425" y="4283500"/>
            <a:ext cx="1242000" cy="49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Asynchronous replication</a:t>
            </a:r>
          </a:p>
        </p:txBody>
      </p:sp>
      <p:cxnSp>
        <p:nvCxnSpPr>
          <p:cNvPr id="491" name="Shape 491"/>
          <p:cNvCxnSpPr>
            <a:stCxn id="490" idx="3"/>
          </p:cNvCxnSpPr>
          <p:nvPr/>
        </p:nvCxnSpPr>
        <p:spPr>
          <a:xfrm flipH="1" rot="10800000">
            <a:off x="3442425" y="4009750"/>
            <a:ext cx="616200" cy="52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92" name="Shape 492"/>
          <p:cNvSpPr/>
          <p:nvPr/>
        </p:nvSpPr>
        <p:spPr>
          <a:xfrm>
            <a:off x="5370350" y="4190625"/>
            <a:ext cx="1651200" cy="74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Read latency is independent of inter-region latency</a:t>
            </a:r>
          </a:p>
        </p:txBody>
      </p:sp>
      <p:sp>
        <p:nvSpPr>
          <p:cNvPr id="493" name="Shape 493"/>
          <p:cNvSpPr/>
          <p:nvPr/>
        </p:nvSpPr>
        <p:spPr>
          <a:xfrm>
            <a:off x="7368000" y="3216625"/>
            <a:ext cx="1388700" cy="54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elivery after DB replication done</a:t>
            </a:r>
          </a:p>
        </p:txBody>
      </p:sp>
      <p:cxnSp>
        <p:nvCxnSpPr>
          <p:cNvPr id="494" name="Shape 494"/>
          <p:cNvCxnSpPr>
            <a:stCxn id="493" idx="1"/>
          </p:cNvCxnSpPr>
          <p:nvPr/>
        </p:nvCxnSpPr>
        <p:spPr>
          <a:xfrm rot="10800000">
            <a:off x="6708900" y="3383725"/>
            <a:ext cx="659100" cy="10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95" name="Shape 495"/>
          <p:cNvSpPr txBox="1"/>
          <p:nvPr/>
        </p:nvSpPr>
        <p:spPr>
          <a:xfrm>
            <a:off x="5612" y="1197223"/>
            <a:ext cx="991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Web servers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-99850" y="1855757"/>
            <a:ext cx="12027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Follower Cache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39708" y="2620315"/>
            <a:ext cx="1033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Leader Cache</a:t>
            </a:r>
          </a:p>
        </p:txBody>
      </p:sp>
      <p:sp>
        <p:nvSpPr>
          <p:cNvPr id="498" name="Shape 498"/>
          <p:cNvSpPr txBox="1"/>
          <p:nvPr/>
        </p:nvSpPr>
        <p:spPr>
          <a:xfrm>
            <a:off x="9905" y="3324623"/>
            <a:ext cx="991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Storage layer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Outline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2200">
                <a:latin typeface="Times New Roman"/>
                <a:ea typeface="Times New Roman"/>
                <a:cs typeface="Times New Roman"/>
                <a:sym typeface="Times New Roman"/>
              </a:rPr>
              <a:t>Background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2200">
                <a:latin typeface="Times New Roman"/>
                <a:ea typeface="Times New Roman"/>
                <a:cs typeface="Times New Roman"/>
                <a:sym typeface="Times New Roman"/>
              </a:rPr>
              <a:t>Social Graph and Challenges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2200">
                <a:latin typeface="Times New Roman"/>
                <a:ea typeface="Times New Roman"/>
                <a:cs typeface="Times New Roman"/>
                <a:sym typeface="Times New Roman"/>
              </a:rPr>
              <a:t>TAO’s data model and API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2200">
                <a:latin typeface="Times New Roman"/>
                <a:ea typeface="Times New Roman"/>
                <a:cs typeface="Times New Roman"/>
                <a:sym typeface="Times New Roman"/>
              </a:rPr>
              <a:t>TAO Architecture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2200">
                <a:latin typeface="Times New Roman"/>
                <a:ea typeface="Times New Roman"/>
                <a:cs typeface="Times New Roman"/>
                <a:sym typeface="Times New Roman"/>
              </a:rPr>
              <a:t>Consistency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2200">
                <a:latin typeface="Times New Roman"/>
                <a:ea typeface="Times New Roman"/>
                <a:cs typeface="Times New Roman"/>
                <a:sym typeface="Times New Roman"/>
              </a:rPr>
              <a:t>Fault Tolerance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220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/>
          <p:nvPr>
            <p:ph type="title"/>
          </p:nvPr>
        </p:nvSpPr>
        <p:spPr>
          <a:xfrm>
            <a:off x="1193125" y="968725"/>
            <a:ext cx="68175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000">
                <a:latin typeface="Times New Roman"/>
                <a:ea typeface="Times New Roman"/>
                <a:cs typeface="Times New Roman"/>
                <a:sym typeface="Times New Roman"/>
              </a:rPr>
              <a:t>Write-through caching - Association lists</a:t>
            </a:r>
          </a:p>
        </p:txBody>
      </p:sp>
      <p:sp>
        <p:nvSpPr>
          <p:cNvPr id="504" name="Shape 504"/>
          <p:cNvSpPr/>
          <p:nvPr/>
        </p:nvSpPr>
        <p:spPr>
          <a:xfrm>
            <a:off x="4379801" y="4028602"/>
            <a:ext cx="356718" cy="417797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4471701" y="4066575"/>
            <a:ext cx="356718" cy="417797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4542050" y="4104012"/>
            <a:ext cx="356718" cy="417797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4619035" y="4141427"/>
            <a:ext cx="356718" cy="417797"/>
          </a:xfrm>
          <a:prstGeom prst="flowChartMagneticDisk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X..</a:t>
            </a:r>
          </a:p>
        </p:txBody>
      </p:sp>
      <p:sp>
        <p:nvSpPr>
          <p:cNvPr id="508" name="Shape 508"/>
          <p:cNvSpPr/>
          <p:nvPr/>
        </p:nvSpPr>
        <p:spPr>
          <a:xfrm>
            <a:off x="4310341" y="3167610"/>
            <a:ext cx="450000" cy="318899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9" name="Shape 509"/>
          <p:cNvSpPr/>
          <p:nvPr/>
        </p:nvSpPr>
        <p:spPr>
          <a:xfrm>
            <a:off x="4389550" y="3220259"/>
            <a:ext cx="450000" cy="318899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0" name="Shape 510"/>
          <p:cNvSpPr/>
          <p:nvPr/>
        </p:nvSpPr>
        <p:spPr>
          <a:xfrm>
            <a:off x="4472020" y="3289125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4539898" y="3340025"/>
            <a:ext cx="561900" cy="31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X,A,B,C</a:t>
            </a:r>
          </a:p>
        </p:txBody>
      </p:sp>
      <p:sp>
        <p:nvSpPr>
          <p:cNvPr id="512" name="Shape 512"/>
          <p:cNvSpPr/>
          <p:nvPr/>
        </p:nvSpPr>
        <p:spPr>
          <a:xfrm>
            <a:off x="2577645" y="2267505"/>
            <a:ext cx="450000" cy="31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3" name="Shape 513"/>
          <p:cNvSpPr/>
          <p:nvPr/>
        </p:nvSpPr>
        <p:spPr>
          <a:xfrm>
            <a:off x="2656854" y="2320154"/>
            <a:ext cx="450000" cy="318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2739323" y="2389020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5" name="Shape 515"/>
          <p:cNvSpPr/>
          <p:nvPr/>
        </p:nvSpPr>
        <p:spPr>
          <a:xfrm>
            <a:off x="2803024" y="2447550"/>
            <a:ext cx="561900" cy="31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800">
                <a:latin typeface="Times New Roman"/>
                <a:ea typeface="Times New Roman"/>
                <a:cs typeface="Times New Roman"/>
                <a:sym typeface="Times New Roman"/>
              </a:rPr>
              <a:t>X,A,B,C</a:t>
            </a:r>
          </a:p>
        </p:txBody>
      </p:sp>
      <p:sp>
        <p:nvSpPr>
          <p:cNvPr id="516" name="Shape 516"/>
          <p:cNvSpPr/>
          <p:nvPr/>
        </p:nvSpPr>
        <p:spPr>
          <a:xfrm>
            <a:off x="4265897" y="2294198"/>
            <a:ext cx="450000" cy="31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4345106" y="2346848"/>
            <a:ext cx="450000" cy="318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8" name="Shape 518"/>
          <p:cNvSpPr/>
          <p:nvPr/>
        </p:nvSpPr>
        <p:spPr>
          <a:xfrm>
            <a:off x="4427575" y="2415713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4491274" y="2474250"/>
            <a:ext cx="561900" cy="31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800"/>
              <a:t>X,A,B,C</a:t>
            </a:r>
          </a:p>
        </p:txBody>
      </p:sp>
      <p:sp>
        <p:nvSpPr>
          <p:cNvPr id="520" name="Shape 520"/>
          <p:cNvSpPr/>
          <p:nvPr/>
        </p:nvSpPr>
        <p:spPr>
          <a:xfrm>
            <a:off x="5961606" y="2267505"/>
            <a:ext cx="450000" cy="31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1" name="Shape 521"/>
          <p:cNvSpPr/>
          <p:nvPr/>
        </p:nvSpPr>
        <p:spPr>
          <a:xfrm>
            <a:off x="6040814" y="2320154"/>
            <a:ext cx="450000" cy="318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6123284" y="2389020"/>
            <a:ext cx="450000" cy="3189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6186972" y="2447550"/>
            <a:ext cx="561900" cy="31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800"/>
          </a:p>
        </p:txBody>
      </p:sp>
      <p:sp>
        <p:nvSpPr>
          <p:cNvPr id="524" name="Shape 524"/>
          <p:cNvSpPr/>
          <p:nvPr/>
        </p:nvSpPr>
        <p:spPr>
          <a:xfrm flipH="1" rot="2128879">
            <a:off x="3150922" y="3038711"/>
            <a:ext cx="886400" cy="14178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4509491" y="2856916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6" name="Shape 526"/>
          <p:cNvSpPr/>
          <p:nvPr/>
        </p:nvSpPr>
        <p:spPr>
          <a:xfrm rot="-8008213">
            <a:off x="5672555" y="2866302"/>
            <a:ext cx="143027" cy="74610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7" name="Shape 527"/>
          <p:cNvSpPr/>
          <p:nvPr/>
        </p:nvSpPr>
        <p:spPr>
          <a:xfrm>
            <a:off x="4574915" y="3703297"/>
            <a:ext cx="150300" cy="318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8" name="Shape 528"/>
          <p:cNvSpPr/>
          <p:nvPr/>
        </p:nvSpPr>
        <p:spPr>
          <a:xfrm>
            <a:off x="4553947" y="1952968"/>
            <a:ext cx="121200" cy="24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 txBox="1"/>
          <p:nvPr/>
        </p:nvSpPr>
        <p:spPr>
          <a:xfrm>
            <a:off x="918687" y="1483973"/>
            <a:ext cx="991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Web servers</a:t>
            </a:r>
          </a:p>
        </p:txBody>
      </p:sp>
      <p:sp>
        <p:nvSpPr>
          <p:cNvPr id="530" name="Shape 530"/>
          <p:cNvSpPr txBox="1"/>
          <p:nvPr/>
        </p:nvSpPr>
        <p:spPr>
          <a:xfrm>
            <a:off x="813225" y="2261057"/>
            <a:ext cx="12027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Follower Cache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x="924083" y="3082840"/>
            <a:ext cx="1033799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Leader Cache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918680" y="3904648"/>
            <a:ext cx="991799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Storage layer</a:t>
            </a:r>
          </a:p>
        </p:txBody>
      </p:sp>
      <p:sp>
        <p:nvSpPr>
          <p:cNvPr id="533" name="Shape 533"/>
          <p:cNvSpPr/>
          <p:nvPr/>
        </p:nvSpPr>
        <p:spPr>
          <a:xfrm>
            <a:off x="2443475" y="159841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4" name="Shape 534"/>
          <p:cNvSpPr/>
          <p:nvPr/>
        </p:nvSpPr>
        <p:spPr>
          <a:xfrm>
            <a:off x="2815000" y="15984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5" name="Shape 535"/>
          <p:cNvSpPr/>
          <p:nvPr/>
        </p:nvSpPr>
        <p:spPr>
          <a:xfrm>
            <a:off x="3186525" y="15984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6" name="Shape 536"/>
          <p:cNvSpPr/>
          <p:nvPr/>
        </p:nvSpPr>
        <p:spPr>
          <a:xfrm>
            <a:off x="4018025" y="161176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4389550" y="16117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8" name="Shape 538"/>
          <p:cNvSpPr/>
          <p:nvPr/>
        </p:nvSpPr>
        <p:spPr>
          <a:xfrm>
            <a:off x="4761075" y="161175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5665825" y="1598412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0" name="Shape 540"/>
          <p:cNvSpPr/>
          <p:nvPr/>
        </p:nvSpPr>
        <p:spPr>
          <a:xfrm>
            <a:off x="6037350" y="15984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1" name="Shape 541"/>
          <p:cNvSpPr/>
          <p:nvPr/>
        </p:nvSpPr>
        <p:spPr>
          <a:xfrm>
            <a:off x="6408875" y="1598400"/>
            <a:ext cx="298500" cy="2469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2" name="Shape 542"/>
          <p:cNvSpPr/>
          <p:nvPr/>
        </p:nvSpPr>
        <p:spPr>
          <a:xfrm>
            <a:off x="4782275" y="2034150"/>
            <a:ext cx="636300" cy="171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X -&gt; Y</a:t>
            </a:r>
          </a:p>
        </p:txBody>
      </p:sp>
      <p:sp>
        <p:nvSpPr>
          <p:cNvPr id="543" name="Shape 543"/>
          <p:cNvSpPr/>
          <p:nvPr/>
        </p:nvSpPr>
        <p:spPr>
          <a:xfrm>
            <a:off x="4775300" y="2891500"/>
            <a:ext cx="636300" cy="171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X -&gt; Y</a:t>
            </a:r>
          </a:p>
        </p:txBody>
      </p:sp>
      <p:sp>
        <p:nvSpPr>
          <p:cNvPr id="544" name="Shape 544"/>
          <p:cNvSpPr/>
          <p:nvPr/>
        </p:nvSpPr>
        <p:spPr>
          <a:xfrm>
            <a:off x="4782275" y="3776800"/>
            <a:ext cx="636300" cy="171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X -&gt; Y</a:t>
            </a:r>
          </a:p>
        </p:txBody>
      </p:sp>
      <p:sp>
        <p:nvSpPr>
          <p:cNvPr id="545" name="Shape 545"/>
          <p:cNvSpPr/>
          <p:nvPr/>
        </p:nvSpPr>
        <p:spPr>
          <a:xfrm>
            <a:off x="5320150" y="3892300"/>
            <a:ext cx="410700" cy="246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000"/>
              <a:t>OK</a:t>
            </a:r>
          </a:p>
        </p:txBody>
      </p:sp>
      <p:sp>
        <p:nvSpPr>
          <p:cNvPr id="546" name="Shape 546"/>
          <p:cNvSpPr/>
          <p:nvPr/>
        </p:nvSpPr>
        <p:spPr>
          <a:xfrm>
            <a:off x="5320150" y="2867962"/>
            <a:ext cx="410700" cy="246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OK</a:t>
            </a:r>
          </a:p>
        </p:txBody>
      </p:sp>
      <p:sp>
        <p:nvSpPr>
          <p:cNvPr id="547" name="Shape 547"/>
          <p:cNvSpPr/>
          <p:nvPr/>
        </p:nvSpPr>
        <p:spPr>
          <a:xfrm>
            <a:off x="4688060" y="4186352"/>
            <a:ext cx="356718" cy="417797"/>
          </a:xfrm>
          <a:prstGeom prst="flowChartMagneticDisk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Y</a:t>
            </a:r>
            <a:r>
              <a:rPr lang="en-GB" sz="1000"/>
              <a:t>..</a:t>
            </a:r>
          </a:p>
        </p:txBody>
      </p:sp>
      <p:sp>
        <p:nvSpPr>
          <p:cNvPr id="548" name="Shape 548"/>
          <p:cNvSpPr/>
          <p:nvPr/>
        </p:nvSpPr>
        <p:spPr>
          <a:xfrm>
            <a:off x="4629373" y="3386550"/>
            <a:ext cx="561900" cy="31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chemeClr val="dk1"/>
                </a:solidFill>
              </a:rPr>
              <a:t>Y</a:t>
            </a:r>
            <a:r>
              <a:rPr lang="en-GB" sz="800">
                <a:solidFill>
                  <a:schemeClr val="dk1"/>
                </a:solidFill>
              </a:rPr>
              <a:t>,A,B,C</a:t>
            </a:r>
          </a:p>
        </p:txBody>
      </p:sp>
      <p:sp>
        <p:nvSpPr>
          <p:cNvPr id="549" name="Shape 549"/>
          <p:cNvSpPr/>
          <p:nvPr/>
        </p:nvSpPr>
        <p:spPr>
          <a:xfrm>
            <a:off x="4539898" y="2527375"/>
            <a:ext cx="561900" cy="31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chemeClr val="dk1"/>
                </a:solidFill>
              </a:rPr>
              <a:t>Y,A,B,C</a:t>
            </a:r>
          </a:p>
        </p:txBody>
      </p:sp>
      <p:sp>
        <p:nvSpPr>
          <p:cNvPr id="550" name="Shape 550"/>
          <p:cNvSpPr/>
          <p:nvPr/>
        </p:nvSpPr>
        <p:spPr>
          <a:xfrm>
            <a:off x="5320150" y="2142112"/>
            <a:ext cx="410700" cy="246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OK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441650" y="339025"/>
            <a:ext cx="506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Consistency（</a:t>
            </a: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eventual consistency</a:t>
            </a: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）</a:t>
            </a:r>
          </a:p>
        </p:txBody>
      </p:sp>
      <p:sp>
        <p:nvSpPr>
          <p:cNvPr id="552" name="Shape 552"/>
          <p:cNvSpPr/>
          <p:nvPr/>
        </p:nvSpPr>
        <p:spPr>
          <a:xfrm>
            <a:off x="3485025" y="2734625"/>
            <a:ext cx="733800" cy="318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Refill x</a:t>
            </a:r>
          </a:p>
        </p:txBody>
      </p:sp>
      <p:sp>
        <p:nvSpPr>
          <p:cNvPr id="553" name="Shape 553"/>
          <p:cNvSpPr/>
          <p:nvPr/>
        </p:nvSpPr>
        <p:spPr>
          <a:xfrm>
            <a:off x="5981375" y="3167600"/>
            <a:ext cx="733800" cy="318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Refill x</a:t>
            </a:r>
          </a:p>
        </p:txBody>
      </p:sp>
      <p:sp>
        <p:nvSpPr>
          <p:cNvPr id="554" name="Shape 554"/>
          <p:cNvSpPr/>
          <p:nvPr/>
        </p:nvSpPr>
        <p:spPr>
          <a:xfrm rot="2171146">
            <a:off x="2911728" y="3128400"/>
            <a:ext cx="909544" cy="17173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5" name="Shape 555"/>
          <p:cNvSpPr/>
          <p:nvPr/>
        </p:nvSpPr>
        <p:spPr>
          <a:xfrm>
            <a:off x="2714425" y="3197950"/>
            <a:ext cx="561900" cy="246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100">
                <a:latin typeface="Times New Roman"/>
                <a:ea typeface="Times New Roman"/>
                <a:cs typeface="Times New Roman"/>
                <a:sym typeface="Times New Roman"/>
              </a:rPr>
              <a:t>Query</a:t>
            </a:r>
          </a:p>
        </p:txBody>
      </p:sp>
      <p:sp>
        <p:nvSpPr>
          <p:cNvPr id="556" name="Shape 556"/>
          <p:cNvSpPr/>
          <p:nvPr/>
        </p:nvSpPr>
        <p:spPr>
          <a:xfrm>
            <a:off x="2899561" y="2474250"/>
            <a:ext cx="561900" cy="31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chemeClr val="dk1"/>
                </a:solidFill>
              </a:rPr>
              <a:t>Y,A,B,C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/>
          <p:nvPr>
            <p:ph type="title"/>
          </p:nvPr>
        </p:nvSpPr>
        <p:spPr>
          <a:xfrm>
            <a:off x="213950" y="3048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Failure detection and handling</a:t>
            </a:r>
          </a:p>
        </p:txBody>
      </p:sp>
      <p:sp>
        <p:nvSpPr>
          <p:cNvPr id="562" name="Shape 562"/>
          <p:cNvSpPr/>
          <p:nvPr/>
        </p:nvSpPr>
        <p:spPr>
          <a:xfrm>
            <a:off x="2564618" y="3486166"/>
            <a:ext cx="272204" cy="367315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2634744" y="3519551"/>
            <a:ext cx="272204" cy="367315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4" name="Shape 564"/>
          <p:cNvSpPr/>
          <p:nvPr/>
        </p:nvSpPr>
        <p:spPr>
          <a:xfrm>
            <a:off x="2688427" y="3552465"/>
            <a:ext cx="272204" cy="367315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5" name="Shape 565"/>
          <p:cNvSpPr/>
          <p:nvPr/>
        </p:nvSpPr>
        <p:spPr>
          <a:xfrm>
            <a:off x="2747172" y="3585359"/>
            <a:ext cx="272204" cy="367315"/>
          </a:xfrm>
          <a:prstGeom prst="flowChartMagneticDisk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6" name="Shape 566"/>
          <p:cNvSpPr/>
          <p:nvPr/>
        </p:nvSpPr>
        <p:spPr>
          <a:xfrm>
            <a:off x="2511615" y="2729206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7" name="Shape 567"/>
          <p:cNvSpPr/>
          <p:nvPr/>
        </p:nvSpPr>
        <p:spPr>
          <a:xfrm>
            <a:off x="2572057" y="2775493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8" name="Shape 568"/>
          <p:cNvSpPr/>
          <p:nvPr/>
        </p:nvSpPr>
        <p:spPr>
          <a:xfrm>
            <a:off x="2634988" y="2836038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9" name="Shape 569"/>
          <p:cNvSpPr/>
          <p:nvPr/>
        </p:nvSpPr>
        <p:spPr>
          <a:xfrm>
            <a:off x="2686791" y="2880794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0" name="Shape 570"/>
          <p:cNvSpPr/>
          <p:nvPr/>
        </p:nvSpPr>
        <p:spPr>
          <a:xfrm>
            <a:off x="1189433" y="1937859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1249875" y="1984146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2" name="Shape 572"/>
          <p:cNvSpPr/>
          <p:nvPr/>
        </p:nvSpPr>
        <p:spPr>
          <a:xfrm>
            <a:off x="1312806" y="2044691"/>
            <a:ext cx="343499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3" name="Shape 573"/>
          <p:cNvSpPr/>
          <p:nvPr/>
        </p:nvSpPr>
        <p:spPr>
          <a:xfrm>
            <a:off x="1361416" y="2096144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2477700" y="1961327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5" name="Shape 575"/>
          <p:cNvSpPr/>
          <p:nvPr/>
        </p:nvSpPr>
        <p:spPr>
          <a:xfrm>
            <a:off x="2538143" y="2007614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6" name="Shape 576"/>
          <p:cNvSpPr/>
          <p:nvPr/>
        </p:nvSpPr>
        <p:spPr>
          <a:xfrm>
            <a:off x="2601073" y="2068159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7" name="Shape 577"/>
          <p:cNvSpPr/>
          <p:nvPr/>
        </p:nvSpPr>
        <p:spPr>
          <a:xfrm>
            <a:off x="2649683" y="2119612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8" name="Shape 578"/>
          <p:cNvSpPr/>
          <p:nvPr/>
        </p:nvSpPr>
        <p:spPr>
          <a:xfrm>
            <a:off x="3771658" y="1937859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9" name="Shape 579"/>
          <p:cNvSpPr/>
          <p:nvPr/>
        </p:nvSpPr>
        <p:spPr>
          <a:xfrm>
            <a:off x="3832100" y="1984146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0" name="Shape 580"/>
          <p:cNvSpPr/>
          <p:nvPr/>
        </p:nvSpPr>
        <p:spPr>
          <a:xfrm>
            <a:off x="3895031" y="2044691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1" name="Shape 581"/>
          <p:cNvSpPr/>
          <p:nvPr/>
        </p:nvSpPr>
        <p:spPr>
          <a:xfrm>
            <a:off x="3943641" y="2096144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2" name="Shape 582"/>
          <p:cNvSpPr/>
          <p:nvPr/>
        </p:nvSpPr>
        <p:spPr>
          <a:xfrm flipH="1" rot="-8467294">
            <a:off x="1609015" y="2618641"/>
            <a:ext cx="712157" cy="11918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3" name="Shape 583"/>
          <p:cNvSpPr/>
          <p:nvPr/>
        </p:nvSpPr>
        <p:spPr>
          <a:xfrm>
            <a:off x="2594217" y="2464382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4" name="Shape 584"/>
          <p:cNvSpPr/>
          <p:nvPr/>
        </p:nvSpPr>
        <p:spPr>
          <a:xfrm rot="3380965">
            <a:off x="3327424" y="2293490"/>
            <a:ext cx="120730" cy="61311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5" name="Shape 585"/>
          <p:cNvSpPr/>
          <p:nvPr/>
        </p:nvSpPr>
        <p:spPr>
          <a:xfrm>
            <a:off x="2801116" y="3216629"/>
            <a:ext cx="114900" cy="28049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6" name="Shape 586"/>
          <p:cNvSpPr/>
          <p:nvPr/>
        </p:nvSpPr>
        <p:spPr>
          <a:xfrm>
            <a:off x="1375274" y="1666885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2697452" y="1661319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8" name="Shape 588"/>
          <p:cNvSpPr/>
          <p:nvPr/>
        </p:nvSpPr>
        <p:spPr>
          <a:xfrm>
            <a:off x="3957499" y="1643735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9" name="Shape 589"/>
          <p:cNvSpPr/>
          <p:nvPr/>
        </p:nvSpPr>
        <p:spPr>
          <a:xfrm>
            <a:off x="1087050" y="134961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0" name="Shape 590"/>
          <p:cNvSpPr/>
          <p:nvPr/>
        </p:nvSpPr>
        <p:spPr>
          <a:xfrm>
            <a:off x="1370553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1" name="Shape 591"/>
          <p:cNvSpPr/>
          <p:nvPr/>
        </p:nvSpPr>
        <p:spPr>
          <a:xfrm>
            <a:off x="1654055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2288554" y="136134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2572057" y="1361336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4" name="Shape 594"/>
          <p:cNvSpPr/>
          <p:nvPr/>
        </p:nvSpPr>
        <p:spPr>
          <a:xfrm>
            <a:off x="2855559" y="1361336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5" name="Shape 595"/>
          <p:cNvSpPr/>
          <p:nvPr/>
        </p:nvSpPr>
        <p:spPr>
          <a:xfrm>
            <a:off x="3545954" y="134961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3829456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4112959" y="1349600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8" name="Shape 598"/>
          <p:cNvSpPr/>
          <p:nvPr/>
        </p:nvSpPr>
        <p:spPr>
          <a:xfrm>
            <a:off x="6280918" y="3513253"/>
            <a:ext cx="272204" cy="367315"/>
          </a:xfrm>
          <a:prstGeom prst="flowChartMagneticDisk">
            <a:avLst/>
          </a:prstGeom>
          <a:solidFill>
            <a:srgbClr val="A64D7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9" name="Shape 599"/>
          <p:cNvSpPr/>
          <p:nvPr/>
        </p:nvSpPr>
        <p:spPr>
          <a:xfrm>
            <a:off x="6351044" y="3546638"/>
            <a:ext cx="272204" cy="367315"/>
          </a:xfrm>
          <a:prstGeom prst="flowChartMagneticDisk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0" name="Shape 600"/>
          <p:cNvSpPr/>
          <p:nvPr/>
        </p:nvSpPr>
        <p:spPr>
          <a:xfrm>
            <a:off x="6404727" y="3579552"/>
            <a:ext cx="272204" cy="367315"/>
          </a:xfrm>
          <a:prstGeom prst="flowChartMagneticDisk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6463472" y="3612446"/>
            <a:ext cx="272204" cy="367315"/>
          </a:xfrm>
          <a:prstGeom prst="flowChartMagneticDisk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2" name="Shape 602"/>
          <p:cNvSpPr/>
          <p:nvPr/>
        </p:nvSpPr>
        <p:spPr>
          <a:xfrm>
            <a:off x="6227915" y="2756293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3" name="Shape 603"/>
          <p:cNvSpPr/>
          <p:nvPr/>
        </p:nvSpPr>
        <p:spPr>
          <a:xfrm>
            <a:off x="6288357" y="2802581"/>
            <a:ext cx="343499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6351288" y="2863126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5" name="Shape 605"/>
          <p:cNvSpPr/>
          <p:nvPr/>
        </p:nvSpPr>
        <p:spPr>
          <a:xfrm>
            <a:off x="6403091" y="2907881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6" name="Shape 606"/>
          <p:cNvSpPr/>
          <p:nvPr/>
        </p:nvSpPr>
        <p:spPr>
          <a:xfrm>
            <a:off x="4905733" y="1964946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7" name="Shape 607"/>
          <p:cNvSpPr/>
          <p:nvPr/>
        </p:nvSpPr>
        <p:spPr>
          <a:xfrm>
            <a:off x="4966175" y="2011234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8" name="Shape 608"/>
          <p:cNvSpPr/>
          <p:nvPr/>
        </p:nvSpPr>
        <p:spPr>
          <a:xfrm>
            <a:off x="5029106" y="2071779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9" name="Shape 609"/>
          <p:cNvSpPr/>
          <p:nvPr/>
        </p:nvSpPr>
        <p:spPr>
          <a:xfrm>
            <a:off x="5077716" y="2123231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0" name="Shape 610"/>
          <p:cNvSpPr/>
          <p:nvPr/>
        </p:nvSpPr>
        <p:spPr>
          <a:xfrm>
            <a:off x="6194000" y="1988414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6254443" y="2034702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6317373" y="2095247"/>
            <a:ext cx="343499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3" name="Shape 613"/>
          <p:cNvSpPr/>
          <p:nvPr/>
        </p:nvSpPr>
        <p:spPr>
          <a:xfrm>
            <a:off x="6365983" y="2146699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4" name="Shape 614"/>
          <p:cNvSpPr/>
          <p:nvPr/>
        </p:nvSpPr>
        <p:spPr>
          <a:xfrm>
            <a:off x="7487958" y="1964946"/>
            <a:ext cx="343500" cy="2805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5" name="Shape 615"/>
          <p:cNvSpPr/>
          <p:nvPr/>
        </p:nvSpPr>
        <p:spPr>
          <a:xfrm>
            <a:off x="7548400" y="2011234"/>
            <a:ext cx="343500" cy="28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6" name="Shape 616"/>
          <p:cNvSpPr/>
          <p:nvPr/>
        </p:nvSpPr>
        <p:spPr>
          <a:xfrm>
            <a:off x="7611331" y="2071779"/>
            <a:ext cx="343500" cy="280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7659941" y="2123231"/>
            <a:ext cx="343500" cy="280500"/>
          </a:xfrm>
          <a:prstGeom prst="rect">
            <a:avLst/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8" name="Shape 618"/>
          <p:cNvSpPr/>
          <p:nvPr/>
        </p:nvSpPr>
        <p:spPr>
          <a:xfrm flipH="1" rot="-8467294">
            <a:off x="5325315" y="2645728"/>
            <a:ext cx="712157" cy="11918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9" name="Shape 619"/>
          <p:cNvSpPr/>
          <p:nvPr/>
        </p:nvSpPr>
        <p:spPr>
          <a:xfrm>
            <a:off x="6440792" y="2483145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0" name="Shape 620"/>
          <p:cNvSpPr/>
          <p:nvPr/>
        </p:nvSpPr>
        <p:spPr>
          <a:xfrm rot="2910717">
            <a:off x="7040773" y="2293457"/>
            <a:ext cx="117742" cy="61324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1" name="Shape 621"/>
          <p:cNvSpPr/>
          <p:nvPr/>
        </p:nvSpPr>
        <p:spPr>
          <a:xfrm>
            <a:off x="5106150" y="1670825"/>
            <a:ext cx="1149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2" name="Shape 622"/>
          <p:cNvSpPr/>
          <p:nvPr/>
        </p:nvSpPr>
        <p:spPr>
          <a:xfrm>
            <a:off x="6384727" y="1688431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3" name="Shape 623"/>
          <p:cNvSpPr/>
          <p:nvPr/>
        </p:nvSpPr>
        <p:spPr>
          <a:xfrm>
            <a:off x="7673799" y="1670822"/>
            <a:ext cx="92700" cy="217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4" name="Shape 624"/>
          <p:cNvSpPr/>
          <p:nvPr/>
        </p:nvSpPr>
        <p:spPr>
          <a:xfrm>
            <a:off x="4803350" y="1376698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5" name="Shape 625"/>
          <p:cNvSpPr/>
          <p:nvPr/>
        </p:nvSpPr>
        <p:spPr>
          <a:xfrm>
            <a:off x="5086853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6" name="Shape 626"/>
          <p:cNvSpPr/>
          <p:nvPr/>
        </p:nvSpPr>
        <p:spPr>
          <a:xfrm>
            <a:off x="5370355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7" name="Shape 627"/>
          <p:cNvSpPr/>
          <p:nvPr/>
        </p:nvSpPr>
        <p:spPr>
          <a:xfrm>
            <a:off x="6004854" y="1388435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6288357" y="1388424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9" name="Shape 629"/>
          <p:cNvSpPr/>
          <p:nvPr/>
        </p:nvSpPr>
        <p:spPr>
          <a:xfrm>
            <a:off x="6571859" y="1388424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7262254" y="1376698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1" name="Shape 631"/>
          <p:cNvSpPr/>
          <p:nvPr/>
        </p:nvSpPr>
        <p:spPr>
          <a:xfrm>
            <a:off x="7545756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2" name="Shape 632"/>
          <p:cNvSpPr/>
          <p:nvPr/>
        </p:nvSpPr>
        <p:spPr>
          <a:xfrm>
            <a:off x="7829259" y="1376687"/>
            <a:ext cx="227700" cy="2172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3" name="Shape 633"/>
          <p:cNvSpPr/>
          <p:nvPr/>
        </p:nvSpPr>
        <p:spPr>
          <a:xfrm rot="10800000">
            <a:off x="3796974" y="2830150"/>
            <a:ext cx="1724700" cy="21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34" name="Shape 634"/>
          <p:cNvCxnSpPr/>
          <p:nvPr/>
        </p:nvCxnSpPr>
        <p:spPr>
          <a:xfrm>
            <a:off x="4539987" y="922775"/>
            <a:ext cx="4800" cy="335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635" name="Shape 635"/>
          <p:cNvSpPr txBox="1"/>
          <p:nvPr/>
        </p:nvSpPr>
        <p:spPr>
          <a:xfrm>
            <a:off x="1621775" y="963950"/>
            <a:ext cx="2037600" cy="2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/>
              <a:t>Master data center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5597750" y="1019787"/>
            <a:ext cx="1724700" cy="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Slave data center</a:t>
            </a:r>
          </a:p>
        </p:txBody>
      </p:sp>
      <p:sp>
        <p:nvSpPr>
          <p:cNvPr id="637" name="Shape 637"/>
          <p:cNvSpPr/>
          <p:nvPr/>
        </p:nvSpPr>
        <p:spPr>
          <a:xfrm>
            <a:off x="3704887" y="3534687"/>
            <a:ext cx="1901400" cy="187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3704887" y="3738587"/>
            <a:ext cx="1901400" cy="187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9" name="Shape 639"/>
          <p:cNvSpPr txBox="1"/>
          <p:nvPr/>
        </p:nvSpPr>
        <p:spPr>
          <a:xfrm>
            <a:off x="5612" y="1197223"/>
            <a:ext cx="991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Web servers</a:t>
            </a:r>
          </a:p>
        </p:txBody>
      </p:sp>
      <p:sp>
        <p:nvSpPr>
          <p:cNvPr id="640" name="Shape 640"/>
          <p:cNvSpPr txBox="1"/>
          <p:nvPr/>
        </p:nvSpPr>
        <p:spPr>
          <a:xfrm>
            <a:off x="-99850" y="1855757"/>
            <a:ext cx="12027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Follower Cache</a:t>
            </a:r>
          </a:p>
        </p:txBody>
      </p:sp>
      <p:sp>
        <p:nvSpPr>
          <p:cNvPr id="641" name="Shape 641"/>
          <p:cNvSpPr txBox="1"/>
          <p:nvPr/>
        </p:nvSpPr>
        <p:spPr>
          <a:xfrm>
            <a:off x="39708" y="2620315"/>
            <a:ext cx="1033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Leader Cache</a:t>
            </a:r>
          </a:p>
        </p:txBody>
      </p:sp>
      <p:sp>
        <p:nvSpPr>
          <p:cNvPr id="642" name="Shape 642"/>
          <p:cNvSpPr txBox="1"/>
          <p:nvPr/>
        </p:nvSpPr>
        <p:spPr>
          <a:xfrm>
            <a:off x="9905" y="3324623"/>
            <a:ext cx="9918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Storage layer</a:t>
            </a:r>
          </a:p>
        </p:txBody>
      </p:sp>
      <p:sp>
        <p:nvSpPr>
          <p:cNvPr id="643" name="Shape 643"/>
          <p:cNvSpPr/>
          <p:nvPr/>
        </p:nvSpPr>
        <p:spPr>
          <a:xfrm rot="5400000">
            <a:off x="6349475" y="3297912"/>
            <a:ext cx="279300" cy="13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4" name="Shape 644"/>
          <p:cNvSpPr/>
          <p:nvPr/>
        </p:nvSpPr>
        <p:spPr>
          <a:xfrm>
            <a:off x="6061475" y="1657375"/>
            <a:ext cx="402000" cy="279300"/>
          </a:xfrm>
          <a:prstGeom prst="mathMultiply">
            <a:avLst>
              <a:gd fmla="val 23520" name="adj1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5" name="Shape 645"/>
          <p:cNvSpPr/>
          <p:nvPr/>
        </p:nvSpPr>
        <p:spPr>
          <a:xfrm rot="8249017">
            <a:off x="5450245" y="1740368"/>
            <a:ext cx="533589" cy="18769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6" name="Shape 646"/>
          <p:cNvSpPr/>
          <p:nvPr/>
        </p:nvSpPr>
        <p:spPr>
          <a:xfrm>
            <a:off x="6131500" y="2452087"/>
            <a:ext cx="402000" cy="279300"/>
          </a:xfrm>
          <a:prstGeom prst="mathMultiply">
            <a:avLst>
              <a:gd fmla="val 23520" name="adj1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7" name="Shape 647"/>
          <p:cNvSpPr/>
          <p:nvPr/>
        </p:nvSpPr>
        <p:spPr>
          <a:xfrm>
            <a:off x="6845775" y="2376450"/>
            <a:ext cx="272100" cy="12801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8" name="Shape 648"/>
          <p:cNvSpPr/>
          <p:nvPr/>
        </p:nvSpPr>
        <p:spPr>
          <a:xfrm>
            <a:off x="6061475" y="3211162"/>
            <a:ext cx="402000" cy="279300"/>
          </a:xfrm>
          <a:prstGeom prst="mathMultiply">
            <a:avLst>
              <a:gd fmla="val 23520" name="adj1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9" name="Shape 649"/>
          <p:cNvSpPr/>
          <p:nvPr/>
        </p:nvSpPr>
        <p:spPr>
          <a:xfrm>
            <a:off x="2386250" y="4322625"/>
            <a:ext cx="4176000" cy="52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TAO sacrifices consistency under failure modes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 txBox="1"/>
          <p:nvPr>
            <p:ph type="title"/>
          </p:nvPr>
        </p:nvSpPr>
        <p:spPr>
          <a:xfrm>
            <a:off x="324475" y="148225"/>
            <a:ext cx="4702200" cy="137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Conclusion</a:t>
            </a:r>
          </a:p>
        </p:txBody>
      </p:sp>
      <p:sp>
        <p:nvSpPr>
          <p:cNvPr id="655" name="Shape 655"/>
          <p:cNvSpPr/>
          <p:nvPr/>
        </p:nvSpPr>
        <p:spPr>
          <a:xfrm>
            <a:off x="5623300" y="1916800"/>
            <a:ext cx="2171100" cy="938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Efficiency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GB"/>
              <a:t>Scaling geographically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GB"/>
              <a:t>Low read latency</a:t>
            </a:r>
          </a:p>
        </p:txBody>
      </p:sp>
      <p:sp>
        <p:nvSpPr>
          <p:cNvPr id="656" name="Shape 656"/>
          <p:cNvSpPr/>
          <p:nvPr/>
        </p:nvSpPr>
        <p:spPr>
          <a:xfrm>
            <a:off x="4146637" y="2317675"/>
            <a:ext cx="1408200" cy="273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7" name="Shape 657"/>
          <p:cNvSpPr/>
          <p:nvPr/>
        </p:nvSpPr>
        <p:spPr>
          <a:xfrm>
            <a:off x="1349600" y="1955925"/>
            <a:ext cx="2660100" cy="938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Separate cache and DB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Graph specific caching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GB"/>
              <a:t>Subdivide data center</a:t>
            </a:r>
          </a:p>
        </p:txBody>
      </p:sp>
      <p:sp>
        <p:nvSpPr>
          <p:cNvPr id="658" name="Shape 658"/>
          <p:cNvSpPr/>
          <p:nvPr/>
        </p:nvSpPr>
        <p:spPr>
          <a:xfrm>
            <a:off x="1349600" y="3008050"/>
            <a:ext cx="2660100" cy="698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Write-through cache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GB"/>
              <a:t>Asynchronous replication</a:t>
            </a:r>
          </a:p>
        </p:txBody>
      </p:sp>
      <p:sp>
        <p:nvSpPr>
          <p:cNvPr id="659" name="Shape 659"/>
          <p:cNvSpPr/>
          <p:nvPr/>
        </p:nvSpPr>
        <p:spPr>
          <a:xfrm>
            <a:off x="4146637" y="3220300"/>
            <a:ext cx="1408200" cy="273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5623300" y="2939600"/>
            <a:ext cx="2171100" cy="69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600"/>
              <a:t>Write timeliness</a:t>
            </a:r>
          </a:p>
        </p:txBody>
      </p:sp>
      <p:sp>
        <p:nvSpPr>
          <p:cNvPr id="661" name="Shape 661"/>
          <p:cNvSpPr/>
          <p:nvPr/>
        </p:nvSpPr>
        <p:spPr>
          <a:xfrm>
            <a:off x="1359375" y="3892300"/>
            <a:ext cx="2660100" cy="45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-GB"/>
              <a:t>Master/slave architecture</a:t>
            </a:r>
          </a:p>
        </p:txBody>
      </p:sp>
      <p:sp>
        <p:nvSpPr>
          <p:cNvPr id="662" name="Shape 662"/>
          <p:cNvSpPr/>
          <p:nvPr/>
        </p:nvSpPr>
        <p:spPr>
          <a:xfrm>
            <a:off x="4146637" y="3985150"/>
            <a:ext cx="1408200" cy="273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3" name="Shape 663"/>
          <p:cNvSpPr/>
          <p:nvPr/>
        </p:nvSpPr>
        <p:spPr>
          <a:xfrm>
            <a:off x="5623300" y="3808150"/>
            <a:ext cx="2171100" cy="627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600"/>
              <a:t>Data availability</a:t>
            </a:r>
          </a:p>
        </p:txBody>
      </p:sp>
      <p:sp>
        <p:nvSpPr>
          <p:cNvPr id="664" name="Shape 664"/>
          <p:cNvSpPr/>
          <p:nvPr/>
        </p:nvSpPr>
        <p:spPr>
          <a:xfrm>
            <a:off x="324475" y="2795800"/>
            <a:ext cx="627000" cy="69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TAO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Discussion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430300" y="2083075"/>
            <a:ext cx="8224800" cy="9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hy does TAO use MySQL instead of graph database?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>
              <a:spcBef>
                <a:spcPts val="0"/>
              </a:spcBef>
              <a:buSzPct val="100000"/>
              <a:buFont typeface="Times New Roman"/>
              <a:buAutoNum type="arabicPeriod"/>
            </a:pPr>
            <a:r>
              <a:rPr lang="en-GB" sz="1600">
                <a:latin typeface="Times New Roman"/>
                <a:ea typeface="Times New Roman"/>
                <a:cs typeface="Times New Roman"/>
                <a:sym typeface="Times New Roman"/>
              </a:rPr>
              <a:t>How are the cached values stored in internally?</a:t>
            </a:r>
          </a:p>
        </p:txBody>
      </p:sp>
      <p:sp>
        <p:nvSpPr>
          <p:cNvPr id="671" name="Shape 671"/>
          <p:cNvSpPr txBox="1"/>
          <p:nvPr/>
        </p:nvSpPr>
        <p:spPr>
          <a:xfrm>
            <a:off x="3533075" y="3345800"/>
            <a:ext cx="2284500" cy="5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More questions?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Thanks!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Different Real-time Systems in Facebook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675" y="1231599"/>
            <a:ext cx="3129350" cy="17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7724" y="1231600"/>
            <a:ext cx="2822451" cy="164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4872600" y="3087075"/>
            <a:ext cx="42714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Lots of writes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Read data of a single user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Read recent data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Large range of reads of older data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MySQL + Aggregator + Memcache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90375" y="3154600"/>
            <a:ext cx="42714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Large historical dataset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Mostly recent data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Private data (Low amount of viewers)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Times New Roman"/>
            </a:pPr>
            <a:r>
              <a:rPr lang="en-GB" sz="1800">
                <a:latin typeface="Times New Roman"/>
                <a:ea typeface="Times New Roman"/>
                <a:cs typeface="Times New Roman"/>
                <a:sym typeface="Times New Roman"/>
              </a:rPr>
              <a:t>Hbase + caches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What is social graph?</a:t>
            </a:r>
          </a:p>
        </p:txBody>
      </p:sp>
      <p:sp>
        <p:nvSpPr>
          <p:cNvPr id="91" name="Shape 91"/>
          <p:cNvSpPr/>
          <p:nvPr/>
        </p:nvSpPr>
        <p:spPr>
          <a:xfrm>
            <a:off x="3862950" y="2317500"/>
            <a:ext cx="1065900" cy="50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User2</a:t>
            </a:r>
          </a:p>
        </p:txBody>
      </p:sp>
      <p:sp>
        <p:nvSpPr>
          <p:cNvPr id="92" name="Shape 92"/>
          <p:cNvSpPr/>
          <p:nvPr/>
        </p:nvSpPr>
        <p:spPr>
          <a:xfrm>
            <a:off x="3834750" y="1202025"/>
            <a:ext cx="1122300" cy="50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User1</a:t>
            </a:r>
          </a:p>
        </p:txBody>
      </p:sp>
      <p:cxnSp>
        <p:nvCxnSpPr>
          <p:cNvPr id="93" name="Shape 93"/>
          <p:cNvCxnSpPr>
            <a:stCxn id="92" idx="2"/>
            <a:endCxn id="91" idx="0"/>
          </p:cNvCxnSpPr>
          <p:nvPr/>
        </p:nvCxnSpPr>
        <p:spPr>
          <a:xfrm>
            <a:off x="4395900" y="1710525"/>
            <a:ext cx="0" cy="60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94" name="Shape 94"/>
          <p:cNvSpPr txBox="1"/>
          <p:nvPr/>
        </p:nvSpPr>
        <p:spPr>
          <a:xfrm>
            <a:off x="3862950" y="1835512"/>
            <a:ext cx="7023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900"/>
              <a:t>Friends</a:t>
            </a:r>
          </a:p>
        </p:txBody>
      </p:sp>
      <p:sp>
        <p:nvSpPr>
          <p:cNvPr id="95" name="Shape 95"/>
          <p:cNvSpPr/>
          <p:nvPr/>
        </p:nvSpPr>
        <p:spPr>
          <a:xfrm>
            <a:off x="6359225" y="1453775"/>
            <a:ext cx="969300" cy="45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Album</a:t>
            </a:r>
          </a:p>
        </p:txBody>
      </p:sp>
      <p:cxnSp>
        <p:nvCxnSpPr>
          <p:cNvPr id="96" name="Shape 96"/>
          <p:cNvCxnSpPr>
            <a:stCxn id="92" idx="0"/>
            <a:endCxn id="95" idx="0"/>
          </p:cNvCxnSpPr>
          <p:nvPr/>
        </p:nvCxnSpPr>
        <p:spPr>
          <a:xfrm flipH="1" rot="-5400000">
            <a:off x="5494050" y="103875"/>
            <a:ext cx="251700" cy="2448000"/>
          </a:xfrm>
          <a:prstGeom prst="bentConnector3">
            <a:avLst>
              <a:gd fmla="val -9460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stealth"/>
          </a:ln>
        </p:spPr>
      </p:cxnSp>
      <p:sp>
        <p:nvSpPr>
          <p:cNvPr id="97" name="Shape 97"/>
          <p:cNvSpPr txBox="1"/>
          <p:nvPr/>
        </p:nvSpPr>
        <p:spPr>
          <a:xfrm>
            <a:off x="5271025" y="697125"/>
            <a:ext cx="816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100"/>
              <a:t>Uploads</a:t>
            </a:r>
          </a:p>
        </p:txBody>
      </p:sp>
      <p:sp>
        <p:nvSpPr>
          <p:cNvPr id="98" name="Shape 98"/>
          <p:cNvSpPr/>
          <p:nvPr/>
        </p:nvSpPr>
        <p:spPr>
          <a:xfrm>
            <a:off x="6435725" y="2746025"/>
            <a:ext cx="816300" cy="48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6622800" y="2848050"/>
            <a:ext cx="816300" cy="48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6843900" y="2940950"/>
            <a:ext cx="816300" cy="48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Photos</a:t>
            </a:r>
          </a:p>
        </p:txBody>
      </p:sp>
      <p:cxnSp>
        <p:nvCxnSpPr>
          <p:cNvPr id="101" name="Shape 101"/>
          <p:cNvCxnSpPr>
            <a:stCxn id="95" idx="2"/>
          </p:cNvCxnSpPr>
          <p:nvPr/>
        </p:nvCxnSpPr>
        <p:spPr>
          <a:xfrm flipH="1">
            <a:off x="6826775" y="1904375"/>
            <a:ext cx="17100" cy="84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triangle"/>
          </a:ln>
        </p:spPr>
      </p:cxnSp>
      <p:cxnSp>
        <p:nvCxnSpPr>
          <p:cNvPr id="102" name="Shape 102"/>
          <p:cNvCxnSpPr>
            <a:stCxn id="95" idx="2"/>
            <a:endCxn id="99" idx="0"/>
          </p:cNvCxnSpPr>
          <p:nvPr/>
        </p:nvCxnSpPr>
        <p:spPr>
          <a:xfrm>
            <a:off x="6843875" y="1904375"/>
            <a:ext cx="187200" cy="94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triangle"/>
          </a:ln>
        </p:spPr>
      </p:cxnSp>
      <p:cxnSp>
        <p:nvCxnSpPr>
          <p:cNvPr id="103" name="Shape 103"/>
          <p:cNvCxnSpPr>
            <a:stCxn id="95" idx="2"/>
            <a:endCxn id="100" idx="0"/>
          </p:cNvCxnSpPr>
          <p:nvPr/>
        </p:nvCxnSpPr>
        <p:spPr>
          <a:xfrm>
            <a:off x="6843875" y="1904375"/>
            <a:ext cx="408300" cy="103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triangle"/>
          </a:ln>
        </p:spPr>
      </p:cxnSp>
      <p:sp>
        <p:nvSpPr>
          <p:cNvPr id="104" name="Shape 104"/>
          <p:cNvSpPr txBox="1"/>
          <p:nvPr/>
        </p:nvSpPr>
        <p:spPr>
          <a:xfrm>
            <a:off x="7031075" y="2191250"/>
            <a:ext cx="7566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000"/>
              <a:t>Contains</a:t>
            </a:r>
          </a:p>
        </p:txBody>
      </p:sp>
      <p:sp>
        <p:nvSpPr>
          <p:cNvPr id="105" name="Shape 105"/>
          <p:cNvSpPr/>
          <p:nvPr/>
        </p:nvSpPr>
        <p:spPr>
          <a:xfrm>
            <a:off x="3705000" y="3388975"/>
            <a:ext cx="1018200" cy="50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User3</a:t>
            </a:r>
          </a:p>
        </p:txBody>
      </p:sp>
      <p:cxnSp>
        <p:nvCxnSpPr>
          <p:cNvPr id="106" name="Shape 106"/>
          <p:cNvCxnSpPr>
            <a:stCxn id="105" idx="3"/>
            <a:endCxn id="92" idx="3"/>
          </p:cNvCxnSpPr>
          <p:nvPr/>
        </p:nvCxnSpPr>
        <p:spPr>
          <a:xfrm flipH="1" rot="10800000">
            <a:off x="4723200" y="1456225"/>
            <a:ext cx="234000" cy="2187000"/>
          </a:xfrm>
          <a:prstGeom prst="bentConnector3">
            <a:avLst>
              <a:gd fmla="val 2016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107" name="Shape 107"/>
          <p:cNvCxnSpPr>
            <a:stCxn id="92" idx="3"/>
            <a:endCxn id="98" idx="1"/>
          </p:cNvCxnSpPr>
          <p:nvPr/>
        </p:nvCxnSpPr>
        <p:spPr>
          <a:xfrm>
            <a:off x="4957050" y="1456275"/>
            <a:ext cx="1478700" cy="153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triangle"/>
          </a:ln>
        </p:spPr>
      </p:cxnSp>
      <p:sp>
        <p:nvSpPr>
          <p:cNvPr id="108" name="Shape 108"/>
          <p:cNvSpPr txBox="1"/>
          <p:nvPr/>
        </p:nvSpPr>
        <p:spPr>
          <a:xfrm>
            <a:off x="5602825" y="1970150"/>
            <a:ext cx="816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100"/>
              <a:t>Uploads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5150725" y="2524925"/>
            <a:ext cx="816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100"/>
              <a:t>Follows</a:t>
            </a:r>
          </a:p>
        </p:txBody>
      </p:sp>
      <p:sp>
        <p:nvSpPr>
          <p:cNvPr id="110" name="Shape 110"/>
          <p:cNvSpPr/>
          <p:nvPr/>
        </p:nvSpPr>
        <p:spPr>
          <a:xfrm>
            <a:off x="1361350" y="3260262"/>
            <a:ext cx="756600" cy="45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1463225" y="3328062"/>
            <a:ext cx="816300" cy="48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1606750" y="3396012"/>
            <a:ext cx="878400" cy="48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Comments</a:t>
            </a:r>
          </a:p>
        </p:txBody>
      </p:sp>
      <p:cxnSp>
        <p:nvCxnSpPr>
          <p:cNvPr id="113" name="Shape 113"/>
          <p:cNvCxnSpPr>
            <a:stCxn id="105" idx="1"/>
            <a:endCxn id="112" idx="3"/>
          </p:cNvCxnSpPr>
          <p:nvPr/>
        </p:nvCxnSpPr>
        <p:spPr>
          <a:xfrm rot="10800000">
            <a:off x="2485200" y="3640825"/>
            <a:ext cx="1219800" cy="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triangle"/>
          </a:ln>
        </p:spPr>
      </p:cxnSp>
      <p:sp>
        <p:nvSpPr>
          <p:cNvPr id="114" name="Shape 114"/>
          <p:cNvSpPr/>
          <p:nvPr/>
        </p:nvSpPr>
        <p:spPr>
          <a:xfrm>
            <a:off x="1336925" y="1952325"/>
            <a:ext cx="1065900" cy="48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200"/>
              <a:t>Post</a:t>
            </a:r>
          </a:p>
        </p:txBody>
      </p:sp>
      <p:cxnSp>
        <p:nvCxnSpPr>
          <p:cNvPr id="115" name="Shape 115"/>
          <p:cNvCxnSpPr>
            <a:stCxn id="114" idx="2"/>
            <a:endCxn id="111" idx="0"/>
          </p:cNvCxnSpPr>
          <p:nvPr/>
        </p:nvCxnSpPr>
        <p:spPr>
          <a:xfrm>
            <a:off x="1869875" y="2442225"/>
            <a:ext cx="1500" cy="88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6" name="Shape 116"/>
          <p:cNvCxnSpPr>
            <a:stCxn id="114" idx="2"/>
            <a:endCxn id="112" idx="0"/>
          </p:cNvCxnSpPr>
          <p:nvPr/>
        </p:nvCxnSpPr>
        <p:spPr>
          <a:xfrm>
            <a:off x="1869875" y="2442225"/>
            <a:ext cx="176100" cy="95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7" name="Shape 117"/>
          <p:cNvSpPr txBox="1"/>
          <p:nvPr/>
        </p:nvSpPr>
        <p:spPr>
          <a:xfrm>
            <a:off x="1225175" y="2717287"/>
            <a:ext cx="6462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000"/>
              <a:t>Replies</a:t>
            </a:r>
          </a:p>
        </p:txBody>
      </p:sp>
      <p:cxnSp>
        <p:nvCxnSpPr>
          <p:cNvPr id="118" name="Shape 118"/>
          <p:cNvCxnSpPr>
            <a:stCxn id="114" idx="2"/>
            <a:endCxn id="110" idx="0"/>
          </p:cNvCxnSpPr>
          <p:nvPr/>
        </p:nvCxnSpPr>
        <p:spPr>
          <a:xfrm flipH="1">
            <a:off x="1739675" y="2442225"/>
            <a:ext cx="130200" cy="81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9" name="Shape 119"/>
          <p:cNvSpPr txBox="1"/>
          <p:nvPr/>
        </p:nvSpPr>
        <p:spPr>
          <a:xfrm>
            <a:off x="2896925" y="3351625"/>
            <a:ext cx="5781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000"/>
              <a:t>Author</a:t>
            </a:r>
          </a:p>
        </p:txBody>
      </p:sp>
      <p:cxnSp>
        <p:nvCxnSpPr>
          <p:cNvPr id="120" name="Shape 120"/>
          <p:cNvCxnSpPr>
            <a:stCxn id="92" idx="1"/>
            <a:endCxn id="114" idx="0"/>
          </p:cNvCxnSpPr>
          <p:nvPr/>
        </p:nvCxnSpPr>
        <p:spPr>
          <a:xfrm flipH="1">
            <a:off x="1869750" y="1456275"/>
            <a:ext cx="1965000" cy="4962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stealth"/>
          </a:ln>
        </p:spPr>
      </p:cxnSp>
      <p:sp>
        <p:nvSpPr>
          <p:cNvPr id="121" name="Shape 121"/>
          <p:cNvSpPr txBox="1"/>
          <p:nvPr/>
        </p:nvSpPr>
        <p:spPr>
          <a:xfrm>
            <a:off x="2576025" y="1162487"/>
            <a:ext cx="702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/>
              <a:t>Author</a:t>
            </a:r>
          </a:p>
        </p:txBody>
      </p:sp>
      <p:sp>
        <p:nvSpPr>
          <p:cNvPr id="122" name="Shape 122"/>
          <p:cNvSpPr/>
          <p:nvPr/>
        </p:nvSpPr>
        <p:spPr>
          <a:xfrm>
            <a:off x="2888687" y="2024850"/>
            <a:ext cx="878400" cy="357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200"/>
              <a:t>Photo</a:t>
            </a:r>
          </a:p>
        </p:txBody>
      </p:sp>
      <p:cxnSp>
        <p:nvCxnSpPr>
          <p:cNvPr id="123" name="Shape 123"/>
          <p:cNvCxnSpPr>
            <a:stCxn id="114" idx="3"/>
            <a:endCxn id="122" idx="1"/>
          </p:cNvCxnSpPr>
          <p:nvPr/>
        </p:nvCxnSpPr>
        <p:spPr>
          <a:xfrm>
            <a:off x="2402825" y="2197275"/>
            <a:ext cx="486000" cy="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4" name="Shape 124"/>
          <p:cNvSpPr txBox="1"/>
          <p:nvPr/>
        </p:nvSpPr>
        <p:spPr>
          <a:xfrm>
            <a:off x="2402825" y="1921237"/>
            <a:ext cx="5298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900"/>
              <a:t>photo</a:t>
            </a:r>
          </a:p>
        </p:txBody>
      </p:sp>
      <p:cxnSp>
        <p:nvCxnSpPr>
          <p:cNvPr id="125" name="Shape 125"/>
          <p:cNvCxnSpPr>
            <a:stCxn id="91" idx="1"/>
            <a:endCxn id="114" idx="2"/>
          </p:cNvCxnSpPr>
          <p:nvPr/>
        </p:nvCxnSpPr>
        <p:spPr>
          <a:xfrm rot="10800000">
            <a:off x="1869750" y="2442150"/>
            <a:ext cx="1993200" cy="1296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stealth"/>
          </a:ln>
        </p:spPr>
      </p:cxnSp>
      <p:sp>
        <p:nvSpPr>
          <p:cNvPr id="126" name="Shape 126"/>
          <p:cNvSpPr txBox="1"/>
          <p:nvPr/>
        </p:nvSpPr>
        <p:spPr>
          <a:xfrm>
            <a:off x="2485187" y="2541350"/>
            <a:ext cx="5298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000"/>
              <a:t>Like</a:t>
            </a:r>
          </a:p>
        </p:txBody>
      </p:sp>
      <p:cxnSp>
        <p:nvCxnSpPr>
          <p:cNvPr id="127" name="Shape 127"/>
          <p:cNvCxnSpPr>
            <a:stCxn id="105" idx="0"/>
            <a:endCxn id="114" idx="2"/>
          </p:cNvCxnSpPr>
          <p:nvPr/>
        </p:nvCxnSpPr>
        <p:spPr>
          <a:xfrm flipH="1" rot="5400000">
            <a:off x="2568600" y="1743475"/>
            <a:ext cx="946800" cy="2344200"/>
          </a:xfrm>
          <a:prstGeom prst="curved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stealth"/>
          </a:ln>
        </p:spPr>
      </p:cxnSp>
      <p:sp>
        <p:nvSpPr>
          <p:cNvPr id="128" name="Shape 128"/>
          <p:cNvSpPr txBox="1"/>
          <p:nvPr/>
        </p:nvSpPr>
        <p:spPr>
          <a:xfrm>
            <a:off x="714150" y="4046775"/>
            <a:ext cx="42429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Map </a:t>
            </a:r>
            <a:r>
              <a:rPr lang="en-GB"/>
              <a:t>a shortcut of </a:t>
            </a:r>
            <a:r>
              <a:rPr lang="en-GB"/>
              <a:t>Facebook into graph system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Visible things and hidden implementation details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2056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Challenges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50600" y="1054200"/>
            <a:ext cx="7685400" cy="32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GB" sz="1800"/>
              <a:t>The social graph stored in FB consists of </a:t>
            </a:r>
            <a:r>
              <a:rPr b="1" lang="en-GB" sz="1800"/>
              <a:t>billions of nodes</a:t>
            </a:r>
            <a:r>
              <a:rPr lang="en-GB" sz="1800"/>
              <a:t> and </a:t>
            </a:r>
            <a:r>
              <a:rPr b="1" lang="en-GB" sz="1800"/>
              <a:t>trillions of edges, </a:t>
            </a:r>
            <a:r>
              <a:rPr lang="en-GB" sz="1800"/>
              <a:t>many petabytes of data.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GB" sz="1800"/>
              <a:t>Social graph is </a:t>
            </a:r>
            <a:r>
              <a:rPr b="1" lang="en-GB" sz="1800"/>
              <a:t>highly interconnected</a:t>
            </a:r>
            <a:r>
              <a:rPr lang="en-GB" sz="180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GB" sz="1800"/>
              <a:t>Extremely </a:t>
            </a:r>
            <a:r>
              <a:rPr b="1" lang="en-GB" sz="1800"/>
              <a:t>high read load</a:t>
            </a:r>
            <a:r>
              <a:rPr lang="en-GB" sz="1800"/>
              <a:t> (99.99%+ reads), dynamically rendering the graph, due to freshness and privacy filtering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b="1" lang="en-GB" sz="1800"/>
              <a:t>Low response time</a:t>
            </a:r>
            <a:r>
              <a:rPr lang="en-GB" sz="1800"/>
              <a:t> (&lt;1ms average) and near </a:t>
            </a:r>
            <a:r>
              <a:rPr b="1" lang="en-GB" sz="1800"/>
              <a:t>100% correct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-GB" sz="1800"/>
              <a:t>The data model needs to be scalable and extensible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/>
              <a:t>Previous approach: </a:t>
            </a: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lookaside memcache + MySQL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416575" y="1017725"/>
            <a:ext cx="7761900" cy="29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  <a:buAutoNum type="arabicPeriod"/>
            </a:pPr>
            <a:r>
              <a:rPr b="1" lang="en-GB" sz="1700"/>
              <a:t>Inefficient edge lists:</a:t>
            </a:r>
            <a:r>
              <a:rPr lang="en-GB" sz="1700"/>
              <a:t> A key-value cache is not good. Queries need to fetch the entire edge list and changes to a single edge require the entire list to be reloaded.</a:t>
            </a:r>
            <a:br>
              <a:rPr lang="en-GB" sz="1700"/>
            </a:br>
          </a:p>
          <a:p>
            <a:pPr indent="-336550" lvl="0" marL="457200" rtl="0">
              <a:spcBef>
                <a:spcPts val="0"/>
              </a:spcBef>
              <a:buSzPct val="100000"/>
              <a:buAutoNum type="arabicPeriod"/>
            </a:pPr>
            <a:r>
              <a:rPr b="1" lang="en-GB" sz="1700"/>
              <a:t>Distributed control logic:</a:t>
            </a:r>
            <a:r>
              <a:rPr lang="en-GB" sz="1700"/>
              <a:t> No communication in control logic may lead to thundering herds. </a:t>
            </a:r>
            <a:br>
              <a:rPr lang="en-GB" sz="1700"/>
            </a:br>
          </a:p>
          <a:p>
            <a:pPr indent="-336550" lvl="0" marL="457200" rtl="0">
              <a:spcBef>
                <a:spcPts val="0"/>
              </a:spcBef>
              <a:buSzPct val="100000"/>
              <a:buAutoNum type="arabicPeriod"/>
            </a:pPr>
            <a:r>
              <a:rPr b="1" lang="en-GB" sz="1700"/>
              <a:t>Expensive read-after-write consistency:</a:t>
            </a:r>
            <a:r>
              <a:rPr lang="en-GB" sz="1700"/>
              <a:t> Asynchronous master/slave replication for MySQL poses a problem for caches in data centers using a replica. Writes are forwarded to the master before they are reflected in the local replica.</a:t>
            </a:r>
            <a:br>
              <a:rPr lang="en-GB" sz="1700"/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Brief conclusion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24475" y="1920450"/>
            <a:ext cx="8494800" cy="163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>
                <a:solidFill>
                  <a:schemeClr val="dk1"/>
                </a:solidFill>
              </a:rPr>
              <a:t>Application are increasingly data-driven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>
                <a:solidFill>
                  <a:schemeClr val="dk1"/>
                </a:solidFill>
              </a:rPr>
              <a:t>Different systems for different needs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GB">
                <a:solidFill>
                  <a:schemeClr val="dk1"/>
                </a:solidFill>
              </a:rPr>
              <a:t>Clearly identify your goals and build towards these goals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TAO?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24475" y="1920450"/>
            <a:ext cx="8494800" cy="151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Tao is a geographically </a:t>
            </a:r>
            <a:r>
              <a:rPr b="1" lang="en-GB" sz="1700">
                <a:latin typeface="Times New Roman"/>
                <a:ea typeface="Times New Roman"/>
                <a:cs typeface="Times New Roman"/>
                <a:sym typeface="Times New Roman"/>
              </a:rPr>
              <a:t>distributed</a:t>
            </a: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lang="en-GB" sz="1700">
                <a:latin typeface="Times New Roman"/>
                <a:ea typeface="Times New Roman"/>
                <a:cs typeface="Times New Roman"/>
                <a:sym typeface="Times New Roman"/>
              </a:rPr>
              <a:t>read-optimized</a:t>
            </a: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 graph data store built on top of MySQL</a:t>
            </a:r>
          </a:p>
          <a:p>
            <a:pPr lvl="0">
              <a:spcBef>
                <a:spcPts val="0"/>
              </a:spcBef>
              <a:buNone/>
            </a:pP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It provides efficient and timely access to the </a:t>
            </a:r>
            <a:r>
              <a:rPr b="1" lang="en-GB" sz="1700">
                <a:latin typeface="Times New Roman"/>
                <a:ea typeface="Times New Roman"/>
                <a:cs typeface="Times New Roman"/>
                <a:sym typeface="Times New Roman"/>
              </a:rPr>
              <a:t>constantly changing</a:t>
            </a: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 social graph for Facebook</a:t>
            </a:r>
          </a:p>
          <a:p>
            <a:pPr lvl="0">
              <a:spcBef>
                <a:spcPts val="0"/>
              </a:spcBef>
              <a:buNone/>
            </a:pP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It favors </a:t>
            </a:r>
            <a:r>
              <a:rPr b="1" lang="en-GB" sz="1700">
                <a:latin typeface="Times New Roman"/>
                <a:ea typeface="Times New Roman"/>
                <a:cs typeface="Times New Roman"/>
                <a:sym typeface="Times New Roman"/>
              </a:rPr>
              <a:t>efficiency</a:t>
            </a: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1" lang="en-GB" sz="1700">
                <a:latin typeface="Times New Roman"/>
                <a:ea typeface="Times New Roman"/>
                <a:cs typeface="Times New Roman"/>
                <a:sym typeface="Times New Roman"/>
              </a:rPr>
              <a:t>availability</a:t>
            </a:r>
            <a:r>
              <a:rPr lang="en-GB" sz="1700">
                <a:latin typeface="Times New Roman"/>
                <a:ea typeface="Times New Roman"/>
                <a:cs typeface="Times New Roman"/>
                <a:sym typeface="Times New Roman"/>
              </a:rPr>
              <a:t> over consistenc</a:t>
            </a: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228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TAO Data Model and API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9933" y="2233774"/>
            <a:ext cx="5304141" cy="13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1362600" y="3596175"/>
            <a:ext cx="6418800" cy="1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/>
              <a:t>U</a:t>
            </a:r>
            <a:r>
              <a:rPr b="1" lang="en-GB"/>
              <a:t>sers</a:t>
            </a:r>
            <a:r>
              <a:rPr lang="en-GB"/>
              <a:t>: Alice, Bob, Cathy and David</a:t>
            </a:r>
          </a:p>
          <a:p>
            <a:pPr lvl="0">
              <a:spcBef>
                <a:spcPts val="0"/>
              </a:spcBef>
              <a:buNone/>
            </a:pPr>
            <a:r>
              <a:rPr b="1" lang="en-GB"/>
              <a:t>Relationships</a:t>
            </a:r>
            <a:r>
              <a:rPr lang="en-GB"/>
              <a:t>: friendship</a:t>
            </a:r>
          </a:p>
          <a:p>
            <a:pPr lvl="0">
              <a:spcBef>
                <a:spcPts val="0"/>
              </a:spcBef>
              <a:buNone/>
            </a:pPr>
            <a:r>
              <a:rPr b="1" lang="en-GB"/>
              <a:t>Actions</a:t>
            </a:r>
            <a:r>
              <a:rPr lang="en-GB"/>
              <a:t>: checking in, commenting, and liking</a:t>
            </a:r>
          </a:p>
          <a:p>
            <a:pPr lvl="0">
              <a:spcBef>
                <a:spcPts val="0"/>
              </a:spcBef>
              <a:buNone/>
            </a:pPr>
            <a:r>
              <a:rPr b="1" lang="en-GB"/>
              <a:t>Physical location</a:t>
            </a:r>
            <a:r>
              <a:rPr lang="en-GB"/>
              <a:t>: the Golden Gate Bridge</a:t>
            </a:r>
          </a:p>
        </p:txBody>
      </p:sp>
      <p:sp>
        <p:nvSpPr>
          <p:cNvPr id="160" name="Shape 160"/>
          <p:cNvSpPr/>
          <p:nvPr/>
        </p:nvSpPr>
        <p:spPr>
          <a:xfrm>
            <a:off x="1309250" y="977750"/>
            <a:ext cx="782100" cy="382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000"/>
              <a:t>People</a:t>
            </a:r>
          </a:p>
        </p:txBody>
      </p:sp>
      <p:sp>
        <p:nvSpPr>
          <p:cNvPr id="161" name="Shape 161"/>
          <p:cNvSpPr/>
          <p:nvPr/>
        </p:nvSpPr>
        <p:spPr>
          <a:xfrm>
            <a:off x="2365550" y="1517625"/>
            <a:ext cx="675900" cy="214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3247700" y="1416525"/>
            <a:ext cx="850200" cy="416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200"/>
              <a:t>Nodes</a:t>
            </a:r>
          </a:p>
        </p:txBody>
      </p:sp>
      <p:sp>
        <p:nvSpPr>
          <p:cNvPr id="163" name="Shape 163"/>
          <p:cNvSpPr/>
          <p:nvPr/>
        </p:nvSpPr>
        <p:spPr>
          <a:xfrm>
            <a:off x="5177500" y="1017712"/>
            <a:ext cx="892800" cy="382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000"/>
              <a:t>Actions</a:t>
            </a:r>
          </a:p>
        </p:txBody>
      </p:sp>
      <p:sp>
        <p:nvSpPr>
          <p:cNvPr id="164" name="Shape 164"/>
          <p:cNvSpPr/>
          <p:nvPr/>
        </p:nvSpPr>
        <p:spPr>
          <a:xfrm>
            <a:off x="5120000" y="1556900"/>
            <a:ext cx="1024800" cy="382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000"/>
              <a:t>Relationships</a:t>
            </a:r>
          </a:p>
        </p:txBody>
      </p:sp>
      <p:sp>
        <p:nvSpPr>
          <p:cNvPr id="165" name="Shape 165"/>
          <p:cNvSpPr/>
          <p:nvPr/>
        </p:nvSpPr>
        <p:spPr>
          <a:xfrm>
            <a:off x="6223300" y="1360237"/>
            <a:ext cx="782100" cy="214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7149900" y="1232775"/>
            <a:ext cx="850200" cy="416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200"/>
              <a:t>Edges</a:t>
            </a:r>
          </a:p>
        </p:txBody>
      </p:sp>
      <p:sp>
        <p:nvSpPr>
          <p:cNvPr id="167" name="Shape 167"/>
          <p:cNvSpPr/>
          <p:nvPr/>
        </p:nvSpPr>
        <p:spPr>
          <a:xfrm>
            <a:off x="1309250" y="1433612"/>
            <a:ext cx="782100" cy="382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000"/>
              <a:t>Posts</a:t>
            </a:r>
          </a:p>
        </p:txBody>
      </p:sp>
      <p:sp>
        <p:nvSpPr>
          <p:cNvPr id="168" name="Shape 168"/>
          <p:cNvSpPr/>
          <p:nvPr/>
        </p:nvSpPr>
        <p:spPr>
          <a:xfrm>
            <a:off x="1275200" y="1889500"/>
            <a:ext cx="850200" cy="382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000"/>
              <a:t>Comments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