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72" r:id="rId4"/>
    <p:sldId id="265" r:id="rId5"/>
    <p:sldId id="273" r:id="rId6"/>
    <p:sldId id="279" r:id="rId7"/>
    <p:sldId id="275" r:id="rId8"/>
    <p:sldId id="281" r:id="rId9"/>
    <p:sldId id="292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3" r:id="rId18"/>
    <p:sldId id="289" r:id="rId19"/>
    <p:sldId id="290" r:id="rId20"/>
    <p:sldId id="291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35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9" autoAdjust="0"/>
    <p:restoredTop sz="94660"/>
  </p:normalViewPr>
  <p:slideViewPr>
    <p:cSldViewPr>
      <p:cViewPr varScale="1">
        <p:scale>
          <a:sx n="63" d="100"/>
          <a:sy n="63" d="100"/>
        </p:scale>
        <p:origin x="102" y="22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8T15:33:04.079" idx="329">
    <p:pos x="10" y="10"/>
    <p:text>one of the big data analytics tools called Hive, it is a warehousing solution over a map reduce framework, Actually, this framework is Hadoop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8T17:23:06.070" idx="351">
    <p:pos x="10" y="10"/>
    <p:text>Hive supports custom mappers and reducers</p:text>
    <p:extLst>
      <p:ext uri="{C676402C-5697-4E1C-873F-D02D1690AC5C}">
        <p15:threadingInfo xmlns:p15="http://schemas.microsoft.com/office/powerpoint/2012/main" timeZoneBias="240"/>
      </p:ext>
    </p:extLst>
  </p:cm>
  <p:cm authorId="2" dt="2016-09-18T23:59:36.638" idx="352">
    <p:pos x="317" y="2361"/>
    <p:text>We parse the result of join between status_updates and profiles by plugging in a custom Python mapper.</p:text>
    <p:extLst mod="1">
      <p:ext uri="{C676402C-5697-4E1C-873F-D02D1690AC5C}">
        <p15:threadingInfo xmlns:p15="http://schemas.microsoft.com/office/powerpoint/2012/main" timeZoneBias="240"/>
      </p:ext>
    </p:extLst>
  </p:cm>
  <p:cm authorId="2" dt="2016-09-19T00:02:10.505" idx="353">
    <p:pos x="319" y="2008"/>
    <p:text>We rank the top 10 memes per school by using a custom python reducer.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8T12:03:31.655" idx="354">
    <p:pos x="4636" y="1700"/>
    <p:text>Metadata is generated when a table is created.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9T00:16:04.079" idx="355">
    <p:pos x="10" y="10"/>
    <p:text>Let's have more ideas about how Hive actually works.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8T10:24:50.418" idx="356">
    <p:pos x="10" y="10"/>
    <p:text>HiveQL supports multi-table insert where users can perform multiple queries on the same input data using a single HiveQL statement. Hive optimizes these queries by shsaring the scan of the input data.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8T15:38:56.945" idx="330">
    <p:pos x="10" y="10"/>
    <p:text>we already have a good data processing system, Hadoop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7T19:10:34.484" idx="331">
    <p:pos x="10" y="10"/>
    <p:text>Make querying and analyzing a little easier than having to submit Map-Reduce jobs.</p:text>
    <p:extLst mod="1">
      <p:ext uri="{C676402C-5697-4E1C-873F-D02D1690AC5C}">
        <p15:threadingInfo xmlns:p15="http://schemas.microsoft.com/office/powerpoint/2012/main" timeZoneBias="240"/>
      </p:ext>
    </p:extLst>
  </p:cm>
  <p:cm authorId="2" dt="2016-09-17T20:23:56.524" idx="332">
    <p:pos x="146" y="146"/>
    <p:text>Hadoop is great for large data processing and is very scalable, so why do we still need Hive?</p:text>
    <p:extLst>
      <p:ext uri="{C676402C-5697-4E1C-873F-D02D1690AC5C}">
        <p15:threadingInfo xmlns:p15="http://schemas.microsoft.com/office/powerpoint/2012/main" timeZoneBias="240"/>
      </p:ext>
    </p:extLst>
  </p:cm>
  <p:cm authorId="2" dt="2016-09-17T20:24:06.259" idx="333">
    <p:pos x="146" y="282"/>
    <p:text>Writing Java programs sometimes is verbose, slow, not everybody wants or can write Java code</p:text>
    <p:extLst mod="1">
      <p:ext uri="{C676402C-5697-4E1C-873F-D02D1690AC5C}">
        <p15:threadingInfo xmlns:p15="http://schemas.microsoft.com/office/powerpoint/2012/main" timeZoneBias="240">
          <p15:parentCm authorId="2" idx="332"/>
        </p15:threadingInfo>
      </p:ext>
    </p:extLst>
  </p:cm>
  <p:cm authorId="2" dt="2016-09-17T20:24:59.782" idx="334">
    <p:pos x="282" y="282"/>
    <p:text>The solution is Hive. It was proposed by Facebook.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7T20:33:13.570" idx="335">
    <p:pos x="807" y="461"/>
    <p:text>Which are compiled into map-reduce jobs executed on Hadoop.</p:text>
    <p:extLst mod="1">
      <p:ext uri="{C676402C-5697-4E1C-873F-D02D1690AC5C}">
        <p15:threadingInfo xmlns:p15="http://schemas.microsoft.com/office/powerpoint/2012/main" timeZoneBias="240"/>
      </p:ext>
    </p:extLst>
  </p:cm>
  <p:cm authorId="2" dt="2016-09-18T16:14:20.758" idx="336">
    <p:pos x="789" y="914"/>
    <p:text>So users can do complex map reduce jobs that are not supported by Hive now.</p:text>
    <p:extLst>
      <p:ext uri="{C676402C-5697-4E1C-873F-D02D1690AC5C}">
        <p15:threadingInfo xmlns:p15="http://schemas.microsoft.com/office/powerpoint/2012/main" timeZoneBias="240"/>
      </p:ext>
    </p:extLst>
  </p:cm>
  <p:cm authorId="2" dt="2016-09-18T16:15:49.487" idx="337">
    <p:pos x="789" y="1050"/>
    <p:text>I will show an example later.</p:text>
    <p:extLst>
      <p:ext uri="{C676402C-5697-4E1C-873F-D02D1690AC5C}">
        <p15:threadingInfo xmlns:p15="http://schemas.microsoft.com/office/powerpoint/2012/main" timeZoneBias="240">
          <p15:parentCm authorId="2" idx="336"/>
        </p15:threadingInfo>
      </p:ext>
    </p:extLst>
  </p:cm>
  <p:cm authorId="2" dt="2016-09-18T16:15:58.081" idx="338">
    <p:pos x="3322" y="1911"/>
    <p:text>a brief conclusion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8T16:18:18.407" idx="339">
    <p:pos x="596" y="807"/>
    <p:text>Since HiveQL is expressed in a SQL-like language, now let's gain a deeper insight in the database of Hive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7T21:17:19.879" idx="340">
    <p:pos x="808" y="818"/>
    <p:text>They are analogous to tables in relational databases.</p:text>
    <p:extLst mod="1">
      <p:ext uri="{C676402C-5697-4E1C-873F-D02D1690AC5C}">
        <p15:threadingInfo xmlns:p15="http://schemas.microsoft.com/office/powerpoint/2012/main" timeZoneBias="240"/>
      </p:ext>
    </p:extLst>
  </p:cm>
  <p:cm authorId="2" dt="2016-09-17T21:44:39.593" idx="341">
    <p:pos x="850" y="1248"/>
    <p:text>determine the distribution of data within sub-directories of the table directory</p:text>
    <p:extLst>
      <p:ext uri="{C676402C-5697-4E1C-873F-D02D1690AC5C}">
        <p15:threadingInfo xmlns:p15="http://schemas.microsoft.com/office/powerpoint/2012/main" timeZoneBias="240"/>
      </p:ext>
    </p:extLst>
  </p:cm>
  <p:cm authorId="2" dt="2016-09-17T21:45:45.555" idx="342">
    <p:pos x="809" y="1747"/>
    <p:text>Data in each partition may in turn be divided into buckets based on the hash of a column in the table.</p:text>
    <p:extLst>
      <p:ext uri="{C676402C-5697-4E1C-873F-D02D1690AC5C}">
        <p15:threadingInfo xmlns:p15="http://schemas.microsoft.com/office/powerpoint/2012/main" timeZoneBias="240"/>
      </p:ext>
    </p:extLst>
  </p:cm>
  <p:cm authorId="2" dt="2016-09-17T21:50:04.793" idx="343">
    <p:pos x="759" y="2204"/>
    <p:text>1.integers, floats, generic strings, dates and booleans.</p:text>
    <p:extLst mod="1">
      <p:ext uri="{C676402C-5697-4E1C-873F-D02D1690AC5C}">
        <p15:threadingInfo xmlns:p15="http://schemas.microsoft.com/office/powerpoint/2012/main" timeZoneBias="240"/>
      </p:ext>
    </p:extLst>
  </p:cm>
  <p:cm authorId="2" dt="2016-09-17T21:51:19.316" idx="344">
    <p:pos x="759" y="2340"/>
    <p:text>2. array and map</p:text>
    <p:extLst>
      <p:ext uri="{C676402C-5697-4E1C-873F-D02D1690AC5C}">
        <p15:threadingInfo xmlns:p15="http://schemas.microsoft.com/office/powerpoint/2012/main" timeZoneBias="240">
          <p15:parentCm authorId="2" idx="343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8T16:54:51.250" idx="345">
    <p:pos x="10" y="10"/>
    <p:text>Next, let's have more ideas about HiveQL</p:text>
    <p:extLst mod="1">
      <p:ext uri="{C676402C-5697-4E1C-873F-D02D1690AC5C}">
        <p15:threadingInfo xmlns:p15="http://schemas.microsoft.com/office/powerpoint/2012/main" timeZoneBias="240"/>
      </p:ext>
    </p:extLst>
  </p:cm>
  <p:cm authorId="2" dt="2016-09-18T16:58:10.948" idx="346">
    <p:pos x="280" y="856"/>
    <p:text>we can partition that data by particular information</p:text>
    <p:extLst>
      <p:ext uri="{C676402C-5697-4E1C-873F-D02D1690AC5C}">
        <p15:threadingInfo xmlns:p15="http://schemas.microsoft.com/office/powerpoint/2012/main" timeZoneBias="240"/>
      </p:ext>
    </p:extLst>
  </p:cm>
  <p:cm authorId="2" dt="2016-09-18T23:45:58.127" idx="347">
    <p:pos x="252" y="2239"/>
    <p:text>The expressions are slightly different.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8T23:46:45.544" idx="348">
    <p:pos x="10" y="10"/>
    <p:text>We can join two tables based the information they share.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17T22:29:12.978" idx="349">
    <p:pos x="403" y="1537"/>
    <p:text>Users can perform multiple queries on the same input data using a single HiveQL statement.</p:text>
    <p:extLst>
      <p:ext uri="{C676402C-5697-4E1C-873F-D02D1690AC5C}">
        <p15:threadingInfo xmlns:p15="http://schemas.microsoft.com/office/powerpoint/2012/main" timeZoneBias="240"/>
      </p:ext>
    </p:extLst>
  </p:cm>
  <p:cm authorId="2" dt="2016-09-18T23:47:39.182" idx="350">
    <p:pos x="10" y="10"/>
    <p:text>Here is an example of basic HiveQL language.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BA5A207F-0F91-42F2-96D0-049C6003623B}" type="datetimeFigureOut">
              <a:rPr lang="en-US" altLang="zh-CN"/>
              <a:t>9/19/2016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9C567D4A-04CB-4EDF-8FB1-342A02FC8EC5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48CC13F5-F2B1-464B-BE8F-27ABFBD2FBDE}" type="datetimeFigureOut">
              <a:t>2016/9/19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2E61351F-DBB1-4664-ADA9-83BC7CB8848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46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 latinLnBrk="0">
              <a:defRPr lang="zh-CN"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2016/9/19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CN"/>
            </a:lvl5pPr>
            <a:lvl6pPr marL="1600200" latinLnBrk="0">
              <a:defRPr lang="zh-CN"/>
            </a:lvl6pPr>
            <a:lvl7pPr marL="1874520" latinLnBrk="0">
              <a:defRPr lang="zh-CN"/>
            </a:lvl7pPr>
            <a:lvl8pPr marL="2148840" latinLnBrk="0">
              <a:defRPr lang="zh-CN"/>
            </a:lvl8pPr>
            <a:lvl9pPr marL="2423160" latinLnBrk="0">
              <a:defRPr lang="zh-CN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2016/9/19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2016/9/19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2016/9/19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 latinLnBrk="0">
              <a:defRPr lang="zh-CN" sz="48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2016/9/19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600200" latinLnBrk="0">
              <a:defRPr lang="zh-CN" sz="1600"/>
            </a:lvl6pPr>
            <a:lvl7pPr marL="1874520" latinLnBrk="0">
              <a:defRPr lang="zh-CN" sz="1600"/>
            </a:lvl7pPr>
            <a:lvl8pPr marL="2148840" latinLnBrk="0">
              <a:defRPr lang="zh-CN" sz="1600"/>
            </a:lvl8pPr>
            <a:lvl9pPr marL="2423160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600200" latinLnBrk="0">
              <a:defRPr lang="zh-CN" sz="1600"/>
            </a:lvl6pPr>
            <a:lvl7pPr marL="1874520" latinLnBrk="0">
              <a:defRPr lang="zh-CN" sz="1600"/>
            </a:lvl7pPr>
            <a:lvl8pPr marL="2148840" latinLnBrk="0">
              <a:defRPr lang="zh-CN" sz="1600"/>
            </a:lvl8pPr>
            <a:lvl9pPr marL="2423160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2016/9/19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24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 latinLnBrk="0">
              <a:defRPr lang="zh-CN" sz="22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600200" latinLnBrk="0">
              <a:defRPr lang="zh-CN" sz="1600"/>
            </a:lvl6pPr>
            <a:lvl7pPr marL="1874520" latinLnBrk="0">
              <a:defRPr lang="zh-CN" sz="1600"/>
            </a:lvl7pPr>
            <a:lvl8pPr marL="2148840" latinLnBrk="0">
              <a:defRPr lang="zh-CN" sz="1600"/>
            </a:lvl8pPr>
            <a:lvl9pPr marL="2423160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24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 latinLnBrk="0">
              <a:defRPr lang="zh-CN" sz="22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600200" latinLnBrk="0">
              <a:defRPr lang="zh-CN" sz="1600"/>
            </a:lvl6pPr>
            <a:lvl7pPr marL="1874520" latinLnBrk="0">
              <a:defRPr lang="zh-CN" sz="1600"/>
            </a:lvl7pPr>
            <a:lvl8pPr marL="2148840" latinLnBrk="0">
              <a:defRPr lang="zh-CN" sz="1600"/>
            </a:lvl8pPr>
            <a:lvl9pPr marL="2423160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2016/9/19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2016/9/19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2016/9/19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 latinLnBrk="0">
              <a:defRPr lang="zh-CN"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t>2016/9/19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 latinLnBrk="0">
              <a:defRPr lang="zh-CN"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90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CD9712D-992A-4AB1-A5C2-575F75921AA2}" type="datetimeFigureOut">
              <a:rPr lang="en-US" altLang="zh-CN" smtClean="0"/>
              <a:pPr/>
              <a:t>9/19/2016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90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90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1FEFA0A-2F20-4B60-98C6-5FFDA469AA1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lang="zh-CN"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zh-CN"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3282" y="4869160"/>
            <a:ext cx="8458200" cy="1371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altLang="zh-CN" sz="2800" dirty="0" smtClean="0"/>
              <a:t>CS848</a:t>
            </a:r>
          </a:p>
          <a:p>
            <a:pPr algn="ctr"/>
            <a:endParaRPr lang="en-US" altLang="zh-CN" sz="2800" dirty="0" smtClean="0"/>
          </a:p>
          <a:p>
            <a:pPr algn="ctr"/>
            <a:r>
              <a:rPr lang="en-US" altLang="zh-CN" sz="2800" dirty="0" smtClean="0"/>
              <a:t>Lei Yao</a:t>
            </a:r>
          </a:p>
          <a:p>
            <a:pPr algn="ctr"/>
            <a:endParaRPr lang="en-US" altLang="zh-CN" sz="2800" dirty="0" smtClean="0"/>
          </a:p>
          <a:p>
            <a:pPr algn="ctr"/>
            <a:r>
              <a:rPr lang="en-US" altLang="zh-CN" sz="2800" dirty="0" smtClean="0"/>
              <a:t>19/09/2016</a:t>
            </a:r>
            <a:endParaRPr 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585800" y="260648"/>
            <a:ext cx="1051316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 dirty="0" smtClean="0"/>
              <a:t>Hive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21804" y="1412776"/>
            <a:ext cx="104411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800" dirty="0"/>
              <a:t>A Warehousing Solution Over a Map-Reduce Framework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45" y="2098844"/>
            <a:ext cx="35718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65820" y="205929"/>
            <a:ext cx="61926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/>
              <a:t>Use custom mapper and reducer (example)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909836" y="836712"/>
            <a:ext cx="11377264" cy="582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 smtClean="0"/>
              <a:t>Goal: </a:t>
            </a:r>
            <a:r>
              <a:rPr lang="en-US" altLang="zh-CN" sz="2400" dirty="0" smtClean="0"/>
              <a:t>display 10 most popular memes per school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b="1" dirty="0" smtClean="0"/>
              <a:t>Mapper</a:t>
            </a:r>
            <a:r>
              <a:rPr lang="en-US" altLang="zh-CN" sz="2400" dirty="0" smtClean="0"/>
              <a:t>: meme-extractor.py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b="1" dirty="0" smtClean="0"/>
              <a:t>Reducer:</a:t>
            </a:r>
            <a:r>
              <a:rPr lang="en-US" altLang="zh-CN" sz="2400" dirty="0" smtClean="0"/>
              <a:t> top10.py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REDUCE  </a:t>
            </a:r>
            <a:r>
              <a:rPr lang="en-US" altLang="zh-CN" sz="2000" dirty="0"/>
              <a:t>subq2.school,  subq2.meme,  subq2.cnt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         USING  </a:t>
            </a:r>
            <a:r>
              <a:rPr lang="en-US" altLang="zh-CN" sz="2000" dirty="0"/>
              <a:t>‘</a:t>
            </a:r>
            <a:r>
              <a:rPr lang="en-US" altLang="zh-CN" sz="2000" b="1" dirty="0"/>
              <a:t>top10.py</a:t>
            </a:r>
            <a:r>
              <a:rPr lang="en-US" altLang="zh-CN" sz="2000" dirty="0"/>
              <a:t>’  AS  (school</a:t>
            </a:r>
            <a:r>
              <a:rPr lang="en-US" altLang="zh-CN" sz="2000" dirty="0" smtClean="0"/>
              <a:t>, meme, </a:t>
            </a:r>
            <a:r>
              <a:rPr lang="en-US" altLang="zh-CN" sz="2000" dirty="0" err="1" smtClean="0"/>
              <a:t>cnt</a:t>
            </a:r>
            <a:r>
              <a:rPr lang="en-US" altLang="zh-CN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zh-CN" sz="2000" dirty="0"/>
              <a:t>FROM  (SELECT  subq1.school,  subq1.meme,  COUNT(1)  AS  </a:t>
            </a:r>
            <a:r>
              <a:rPr lang="en-US" altLang="zh-CN" sz="2000" dirty="0" err="1"/>
              <a:t>cnt</a:t>
            </a:r>
            <a:endParaRPr lang="en-US" altLang="zh-CN" sz="2000" dirty="0"/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        FROM  </a:t>
            </a:r>
            <a:r>
              <a:rPr lang="en-US" altLang="zh-CN" sz="2000" dirty="0"/>
              <a:t>(MAP  </a:t>
            </a:r>
            <a:r>
              <a:rPr lang="en-US" altLang="zh-CN" sz="2000" dirty="0" err="1"/>
              <a:t>b.school</a:t>
            </a:r>
            <a:r>
              <a:rPr lang="en-US" altLang="zh-CN" sz="2000" dirty="0"/>
              <a:t>,  </a:t>
            </a:r>
            <a:r>
              <a:rPr lang="en-US" altLang="zh-CN" sz="2000" dirty="0" err="1"/>
              <a:t>a.status</a:t>
            </a:r>
            <a:endParaRPr lang="en-US" altLang="zh-CN" sz="2000" dirty="0"/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                     USING  </a:t>
            </a:r>
            <a:r>
              <a:rPr lang="en-US" altLang="zh-CN" sz="2000" dirty="0"/>
              <a:t>‘</a:t>
            </a:r>
            <a:r>
              <a:rPr lang="en-US" altLang="zh-CN" sz="2000" b="1" dirty="0"/>
              <a:t>meme-extractor.py</a:t>
            </a:r>
            <a:r>
              <a:rPr lang="en-US" altLang="zh-CN" sz="2000" dirty="0"/>
              <a:t>’  AS  (school</a:t>
            </a:r>
            <a:r>
              <a:rPr lang="en-US" altLang="zh-CN" sz="2000" dirty="0" smtClean="0"/>
              <a:t>, meme)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                     FROM  </a:t>
            </a:r>
            <a:r>
              <a:rPr lang="en-US" altLang="zh-CN" sz="2000" dirty="0" err="1"/>
              <a:t>status_updates</a:t>
            </a:r>
            <a:r>
              <a:rPr lang="en-US" altLang="zh-CN" sz="2000" dirty="0"/>
              <a:t>  a  JOIN  profiles  b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                            ON 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a.userid</a:t>
            </a:r>
            <a:r>
              <a:rPr lang="en-US" altLang="zh-CN" sz="2000" dirty="0"/>
              <a:t>  =  </a:t>
            </a:r>
            <a:r>
              <a:rPr lang="en-US" altLang="zh-CN" sz="2000" dirty="0" err="1"/>
              <a:t>b.userid</a:t>
            </a:r>
            <a:r>
              <a:rPr lang="en-US" altLang="zh-CN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                )  </a:t>
            </a:r>
            <a:r>
              <a:rPr lang="en-US" altLang="zh-CN" sz="2000" dirty="0"/>
              <a:t>subq1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        GROUP  </a:t>
            </a:r>
            <a:r>
              <a:rPr lang="en-US" altLang="zh-CN" sz="2000" dirty="0"/>
              <a:t>BY  subq1.school,  subq1.meme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        DISTRIBUTE  </a:t>
            </a:r>
            <a:r>
              <a:rPr lang="en-US" altLang="zh-CN" sz="2000" dirty="0"/>
              <a:t>BY  school,  meme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        SORT  </a:t>
            </a:r>
            <a:r>
              <a:rPr lang="en-US" altLang="zh-CN" sz="2000" dirty="0"/>
              <a:t>BY  school,  meme,  </a:t>
            </a:r>
            <a:r>
              <a:rPr lang="en-US" altLang="zh-CN" sz="2000" dirty="0" err="1"/>
              <a:t>cnt</a:t>
            </a:r>
            <a:r>
              <a:rPr lang="en-US" altLang="zh-CN" sz="2000" dirty="0"/>
              <a:t>  </a:t>
            </a:r>
            <a:r>
              <a:rPr lang="en-US" altLang="zh-CN" sz="2000" dirty="0" err="1"/>
              <a:t>desc</a:t>
            </a:r>
            <a:endParaRPr lang="en-US" altLang="zh-CN" sz="2000" dirty="0"/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        )  </a:t>
            </a:r>
            <a:r>
              <a:rPr lang="en-US" altLang="zh-CN" sz="2000" dirty="0"/>
              <a:t>subq2;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65820" y="275061"/>
            <a:ext cx="40324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/>
              <a:t>Outline for my presentation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5820" y="908720"/>
            <a:ext cx="7344816" cy="449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/>
              <a:t>1.What </a:t>
            </a:r>
            <a:r>
              <a:rPr lang="en-US" altLang="zh-CN" sz="2400" dirty="0"/>
              <a:t>is Hive? Why Hive?</a:t>
            </a:r>
            <a:r>
              <a:rPr lang="en-US" altLang="zh-CN" sz="2400" b="1" dirty="0"/>
              <a:t> </a:t>
            </a:r>
            <a:r>
              <a:rPr lang="en-US" altLang="zh-CN" sz="2400" dirty="0"/>
              <a:t>What can Hive do?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2.Hive Database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800" b="1" dirty="0" smtClean="0"/>
              <a:t>3.Hive architecture</a:t>
            </a:r>
          </a:p>
          <a:p>
            <a:pPr>
              <a:lnSpc>
                <a:spcPct val="90000"/>
              </a:lnSpc>
            </a:pPr>
            <a:endParaRPr lang="en-US" altLang="zh-CN" sz="2800" b="1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4.Interesting research questions</a:t>
            </a:r>
          </a:p>
          <a:p>
            <a:pPr>
              <a:lnSpc>
                <a:spcPct val="90000"/>
              </a:lnSpc>
            </a:pPr>
            <a:endParaRPr lang="en-US" altLang="zh-CN" sz="2800" b="1" dirty="0" smtClean="0"/>
          </a:p>
          <a:p>
            <a:pPr>
              <a:lnSpc>
                <a:spcPct val="90000"/>
              </a:lnSpc>
            </a:pPr>
            <a:endParaRPr lang="en-US" altLang="zh-CN" sz="2800" b="1" dirty="0"/>
          </a:p>
          <a:p>
            <a:pPr>
              <a:lnSpc>
                <a:spcPct val="90000"/>
              </a:lnSpc>
            </a:pPr>
            <a:endParaRPr lang="en-US" altLang="zh-CN" sz="2800" b="1" dirty="0" smtClean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981844" y="788277"/>
            <a:ext cx="5904656" cy="34563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8" name="椭圆 7"/>
          <p:cNvSpPr/>
          <p:nvPr/>
        </p:nvSpPr>
        <p:spPr>
          <a:xfrm>
            <a:off x="1935950" y="1463726"/>
            <a:ext cx="108012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CLI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3322104" y="1463726"/>
            <a:ext cx="108012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JDBC/ODBC</a:t>
            </a:r>
            <a:endParaRPr lang="zh-CN" altLang="en-US" sz="1400" dirty="0"/>
          </a:p>
        </p:txBody>
      </p:sp>
      <p:sp>
        <p:nvSpPr>
          <p:cNvPr id="10" name="椭圆 9"/>
          <p:cNvSpPr/>
          <p:nvPr/>
        </p:nvSpPr>
        <p:spPr>
          <a:xfrm>
            <a:off x="4816270" y="1463726"/>
            <a:ext cx="108012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Web GUI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10036" y="1076309"/>
            <a:ext cx="230425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dirty="0" smtClean="0"/>
              <a:t>Interface</a:t>
            </a:r>
            <a:endParaRPr lang="zh-CN" altLang="en-US" dirty="0"/>
          </a:p>
        </p:txBody>
      </p:sp>
      <p:cxnSp>
        <p:nvCxnSpPr>
          <p:cNvPr id="15" name="直接箭头连接符 14"/>
          <p:cNvCxnSpPr>
            <a:stCxn id="9" idx="4"/>
          </p:cNvCxnSpPr>
          <p:nvPr/>
        </p:nvCxnSpPr>
        <p:spPr>
          <a:xfrm>
            <a:off x="3862164" y="1895774"/>
            <a:ext cx="0" cy="476679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296375" y="2175799"/>
            <a:ext cx="1134126" cy="524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Thrift Server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268098" y="3006523"/>
            <a:ext cx="1188132" cy="950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Driver</a:t>
            </a:r>
          </a:p>
          <a:p>
            <a:pPr algn="ctr"/>
            <a:r>
              <a:rPr lang="en-US" altLang="zh-CN" sz="1600" dirty="0" smtClean="0"/>
              <a:t>(compiler, Optimizer, Executor)</a:t>
            </a:r>
            <a:endParaRPr lang="zh-CN" altLang="en-US" sz="1600" dirty="0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3894037" y="2700120"/>
            <a:ext cx="1274" cy="306403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线连接符 20"/>
          <p:cNvCxnSpPr>
            <a:stCxn id="8" idx="4"/>
            <a:endCxn id="17" idx="1"/>
          </p:cNvCxnSpPr>
          <p:nvPr/>
        </p:nvCxnSpPr>
        <p:spPr>
          <a:xfrm rot="16200000" flipH="1">
            <a:off x="2079153" y="2292631"/>
            <a:ext cx="1585802" cy="792088"/>
          </a:xfrm>
          <a:prstGeom prst="curvedConnector2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曲线连接符 22"/>
          <p:cNvCxnSpPr>
            <a:stCxn id="10" idx="4"/>
            <a:endCxn id="17" idx="3"/>
          </p:cNvCxnSpPr>
          <p:nvPr/>
        </p:nvCxnSpPr>
        <p:spPr>
          <a:xfrm rot="5400000">
            <a:off x="4113379" y="2238625"/>
            <a:ext cx="1585802" cy="900100"/>
          </a:xfrm>
          <a:prstGeom prst="curvedConnector2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流程图: 磁盘 44"/>
          <p:cNvSpPr/>
          <p:nvPr/>
        </p:nvSpPr>
        <p:spPr>
          <a:xfrm>
            <a:off x="5410336" y="2913646"/>
            <a:ext cx="1216409" cy="608437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Metastore</a:t>
            </a:r>
            <a:endParaRPr lang="zh-CN" altLang="en-US" sz="1600" dirty="0"/>
          </a:p>
        </p:txBody>
      </p:sp>
      <p:sp>
        <p:nvSpPr>
          <p:cNvPr id="46" name="文本框 45"/>
          <p:cNvSpPr txBox="1"/>
          <p:nvPr/>
        </p:nvSpPr>
        <p:spPr>
          <a:xfrm>
            <a:off x="837828" y="254364"/>
            <a:ext cx="35103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 smtClean="0"/>
              <a:t>Hive architecture</a:t>
            </a:r>
            <a:endParaRPr lang="zh-CN" altLang="en-US" sz="2400" b="1" dirty="0"/>
          </a:p>
        </p:txBody>
      </p:sp>
      <p:sp>
        <p:nvSpPr>
          <p:cNvPr id="48" name="文本框 47"/>
          <p:cNvSpPr txBox="1"/>
          <p:nvPr/>
        </p:nvSpPr>
        <p:spPr>
          <a:xfrm>
            <a:off x="1368887" y="3571993"/>
            <a:ext cx="11341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Hive</a:t>
            </a:r>
            <a:endParaRPr lang="zh-CN" altLang="en-US" dirty="0"/>
          </a:p>
        </p:txBody>
      </p:sp>
      <p:sp>
        <p:nvSpPr>
          <p:cNvPr id="49" name="圆角矩形 48"/>
          <p:cNvSpPr/>
          <p:nvPr/>
        </p:nvSpPr>
        <p:spPr>
          <a:xfrm>
            <a:off x="1053852" y="4437716"/>
            <a:ext cx="5760640" cy="2304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矩形 49"/>
          <p:cNvSpPr/>
          <p:nvPr/>
        </p:nvSpPr>
        <p:spPr>
          <a:xfrm>
            <a:off x="1845940" y="4676709"/>
            <a:ext cx="1296144" cy="481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Job Tracker</a:t>
            </a:r>
            <a:endParaRPr lang="zh-CN" altLang="en-US" sz="1600" dirty="0"/>
          </a:p>
        </p:txBody>
      </p:sp>
      <p:sp>
        <p:nvSpPr>
          <p:cNvPr id="52" name="矩形 51"/>
          <p:cNvSpPr/>
          <p:nvPr/>
        </p:nvSpPr>
        <p:spPr>
          <a:xfrm>
            <a:off x="4906280" y="4676708"/>
            <a:ext cx="1296144" cy="481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Name Node</a:t>
            </a:r>
            <a:endParaRPr lang="zh-CN" altLang="en-US" sz="1600" dirty="0"/>
          </a:p>
        </p:txBody>
      </p:sp>
      <p:sp>
        <p:nvSpPr>
          <p:cNvPr id="53" name="圆柱形 52"/>
          <p:cNvSpPr/>
          <p:nvPr/>
        </p:nvSpPr>
        <p:spPr>
          <a:xfrm>
            <a:off x="3821427" y="5404212"/>
            <a:ext cx="1071119" cy="108012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4" name="圆柱形 53"/>
          <p:cNvSpPr/>
          <p:nvPr/>
        </p:nvSpPr>
        <p:spPr>
          <a:xfrm>
            <a:off x="3564899" y="5415433"/>
            <a:ext cx="1071119" cy="108012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5" name="圆柱形 54"/>
          <p:cNvSpPr/>
          <p:nvPr/>
        </p:nvSpPr>
        <p:spPr>
          <a:xfrm>
            <a:off x="3294869" y="5404212"/>
            <a:ext cx="1071119" cy="108012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圆柱形 55"/>
          <p:cNvSpPr/>
          <p:nvPr/>
        </p:nvSpPr>
        <p:spPr>
          <a:xfrm>
            <a:off x="2906074" y="5404212"/>
            <a:ext cx="1071119" cy="108012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Data Node</a:t>
            </a:r>
          </a:p>
          <a:p>
            <a:pPr algn="ctr"/>
            <a:r>
              <a:rPr lang="en-US" altLang="zh-CN" sz="1400" dirty="0" smtClean="0"/>
              <a:t>+</a:t>
            </a:r>
          </a:p>
          <a:p>
            <a:pPr algn="ctr"/>
            <a:r>
              <a:rPr lang="en-US" altLang="zh-CN" sz="1400" dirty="0" smtClean="0"/>
              <a:t>Task Tracker</a:t>
            </a:r>
            <a:endParaRPr lang="zh-CN" altLang="en-US" sz="1400" dirty="0"/>
          </a:p>
        </p:txBody>
      </p:sp>
      <p:cxnSp>
        <p:nvCxnSpPr>
          <p:cNvPr id="58" name="直接箭头连接符 57"/>
          <p:cNvCxnSpPr>
            <a:stCxn id="17" idx="2"/>
            <a:endCxn id="50" idx="0"/>
          </p:cNvCxnSpPr>
          <p:nvPr/>
        </p:nvCxnSpPr>
        <p:spPr>
          <a:xfrm flipH="1">
            <a:off x="2494012" y="3956629"/>
            <a:ext cx="1368152" cy="72008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2" idx="0"/>
          </p:cNvCxnSpPr>
          <p:nvPr/>
        </p:nvCxnSpPr>
        <p:spPr>
          <a:xfrm>
            <a:off x="3894037" y="3981149"/>
            <a:ext cx="1660315" cy="695559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5554352" y="6122139"/>
            <a:ext cx="12164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err="1" smtClean="0"/>
              <a:t>Hadoop</a:t>
            </a:r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7826734" y="951762"/>
            <a:ext cx="3956309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 dirty="0" smtClean="0"/>
              <a:t>External Interface:</a:t>
            </a:r>
            <a:r>
              <a:rPr lang="en-US" altLang="zh-CN" dirty="0" smtClean="0"/>
              <a:t> CLI, web UI and APIs like JDBC/ODBC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b="1" dirty="0" smtClean="0"/>
              <a:t>Thrift server</a:t>
            </a:r>
            <a:r>
              <a:rPr lang="en-US" altLang="zh-CN" dirty="0" smtClean="0"/>
              <a:t>: exposes a client API to execute </a:t>
            </a:r>
            <a:r>
              <a:rPr lang="en-US" altLang="zh-CN" dirty="0" err="1" smtClean="0"/>
              <a:t>HiveQL</a:t>
            </a:r>
            <a:r>
              <a:rPr lang="en-US" altLang="zh-CN" dirty="0" smtClean="0"/>
              <a:t> statements. A framework for cross language services</a:t>
            </a:r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en-US" altLang="zh-CN" b="1" dirty="0" err="1" smtClean="0"/>
              <a:t>Metastore</a:t>
            </a:r>
            <a:r>
              <a:rPr lang="en-US" altLang="zh-CN" dirty="0" smtClean="0"/>
              <a:t>: system catalog, contains metadata about the tables stored in Hive. </a:t>
            </a:r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en-US" altLang="zh-CN" b="1" dirty="0" smtClean="0"/>
              <a:t>Driver</a:t>
            </a:r>
            <a:r>
              <a:rPr lang="en-US" altLang="zh-CN" dirty="0" smtClean="0"/>
              <a:t>: manages the life cycle of a </a:t>
            </a:r>
            <a:r>
              <a:rPr lang="en-US" altLang="zh-CN" dirty="0" err="1" smtClean="0"/>
              <a:t>HiveQL</a:t>
            </a:r>
            <a:r>
              <a:rPr lang="en-US" altLang="zh-CN" dirty="0" smtClean="0"/>
              <a:t> statement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en-US" altLang="zh-CN" b="1" dirty="0" smtClean="0"/>
              <a:t>Compiler</a:t>
            </a:r>
            <a:r>
              <a:rPr lang="en-US" altLang="zh-CN" dirty="0" smtClean="0"/>
              <a:t>: translates </a:t>
            </a:r>
            <a:r>
              <a:rPr lang="en-US" altLang="zh-CN" dirty="0" err="1" smtClean="0"/>
              <a:t>HiveQL</a:t>
            </a:r>
            <a:r>
              <a:rPr lang="en-US" altLang="zh-CN" dirty="0" smtClean="0"/>
              <a:t> statements into a plan.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Insert statements and queries ----- a DAG of map-reduce jobs</a:t>
            </a:r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6" grpId="0" animBg="1"/>
      <p:bldP spid="17" grpId="0" animBg="1"/>
      <p:bldP spid="45" grpId="0" animBg="1"/>
      <p:bldP spid="46" grpId="0"/>
      <p:bldP spid="48" grpId="0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63"/>
          <p:cNvCxnSpPr/>
          <p:nvPr/>
        </p:nvCxnSpPr>
        <p:spPr>
          <a:xfrm flipV="1">
            <a:off x="0" y="510374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813952" y="88572"/>
            <a:ext cx="29835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 smtClean="0"/>
              <a:t>Execution process</a:t>
            </a:r>
            <a:endParaRPr lang="zh-CN" altLang="en-US" sz="2400" b="1" dirty="0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382" y="0"/>
            <a:ext cx="811441" cy="435729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>
            <a:off x="1053852" y="620688"/>
            <a:ext cx="5904656" cy="34563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3403322" y="1928861"/>
            <a:ext cx="1129626" cy="6885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Driver</a:t>
            </a:r>
          </a:p>
        </p:txBody>
      </p:sp>
      <p:sp>
        <p:nvSpPr>
          <p:cNvPr id="45" name="流程图: 磁盘 44"/>
          <p:cNvSpPr/>
          <p:nvPr/>
        </p:nvSpPr>
        <p:spPr>
          <a:xfrm>
            <a:off x="5350133" y="3123697"/>
            <a:ext cx="1216409" cy="608437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Metastore</a:t>
            </a:r>
            <a:endParaRPr lang="zh-CN" altLang="en-US" sz="1600" dirty="0"/>
          </a:p>
        </p:txBody>
      </p:sp>
      <p:sp>
        <p:nvSpPr>
          <p:cNvPr id="47" name="文本框 46"/>
          <p:cNvSpPr txBox="1"/>
          <p:nvPr/>
        </p:nvSpPr>
        <p:spPr>
          <a:xfrm>
            <a:off x="1384888" y="936454"/>
            <a:ext cx="113412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 smtClean="0"/>
              <a:t>Hive</a:t>
            </a:r>
            <a:endParaRPr lang="zh-CN" altLang="en-US" sz="2400" b="1" dirty="0"/>
          </a:p>
        </p:txBody>
      </p:sp>
      <p:sp>
        <p:nvSpPr>
          <p:cNvPr id="48" name="圆角矩形 47"/>
          <p:cNvSpPr/>
          <p:nvPr/>
        </p:nvSpPr>
        <p:spPr>
          <a:xfrm>
            <a:off x="1125860" y="4270127"/>
            <a:ext cx="5760640" cy="2304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9" name="矩形 48"/>
          <p:cNvSpPr/>
          <p:nvPr/>
        </p:nvSpPr>
        <p:spPr>
          <a:xfrm>
            <a:off x="2597291" y="4521137"/>
            <a:ext cx="1296144" cy="481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Job Tracker</a:t>
            </a:r>
            <a:endParaRPr lang="zh-CN" altLang="en-US" sz="1600" dirty="0"/>
          </a:p>
        </p:txBody>
      </p:sp>
      <p:sp>
        <p:nvSpPr>
          <p:cNvPr id="53" name="矩形 52"/>
          <p:cNvSpPr/>
          <p:nvPr/>
        </p:nvSpPr>
        <p:spPr>
          <a:xfrm>
            <a:off x="4437996" y="4509117"/>
            <a:ext cx="1296144" cy="481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Name Node</a:t>
            </a:r>
            <a:endParaRPr lang="zh-CN" altLang="en-US" sz="1600" dirty="0"/>
          </a:p>
        </p:txBody>
      </p:sp>
      <p:sp>
        <p:nvSpPr>
          <p:cNvPr id="54" name="圆柱形 53"/>
          <p:cNvSpPr/>
          <p:nvPr/>
        </p:nvSpPr>
        <p:spPr>
          <a:xfrm>
            <a:off x="3893435" y="5236623"/>
            <a:ext cx="1071119" cy="108012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5" name="圆柱形 54"/>
          <p:cNvSpPr/>
          <p:nvPr/>
        </p:nvSpPr>
        <p:spPr>
          <a:xfrm>
            <a:off x="3636907" y="5247844"/>
            <a:ext cx="1071119" cy="108012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圆柱形 55"/>
          <p:cNvSpPr/>
          <p:nvPr/>
        </p:nvSpPr>
        <p:spPr>
          <a:xfrm>
            <a:off x="3366877" y="5236623"/>
            <a:ext cx="1071119" cy="108012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7" name="圆柱形 56"/>
          <p:cNvSpPr/>
          <p:nvPr/>
        </p:nvSpPr>
        <p:spPr>
          <a:xfrm>
            <a:off x="2978082" y="5236623"/>
            <a:ext cx="1071119" cy="108012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Data Node</a:t>
            </a:r>
          </a:p>
          <a:p>
            <a:pPr algn="ctr"/>
            <a:r>
              <a:rPr lang="en-US" altLang="zh-CN" sz="1400" dirty="0" smtClean="0"/>
              <a:t>+</a:t>
            </a:r>
          </a:p>
          <a:p>
            <a:pPr algn="ctr"/>
            <a:r>
              <a:rPr lang="en-US" altLang="zh-CN" sz="1400" dirty="0" smtClean="0"/>
              <a:t>Task Tracker</a:t>
            </a:r>
            <a:endParaRPr lang="zh-CN" altLang="en-US" sz="1400" dirty="0"/>
          </a:p>
        </p:txBody>
      </p:sp>
      <p:sp>
        <p:nvSpPr>
          <p:cNvPr id="58" name="文本框 57"/>
          <p:cNvSpPr txBox="1"/>
          <p:nvPr/>
        </p:nvSpPr>
        <p:spPr>
          <a:xfrm>
            <a:off x="1212851" y="5164280"/>
            <a:ext cx="121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 dirty="0" err="1" smtClean="0"/>
              <a:t>Hadoop</a:t>
            </a:r>
            <a:endParaRPr lang="zh-CN" altLang="en-US" sz="2000" b="1" dirty="0"/>
          </a:p>
        </p:txBody>
      </p:sp>
      <p:sp>
        <p:nvSpPr>
          <p:cNvPr id="70" name="矩形 69"/>
          <p:cNvSpPr/>
          <p:nvPr/>
        </p:nvSpPr>
        <p:spPr>
          <a:xfrm>
            <a:off x="2705905" y="865715"/>
            <a:ext cx="252028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Interface</a:t>
            </a:r>
            <a:endParaRPr lang="zh-CN" altLang="en-US" sz="2400" dirty="0"/>
          </a:p>
        </p:txBody>
      </p:sp>
      <p:sp>
        <p:nvSpPr>
          <p:cNvPr id="71" name="矩形 70"/>
          <p:cNvSpPr/>
          <p:nvPr/>
        </p:nvSpPr>
        <p:spPr>
          <a:xfrm>
            <a:off x="5226185" y="1928861"/>
            <a:ext cx="1464306" cy="674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Compiler</a:t>
            </a:r>
            <a:endParaRPr lang="zh-CN" altLang="en-US" sz="2400" dirty="0"/>
          </a:p>
        </p:txBody>
      </p:sp>
      <p:cxnSp>
        <p:nvCxnSpPr>
          <p:cNvPr id="72" name="直接箭头连接符 71"/>
          <p:cNvCxnSpPr>
            <a:stCxn id="44" idx="3"/>
            <a:endCxn id="71" idx="1"/>
          </p:cNvCxnSpPr>
          <p:nvPr/>
        </p:nvCxnSpPr>
        <p:spPr>
          <a:xfrm flipV="1">
            <a:off x="4532948" y="2266256"/>
            <a:ext cx="693237" cy="6895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70" idx="2"/>
            <a:endCxn id="44" idx="0"/>
          </p:cNvCxnSpPr>
          <p:nvPr/>
        </p:nvCxnSpPr>
        <p:spPr>
          <a:xfrm>
            <a:off x="3966045" y="1441779"/>
            <a:ext cx="2090" cy="48708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>
            <a:stCxn id="71" idx="2"/>
            <a:endCxn id="45" idx="1"/>
          </p:cNvCxnSpPr>
          <p:nvPr/>
        </p:nvCxnSpPr>
        <p:spPr>
          <a:xfrm>
            <a:off x="5958338" y="2603650"/>
            <a:ext cx="0" cy="520047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1507554" y="3149556"/>
            <a:ext cx="1470528" cy="6885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Execution Engine</a:t>
            </a:r>
          </a:p>
        </p:txBody>
      </p:sp>
      <p:cxnSp>
        <p:nvCxnSpPr>
          <p:cNvPr id="76" name="直接箭头连接符 75"/>
          <p:cNvCxnSpPr/>
          <p:nvPr/>
        </p:nvCxnSpPr>
        <p:spPr>
          <a:xfrm>
            <a:off x="2978082" y="3486951"/>
            <a:ext cx="2372051" cy="38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>
            <a:off x="2242818" y="3877126"/>
            <a:ext cx="0" cy="62077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1355152" y="6328369"/>
            <a:ext cx="1775332" cy="328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Map-Reduc</a:t>
            </a:r>
            <a:r>
              <a:rPr lang="en-US" altLang="zh-CN" sz="2400" dirty="0" smtClean="0"/>
              <a:t>e</a:t>
            </a:r>
            <a:endParaRPr lang="zh-CN" altLang="en-US" sz="2400" dirty="0"/>
          </a:p>
        </p:txBody>
      </p:sp>
      <p:sp>
        <p:nvSpPr>
          <p:cNvPr id="79" name="矩形 78"/>
          <p:cNvSpPr/>
          <p:nvPr/>
        </p:nvSpPr>
        <p:spPr>
          <a:xfrm>
            <a:off x="4878521" y="6327964"/>
            <a:ext cx="1359907" cy="362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HDFS</a:t>
            </a:r>
            <a:endParaRPr lang="zh-CN" altLang="en-US" sz="2400" dirty="0"/>
          </a:p>
        </p:txBody>
      </p:sp>
      <p:sp>
        <p:nvSpPr>
          <p:cNvPr id="80" name="文本框 79"/>
          <p:cNvSpPr txBox="1"/>
          <p:nvPr/>
        </p:nvSpPr>
        <p:spPr>
          <a:xfrm>
            <a:off x="3636907" y="1556792"/>
            <a:ext cx="25652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81" name="文本框 80"/>
          <p:cNvSpPr txBox="1"/>
          <p:nvPr/>
        </p:nvSpPr>
        <p:spPr>
          <a:xfrm>
            <a:off x="4017937" y="1542361"/>
            <a:ext cx="53747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10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720707" y="1945585"/>
            <a:ext cx="37804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83" name="文本框 82"/>
          <p:cNvSpPr txBox="1"/>
          <p:nvPr/>
        </p:nvSpPr>
        <p:spPr>
          <a:xfrm>
            <a:off x="4720707" y="2345435"/>
            <a:ext cx="37804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84" name="文本框 83"/>
          <p:cNvSpPr txBox="1"/>
          <p:nvPr/>
        </p:nvSpPr>
        <p:spPr>
          <a:xfrm>
            <a:off x="5558474" y="2713335"/>
            <a:ext cx="31991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6038289" y="2713335"/>
            <a:ext cx="28803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86" name="文本框 85"/>
          <p:cNvSpPr txBox="1"/>
          <p:nvPr/>
        </p:nvSpPr>
        <p:spPr>
          <a:xfrm>
            <a:off x="2528335" y="2403043"/>
            <a:ext cx="3635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2856795" y="2740438"/>
            <a:ext cx="412083" cy="349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88" name="文本框 87"/>
          <p:cNvSpPr txBox="1"/>
          <p:nvPr/>
        </p:nvSpPr>
        <p:spPr>
          <a:xfrm>
            <a:off x="3902436" y="3123697"/>
            <a:ext cx="52655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7b</a:t>
            </a:r>
            <a:endParaRPr lang="zh-CN" altLang="en-US" dirty="0"/>
          </a:p>
        </p:txBody>
      </p:sp>
      <p:sp>
        <p:nvSpPr>
          <p:cNvPr id="89" name="文本框 88"/>
          <p:cNvSpPr txBox="1"/>
          <p:nvPr/>
        </p:nvSpPr>
        <p:spPr>
          <a:xfrm>
            <a:off x="1634613" y="4047300"/>
            <a:ext cx="60820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7a</a:t>
            </a:r>
            <a:endParaRPr lang="zh-CN" altLang="en-US" dirty="0"/>
          </a:p>
        </p:txBody>
      </p:sp>
      <p:sp>
        <p:nvSpPr>
          <p:cNvPr id="90" name="文本框 89"/>
          <p:cNvSpPr txBox="1"/>
          <p:nvPr/>
        </p:nvSpPr>
        <p:spPr>
          <a:xfrm>
            <a:off x="2381396" y="4037913"/>
            <a:ext cx="64901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8</a:t>
            </a:r>
            <a:endParaRPr lang="zh-CN" altLang="en-US" dirty="0"/>
          </a:p>
        </p:txBody>
      </p:sp>
      <p:cxnSp>
        <p:nvCxnSpPr>
          <p:cNvPr id="91" name="直接箭头连接符 90"/>
          <p:cNvCxnSpPr>
            <a:stCxn id="75" idx="0"/>
            <a:endCxn id="44" idx="1"/>
          </p:cNvCxnSpPr>
          <p:nvPr/>
        </p:nvCxnSpPr>
        <p:spPr>
          <a:xfrm flipV="1">
            <a:off x="2242818" y="2273151"/>
            <a:ext cx="1160504" cy="876405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7318548" y="648416"/>
            <a:ext cx="4752528" cy="582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dirty="0" smtClean="0"/>
              <a:t>Request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altLang="zh-CN" dirty="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dirty="0" smtClean="0"/>
              <a:t>Compiler parse the query to check the syntax and the query are compiled.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altLang="zh-CN" dirty="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dirty="0" smtClean="0"/>
              <a:t>Compiler sends metadata request to </a:t>
            </a:r>
            <a:r>
              <a:rPr lang="en-US" altLang="zh-CN" dirty="0" err="1" smtClean="0"/>
              <a:t>Metastore</a:t>
            </a:r>
            <a:r>
              <a:rPr lang="en-US" altLang="zh-CN" dirty="0" smtClean="0"/>
              <a:t>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altLang="zh-CN" dirty="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dirty="0" err="1" smtClean="0"/>
              <a:t>Metastore</a:t>
            </a:r>
            <a:r>
              <a:rPr lang="en-US" altLang="zh-CN" dirty="0" smtClean="0"/>
              <a:t> sends metadata to compiler.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altLang="zh-CN" dirty="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dirty="0" smtClean="0"/>
              <a:t>Compiler takes this information and creates a plan, which is sent back to the driver.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altLang="zh-CN" dirty="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dirty="0" smtClean="0"/>
              <a:t>The plan is sent to the execution engine.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altLang="zh-CN" dirty="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dirty="0" smtClean="0"/>
              <a:t>The execution engine processes the job as a map- reduce job by interacting with the underlying </a:t>
            </a:r>
            <a:r>
              <a:rPr lang="en-US" altLang="zh-CN" dirty="0" err="1" smtClean="0"/>
              <a:t>Hadoop</a:t>
            </a:r>
            <a:r>
              <a:rPr lang="en-US" altLang="zh-CN" dirty="0" smtClean="0"/>
              <a:t> system.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altLang="zh-CN" dirty="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dirty="0" smtClean="0"/>
              <a:t>The final results are sent to the user interface through the execution engine and then the driver.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2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 animBg="1"/>
      <p:bldP spid="44" grpId="0" animBg="1"/>
      <p:bldP spid="45" grpId="0" animBg="1"/>
      <p:bldP spid="47" grpId="0"/>
      <p:bldP spid="48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70" grpId="0" animBg="1"/>
      <p:bldP spid="71" grpId="0" animBg="1"/>
      <p:bldP spid="75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37828" y="254364"/>
            <a:ext cx="99371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 smtClean="0"/>
              <a:t>The plan of a multi-table insert query (a DAG of map reduce job)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834752" y="1644996"/>
            <a:ext cx="698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FROM  (SELECT  </a:t>
            </a:r>
            <a:r>
              <a:rPr lang="en-US" altLang="zh-CN" dirty="0" err="1"/>
              <a:t>a.status</a:t>
            </a:r>
            <a:r>
              <a:rPr lang="en-US" altLang="zh-CN" dirty="0"/>
              <a:t>,  </a:t>
            </a:r>
            <a:r>
              <a:rPr lang="en-US" altLang="zh-CN" dirty="0" err="1"/>
              <a:t>b.school</a:t>
            </a:r>
            <a:r>
              <a:rPr lang="en-US" altLang="zh-CN" dirty="0"/>
              <a:t>,  </a:t>
            </a:r>
            <a:r>
              <a:rPr lang="en-US" altLang="zh-CN" dirty="0" err="1"/>
              <a:t>b.gender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        FROM  </a:t>
            </a:r>
            <a:r>
              <a:rPr lang="en-US" altLang="zh-CN" dirty="0" err="1"/>
              <a:t>status_updates</a:t>
            </a:r>
            <a:r>
              <a:rPr lang="en-US" altLang="zh-CN" dirty="0"/>
              <a:t>  a  JOIN  profiles  b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             ON  (</a:t>
            </a:r>
            <a:r>
              <a:rPr lang="en-US" altLang="zh-CN" dirty="0" err="1"/>
              <a:t>a.userid</a:t>
            </a:r>
            <a:r>
              <a:rPr lang="en-US" altLang="zh-CN" dirty="0"/>
              <a:t>  =  </a:t>
            </a:r>
            <a:r>
              <a:rPr lang="en-US" altLang="zh-CN" dirty="0" err="1"/>
              <a:t>b.userid</a:t>
            </a:r>
            <a:r>
              <a:rPr lang="en-US" altLang="zh-CN" dirty="0"/>
              <a:t>  and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                  a.ds =’2009-03-20’  )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        )  </a:t>
            </a:r>
            <a:r>
              <a:rPr lang="en-US" altLang="zh-CN" dirty="0" smtClean="0"/>
              <a:t>subq1</a:t>
            </a:r>
            <a:endParaRPr lang="en-US" altLang="zh-CN" dirty="0"/>
          </a:p>
        </p:txBody>
      </p:sp>
      <p:sp>
        <p:nvSpPr>
          <p:cNvPr id="11" name="圆角矩形 10"/>
          <p:cNvSpPr/>
          <p:nvPr/>
        </p:nvSpPr>
        <p:spPr>
          <a:xfrm>
            <a:off x="6843999" y="1130767"/>
            <a:ext cx="3392825" cy="8934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SelectOperator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Expressions:[col[1], col[4], col[5]]</a:t>
            </a:r>
          </a:p>
          <a:p>
            <a:pPr algn="ctr"/>
            <a:r>
              <a:rPr lang="en-US" altLang="zh-CN" sz="1600" dirty="0" smtClean="0"/>
              <a:t>[0:string, 1:string, 2:int]</a:t>
            </a:r>
            <a:endParaRPr lang="zh-CN" altLang="en-US" sz="1600" dirty="0"/>
          </a:p>
        </p:txBody>
      </p:sp>
      <p:sp>
        <p:nvSpPr>
          <p:cNvPr id="12" name="圆角矩形 11"/>
          <p:cNvSpPr/>
          <p:nvPr/>
        </p:nvSpPr>
        <p:spPr>
          <a:xfrm>
            <a:off x="6462896" y="2837420"/>
            <a:ext cx="4155033" cy="8934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JoinOperator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err="1" smtClean="0"/>
              <a:t>Predicate:col</a:t>
            </a:r>
            <a:r>
              <a:rPr lang="en-US" altLang="zh-CN" sz="1600" dirty="0" smtClean="0"/>
              <a:t>[0.0] = col [1.0]</a:t>
            </a:r>
          </a:p>
          <a:p>
            <a:pPr algn="ctr"/>
            <a:r>
              <a:rPr lang="en-US" altLang="zh-CN" sz="1600" dirty="0" smtClean="0"/>
              <a:t>[0:int, 1:string, 2:string, 3:int, 4:string, 5:int]</a:t>
            </a:r>
            <a:endParaRPr lang="zh-CN" altLang="en-US" sz="1600" dirty="0"/>
          </a:p>
        </p:txBody>
      </p:sp>
      <p:sp>
        <p:nvSpPr>
          <p:cNvPr id="14" name="圆角矩形 13"/>
          <p:cNvSpPr/>
          <p:nvPr/>
        </p:nvSpPr>
        <p:spPr>
          <a:xfrm>
            <a:off x="1635088" y="4881755"/>
            <a:ext cx="3198440" cy="7494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FilterOperator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err="1" smtClean="0"/>
              <a:t>Predicate:col</a:t>
            </a:r>
            <a:r>
              <a:rPr lang="en-US" altLang="zh-CN" sz="1600" dirty="0" smtClean="0"/>
              <a:t>[ds]=‘2009-03-20’</a:t>
            </a:r>
          </a:p>
          <a:p>
            <a:pPr algn="ctr"/>
            <a:r>
              <a:rPr lang="en-US" altLang="zh-CN" sz="1600" dirty="0" smtClean="0"/>
              <a:t>[0:int, 1:string, 2:string]</a:t>
            </a:r>
            <a:endParaRPr lang="zh-CN" altLang="en-US" sz="1600" dirty="0"/>
          </a:p>
        </p:txBody>
      </p:sp>
      <p:sp>
        <p:nvSpPr>
          <p:cNvPr id="15" name="圆角矩形 14"/>
          <p:cNvSpPr/>
          <p:nvPr/>
        </p:nvSpPr>
        <p:spPr>
          <a:xfrm>
            <a:off x="7172262" y="4895183"/>
            <a:ext cx="2736304" cy="7494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ReduceSinkOperator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Partition cols: col[0]</a:t>
            </a:r>
          </a:p>
          <a:p>
            <a:pPr algn="ctr"/>
            <a:r>
              <a:rPr lang="en-US" altLang="zh-CN" sz="1600" dirty="0" smtClean="0"/>
              <a:t>[0:int, 1:string, 2:int]</a:t>
            </a:r>
            <a:endParaRPr lang="zh-CN" altLang="en-US" sz="1600" dirty="0"/>
          </a:p>
        </p:txBody>
      </p:sp>
      <p:sp>
        <p:nvSpPr>
          <p:cNvPr id="16" name="圆角矩形 15"/>
          <p:cNvSpPr/>
          <p:nvPr/>
        </p:nvSpPr>
        <p:spPr>
          <a:xfrm>
            <a:off x="6704213" y="5949279"/>
            <a:ext cx="3672408" cy="7646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TableScanOperator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Table: profiles</a:t>
            </a:r>
          </a:p>
          <a:p>
            <a:pPr algn="ctr"/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userid</a:t>
            </a:r>
            <a:r>
              <a:rPr lang="en-US" altLang="zh-CN" sz="1600" dirty="0"/>
              <a:t> </a:t>
            </a:r>
            <a:r>
              <a:rPr lang="en-US" altLang="zh-CN" sz="1600" dirty="0" err="1" smtClean="0"/>
              <a:t>int</a:t>
            </a:r>
            <a:r>
              <a:rPr lang="en-US" altLang="zh-CN" sz="1600" dirty="0" smtClean="0"/>
              <a:t>, school string, gender </a:t>
            </a:r>
            <a:r>
              <a:rPr lang="en-US" altLang="zh-CN" sz="1600" dirty="0" err="1" smtClean="0"/>
              <a:t>int</a:t>
            </a:r>
            <a:r>
              <a:rPr lang="en-US" altLang="zh-CN" sz="1600" dirty="0" smtClean="0"/>
              <a:t>]</a:t>
            </a:r>
            <a:endParaRPr lang="zh-CN" altLang="en-US" sz="1600" dirty="0"/>
          </a:p>
        </p:txBody>
      </p:sp>
      <p:sp>
        <p:nvSpPr>
          <p:cNvPr id="17" name="圆角矩形 16"/>
          <p:cNvSpPr/>
          <p:nvPr/>
        </p:nvSpPr>
        <p:spPr>
          <a:xfrm>
            <a:off x="1539652" y="5949280"/>
            <a:ext cx="3389312" cy="7646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TableScanOperator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Table: </a:t>
            </a:r>
            <a:r>
              <a:rPr lang="en-US" altLang="zh-CN" sz="1600" dirty="0" err="1" smtClean="0"/>
              <a:t>status_updates</a:t>
            </a:r>
            <a:endParaRPr lang="en-US" altLang="zh-CN" sz="1600" dirty="0" smtClean="0"/>
          </a:p>
          <a:p>
            <a:pPr algn="ctr"/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userid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int</a:t>
            </a:r>
            <a:r>
              <a:rPr lang="en-US" altLang="zh-CN" sz="1600" dirty="0" smtClean="0"/>
              <a:t>, status string, ds string]</a:t>
            </a:r>
            <a:endParaRPr lang="zh-CN" altLang="en-US" sz="1600" dirty="0"/>
          </a:p>
        </p:txBody>
      </p:sp>
      <p:sp>
        <p:nvSpPr>
          <p:cNvPr id="20" name="圆角矩形 19"/>
          <p:cNvSpPr/>
          <p:nvPr/>
        </p:nvSpPr>
        <p:spPr>
          <a:xfrm>
            <a:off x="1866156" y="3825645"/>
            <a:ext cx="2736304" cy="7494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ReduceSinkOperator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Partition cols: col[0]</a:t>
            </a:r>
          </a:p>
          <a:p>
            <a:pPr algn="ctr"/>
            <a:r>
              <a:rPr lang="en-US" altLang="zh-CN" sz="1600" dirty="0" smtClean="0"/>
              <a:t>[0:int, 1:string, 2:string]</a:t>
            </a:r>
            <a:endParaRPr lang="zh-CN" altLang="en-US" sz="1600" dirty="0"/>
          </a:p>
        </p:txBody>
      </p:sp>
      <p:cxnSp>
        <p:nvCxnSpPr>
          <p:cNvPr id="22" name="直接箭头连接符 21"/>
          <p:cNvCxnSpPr>
            <a:stCxn id="14" idx="0"/>
            <a:endCxn id="20" idx="2"/>
          </p:cNvCxnSpPr>
          <p:nvPr/>
        </p:nvCxnSpPr>
        <p:spPr>
          <a:xfrm flipV="1">
            <a:off x="3234308" y="4575049"/>
            <a:ext cx="0" cy="3067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7" idx="0"/>
            <a:endCxn id="14" idx="2"/>
          </p:cNvCxnSpPr>
          <p:nvPr/>
        </p:nvCxnSpPr>
        <p:spPr>
          <a:xfrm flipV="1">
            <a:off x="3234308" y="5631159"/>
            <a:ext cx="0" cy="3181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6" idx="0"/>
            <a:endCxn id="15" idx="2"/>
          </p:cNvCxnSpPr>
          <p:nvPr/>
        </p:nvCxnSpPr>
        <p:spPr>
          <a:xfrm flipH="1" flipV="1">
            <a:off x="8540414" y="5644587"/>
            <a:ext cx="3" cy="3046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5" idx="0"/>
            <a:endCxn id="12" idx="2"/>
          </p:cNvCxnSpPr>
          <p:nvPr/>
        </p:nvCxnSpPr>
        <p:spPr>
          <a:xfrm flipH="1" flipV="1">
            <a:off x="8540413" y="3730840"/>
            <a:ext cx="1" cy="116434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20" idx="3"/>
            <a:endCxn id="12" idx="1"/>
          </p:cNvCxnSpPr>
          <p:nvPr/>
        </p:nvCxnSpPr>
        <p:spPr>
          <a:xfrm flipV="1">
            <a:off x="4602460" y="3284130"/>
            <a:ext cx="1860436" cy="9162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12" idx="0"/>
            <a:endCxn id="11" idx="2"/>
          </p:cNvCxnSpPr>
          <p:nvPr/>
        </p:nvCxnSpPr>
        <p:spPr>
          <a:xfrm flipH="1" flipV="1">
            <a:off x="8540412" y="2024187"/>
            <a:ext cx="1" cy="8132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图片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43962" y="937679"/>
            <a:ext cx="684076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INSERT  OVERWRITE  TABLE  </a:t>
            </a:r>
            <a:r>
              <a:rPr lang="en-US" altLang="zh-CN" dirty="0" err="1"/>
              <a:t>gender_summary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                           PARTITION(ds=’2009-03-20’)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SELECT  subq1.gender,  COUNT(1)  GROUP  BY subq1.gender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INSERT  OVERWRITE  TABLE  </a:t>
            </a:r>
            <a:r>
              <a:rPr lang="en-US" altLang="zh-CN" dirty="0" err="1"/>
              <a:t>school_summary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                           PARTITION(ds=’2009-03-20’)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SELECT  subq1.school,  COUNT(1)  GROUP  BY  subq1.school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7828" y="254364"/>
            <a:ext cx="99371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 smtClean="0"/>
              <a:t>The plan of a multi-tale insert query (a DAG of map reduce job)</a:t>
            </a:r>
            <a:endParaRPr lang="zh-CN" altLang="en-US" sz="2400" b="1" dirty="0"/>
          </a:p>
        </p:txBody>
      </p:sp>
      <p:cxnSp>
        <p:nvCxnSpPr>
          <p:cNvPr id="6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484122" y="3888655"/>
            <a:ext cx="2394266" cy="12126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 smtClean="0"/>
              <a:t>GroupByOperator</a:t>
            </a:r>
            <a:endParaRPr lang="en-US" altLang="zh-CN" sz="1400" b="1" dirty="0" smtClean="0"/>
          </a:p>
          <a:p>
            <a:pPr algn="ctr"/>
            <a:r>
              <a:rPr lang="en-US" altLang="zh-CN" sz="1400" dirty="0" smtClean="0"/>
              <a:t>Aggregations: [</a:t>
            </a:r>
            <a:r>
              <a:rPr lang="en-US" altLang="zh-CN" sz="1400" dirty="0" err="1" smtClean="0"/>
              <a:t>couont</a:t>
            </a:r>
            <a:r>
              <a:rPr lang="en-US" altLang="zh-CN" sz="1400" dirty="0" smtClean="0"/>
              <a:t>(1)]</a:t>
            </a:r>
          </a:p>
          <a:p>
            <a:pPr algn="ctr"/>
            <a:r>
              <a:rPr lang="en-US" altLang="zh-CN" sz="1400" dirty="0" smtClean="0"/>
              <a:t>Keys: [col(1)]</a:t>
            </a:r>
          </a:p>
          <a:p>
            <a:pPr algn="ctr"/>
            <a:r>
              <a:rPr lang="en-US" altLang="zh-CN" sz="1400" dirty="0" smtClean="0"/>
              <a:t>Mode: hash</a:t>
            </a:r>
          </a:p>
          <a:p>
            <a:pPr algn="ctr"/>
            <a:r>
              <a:rPr lang="en-US" altLang="zh-CN" sz="1400" dirty="0" smtClean="0"/>
              <a:t>[0:string, 1:bigint]</a:t>
            </a:r>
            <a:endParaRPr lang="zh-CN" altLang="en-US" sz="1400" dirty="0"/>
          </a:p>
        </p:txBody>
      </p:sp>
      <p:sp>
        <p:nvSpPr>
          <p:cNvPr id="8" name="圆角矩形 7"/>
          <p:cNvSpPr/>
          <p:nvPr/>
        </p:nvSpPr>
        <p:spPr>
          <a:xfrm>
            <a:off x="3502124" y="2659602"/>
            <a:ext cx="2376264" cy="8390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FileOutputOperator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Table: tmp1</a:t>
            </a:r>
          </a:p>
          <a:p>
            <a:pPr algn="ctr"/>
            <a:r>
              <a:rPr lang="en-US" altLang="zh-CN" sz="1600" dirty="0" smtClean="0"/>
              <a:t>[0:string, 1:bigint]</a:t>
            </a:r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6281195" y="3958271"/>
            <a:ext cx="2398739" cy="11845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 smtClean="0"/>
              <a:t>GroupByOperator</a:t>
            </a:r>
            <a:endParaRPr lang="en-US" altLang="zh-CN" sz="1400" b="1" dirty="0" smtClean="0"/>
          </a:p>
          <a:p>
            <a:pPr algn="ctr"/>
            <a:r>
              <a:rPr lang="en-US" altLang="zh-CN" sz="1400" dirty="0" smtClean="0"/>
              <a:t>Aggregations: [</a:t>
            </a:r>
            <a:r>
              <a:rPr lang="en-US" altLang="zh-CN" sz="1400" dirty="0" err="1" smtClean="0"/>
              <a:t>couont</a:t>
            </a:r>
            <a:r>
              <a:rPr lang="en-US" altLang="zh-CN" sz="1400" dirty="0" smtClean="0"/>
              <a:t>(1)]</a:t>
            </a:r>
          </a:p>
          <a:p>
            <a:pPr algn="ctr"/>
            <a:r>
              <a:rPr lang="en-US" altLang="zh-CN" sz="1400" dirty="0" smtClean="0"/>
              <a:t>Keys: [col(2)]</a:t>
            </a:r>
          </a:p>
          <a:p>
            <a:pPr algn="ctr"/>
            <a:r>
              <a:rPr lang="en-US" altLang="zh-CN" sz="1400" dirty="0" smtClean="0"/>
              <a:t>Mode: hash</a:t>
            </a:r>
          </a:p>
          <a:p>
            <a:pPr algn="ctr"/>
            <a:r>
              <a:rPr lang="en-US" altLang="zh-CN" sz="1400" dirty="0" smtClean="0"/>
              <a:t>[0:int, 1:bigint]</a:t>
            </a:r>
            <a:endParaRPr lang="zh-CN" altLang="en-US" sz="1400" dirty="0"/>
          </a:p>
        </p:txBody>
      </p:sp>
      <p:sp>
        <p:nvSpPr>
          <p:cNvPr id="12" name="圆角矩形 11"/>
          <p:cNvSpPr/>
          <p:nvPr/>
        </p:nvSpPr>
        <p:spPr>
          <a:xfrm>
            <a:off x="6364342" y="2659602"/>
            <a:ext cx="2232247" cy="89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FileOutputOperator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Table: tmp2</a:t>
            </a:r>
          </a:p>
          <a:p>
            <a:pPr algn="ctr"/>
            <a:r>
              <a:rPr lang="en-US" altLang="zh-CN" sz="1600" dirty="0" smtClean="0"/>
              <a:t>[0:int 1:bigint]</a:t>
            </a:r>
            <a:endParaRPr lang="zh-CN" altLang="en-US" sz="1600" dirty="0"/>
          </a:p>
        </p:txBody>
      </p:sp>
      <p:cxnSp>
        <p:nvCxnSpPr>
          <p:cNvPr id="13" name="直接箭头连接符 12"/>
          <p:cNvCxnSpPr>
            <a:stCxn id="7" idx="0"/>
            <a:endCxn id="8" idx="2"/>
          </p:cNvCxnSpPr>
          <p:nvPr/>
        </p:nvCxnSpPr>
        <p:spPr>
          <a:xfrm flipV="1">
            <a:off x="4681255" y="3498685"/>
            <a:ext cx="9001" cy="3899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9" idx="0"/>
            <a:endCxn id="12" idx="2"/>
          </p:cNvCxnSpPr>
          <p:nvPr/>
        </p:nvCxnSpPr>
        <p:spPr>
          <a:xfrm flipH="1" flipV="1">
            <a:off x="7480466" y="3550121"/>
            <a:ext cx="99" cy="4081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4385615" y="5707203"/>
            <a:ext cx="3392825" cy="8934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SelectOperator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Expressions:[col[1], col[4], col[5]]</a:t>
            </a:r>
          </a:p>
          <a:p>
            <a:pPr algn="ctr"/>
            <a:r>
              <a:rPr lang="en-US" altLang="zh-CN" sz="1600" dirty="0" smtClean="0"/>
              <a:t>[0:string, 1:string, 2:int]</a:t>
            </a:r>
            <a:endParaRPr lang="zh-CN" altLang="en-US" sz="1600" dirty="0"/>
          </a:p>
        </p:txBody>
      </p:sp>
      <p:cxnSp>
        <p:nvCxnSpPr>
          <p:cNvPr id="17" name="直接箭头连接符 16"/>
          <p:cNvCxnSpPr>
            <a:stCxn id="15" idx="0"/>
          </p:cNvCxnSpPr>
          <p:nvPr/>
        </p:nvCxnSpPr>
        <p:spPr>
          <a:xfrm flipH="1" flipV="1">
            <a:off x="4538080" y="4970555"/>
            <a:ext cx="1543948" cy="7366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5" idx="0"/>
          </p:cNvCxnSpPr>
          <p:nvPr/>
        </p:nvCxnSpPr>
        <p:spPr>
          <a:xfrm flipV="1">
            <a:off x="6082028" y="5142849"/>
            <a:ext cx="1398537" cy="5643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图片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37828" y="254364"/>
            <a:ext cx="99371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 smtClean="0"/>
              <a:t>Continue</a:t>
            </a:r>
            <a:endParaRPr lang="zh-CN" altLang="en-US" sz="2400" b="1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  <p:sp>
        <p:nvSpPr>
          <p:cNvPr id="27" name="圆角矩形 26"/>
          <p:cNvSpPr/>
          <p:nvPr/>
        </p:nvSpPr>
        <p:spPr>
          <a:xfrm>
            <a:off x="3313053" y="5688690"/>
            <a:ext cx="2376264" cy="7981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TableScanOperator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Table: tmp1</a:t>
            </a:r>
          </a:p>
          <a:p>
            <a:pPr algn="ctr"/>
            <a:r>
              <a:rPr lang="en-US" altLang="zh-CN" sz="1600" dirty="0" smtClean="0"/>
              <a:t>[0:string, 1:bigint]</a:t>
            </a:r>
            <a:endParaRPr lang="zh-CN" altLang="en-US" sz="1600" dirty="0"/>
          </a:p>
        </p:txBody>
      </p:sp>
      <p:sp>
        <p:nvSpPr>
          <p:cNvPr id="28" name="圆角矩形 27"/>
          <p:cNvSpPr/>
          <p:nvPr/>
        </p:nvSpPr>
        <p:spPr>
          <a:xfrm>
            <a:off x="6229377" y="5688693"/>
            <a:ext cx="2376264" cy="798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TableScanOperator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Table: tmp2</a:t>
            </a:r>
          </a:p>
          <a:p>
            <a:pPr algn="ctr"/>
            <a:r>
              <a:rPr lang="en-US" altLang="zh-CN" sz="1600" dirty="0" smtClean="0"/>
              <a:t>[0:int, 1:bigint]</a:t>
            </a:r>
            <a:endParaRPr lang="zh-CN" altLang="en-US" sz="1600" dirty="0"/>
          </a:p>
        </p:txBody>
      </p:sp>
      <p:sp>
        <p:nvSpPr>
          <p:cNvPr id="29" name="圆角矩形 28"/>
          <p:cNvSpPr/>
          <p:nvPr/>
        </p:nvSpPr>
        <p:spPr>
          <a:xfrm>
            <a:off x="3313053" y="4636123"/>
            <a:ext cx="2376264" cy="8064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ReduceSinkOperator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Partition cols: col[0]</a:t>
            </a:r>
          </a:p>
          <a:p>
            <a:pPr algn="ctr"/>
            <a:r>
              <a:rPr lang="en-US" altLang="zh-CN" sz="1600" dirty="0" smtClean="0"/>
              <a:t>[0:string, 1:bigint]</a:t>
            </a:r>
            <a:endParaRPr lang="zh-CN" altLang="en-US" sz="1600" dirty="0"/>
          </a:p>
        </p:txBody>
      </p:sp>
      <p:sp>
        <p:nvSpPr>
          <p:cNvPr id="30" name="圆角矩形 29"/>
          <p:cNvSpPr/>
          <p:nvPr/>
        </p:nvSpPr>
        <p:spPr>
          <a:xfrm>
            <a:off x="6229377" y="4636124"/>
            <a:ext cx="2376264" cy="8064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ReduceSinkOperator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Partition cols: col[0]</a:t>
            </a:r>
          </a:p>
          <a:p>
            <a:pPr algn="ctr"/>
            <a:r>
              <a:rPr lang="en-US" altLang="zh-CN" sz="1600" dirty="0" smtClean="0"/>
              <a:t>[0:int, 1:bigint]</a:t>
            </a:r>
            <a:endParaRPr lang="zh-CN" altLang="en-US" sz="1600" dirty="0"/>
          </a:p>
        </p:txBody>
      </p:sp>
      <p:sp>
        <p:nvSpPr>
          <p:cNvPr id="31" name="圆角矩形 30"/>
          <p:cNvSpPr/>
          <p:nvPr/>
        </p:nvSpPr>
        <p:spPr>
          <a:xfrm>
            <a:off x="3187039" y="3051318"/>
            <a:ext cx="2628292" cy="13386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GroupByOperator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/>
              <a:t>Aggregations: [</a:t>
            </a:r>
            <a:r>
              <a:rPr lang="en-US" altLang="zh-CN" sz="1600" dirty="0" err="1"/>
              <a:t>couont</a:t>
            </a:r>
            <a:r>
              <a:rPr lang="en-US" altLang="zh-CN" sz="1600" dirty="0"/>
              <a:t>(1)]</a:t>
            </a:r>
          </a:p>
          <a:p>
            <a:pPr algn="ctr"/>
            <a:r>
              <a:rPr lang="en-US" altLang="zh-CN" sz="1600" dirty="0"/>
              <a:t>Keys: [</a:t>
            </a:r>
            <a:r>
              <a:rPr lang="en-US" altLang="zh-CN" sz="1600" dirty="0" smtClean="0"/>
              <a:t>col(0)]</a:t>
            </a:r>
            <a:endParaRPr lang="en-US" altLang="zh-CN" sz="1600" dirty="0"/>
          </a:p>
          <a:p>
            <a:pPr algn="ctr"/>
            <a:r>
              <a:rPr lang="en-US" altLang="zh-CN" sz="1600" dirty="0"/>
              <a:t>Mode: </a:t>
            </a:r>
            <a:r>
              <a:rPr lang="en-US" altLang="zh-CN" sz="1600" dirty="0" err="1" smtClean="0"/>
              <a:t>mergepartial</a:t>
            </a:r>
            <a:endParaRPr lang="en-US" altLang="zh-CN" sz="1600" dirty="0"/>
          </a:p>
          <a:p>
            <a:pPr algn="ctr"/>
            <a:r>
              <a:rPr lang="en-US" altLang="zh-CN" sz="1600" dirty="0"/>
              <a:t>[0:string, </a:t>
            </a:r>
            <a:r>
              <a:rPr lang="en-US" altLang="zh-CN" sz="1600" dirty="0" smtClean="0"/>
              <a:t>1:bigint</a:t>
            </a:r>
            <a:r>
              <a:rPr lang="en-US" altLang="zh-CN" sz="1600" dirty="0"/>
              <a:t>]</a:t>
            </a:r>
            <a:endParaRPr lang="zh-CN" altLang="en-US" sz="1600" dirty="0"/>
          </a:p>
        </p:txBody>
      </p:sp>
      <p:sp>
        <p:nvSpPr>
          <p:cNvPr id="32" name="圆角矩形 31"/>
          <p:cNvSpPr/>
          <p:nvPr/>
        </p:nvSpPr>
        <p:spPr>
          <a:xfrm>
            <a:off x="6103363" y="3051317"/>
            <a:ext cx="2628292" cy="13386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GroupByOperator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/>
              <a:t>Aggregations: [</a:t>
            </a:r>
            <a:r>
              <a:rPr lang="en-US" altLang="zh-CN" sz="1600" dirty="0" err="1"/>
              <a:t>couont</a:t>
            </a:r>
            <a:r>
              <a:rPr lang="en-US" altLang="zh-CN" sz="1600" dirty="0"/>
              <a:t>(1)]</a:t>
            </a:r>
          </a:p>
          <a:p>
            <a:pPr algn="ctr"/>
            <a:r>
              <a:rPr lang="en-US" altLang="zh-CN" sz="1600" dirty="0"/>
              <a:t>Keys: [</a:t>
            </a:r>
            <a:r>
              <a:rPr lang="en-US" altLang="zh-CN" sz="1600" dirty="0" smtClean="0"/>
              <a:t>col(0)]</a:t>
            </a:r>
            <a:endParaRPr lang="en-US" altLang="zh-CN" sz="1600" dirty="0"/>
          </a:p>
          <a:p>
            <a:pPr algn="ctr"/>
            <a:r>
              <a:rPr lang="en-US" altLang="zh-CN" sz="1600" dirty="0"/>
              <a:t>Mode: </a:t>
            </a:r>
            <a:r>
              <a:rPr lang="en-US" altLang="zh-CN" sz="1600" dirty="0" err="1" smtClean="0"/>
              <a:t>mergepartial</a:t>
            </a:r>
            <a:endParaRPr lang="en-US" altLang="zh-CN" sz="1600" dirty="0"/>
          </a:p>
          <a:p>
            <a:pPr algn="ctr"/>
            <a:r>
              <a:rPr lang="en-US" altLang="zh-CN" sz="1600" dirty="0"/>
              <a:t>[</a:t>
            </a:r>
            <a:r>
              <a:rPr lang="en-US" altLang="zh-CN" sz="1600" dirty="0" smtClean="0"/>
              <a:t>0:int, 1:bigint</a:t>
            </a:r>
            <a:r>
              <a:rPr lang="en-US" altLang="zh-CN" sz="1600" dirty="0"/>
              <a:t>]</a:t>
            </a:r>
            <a:endParaRPr lang="zh-CN" altLang="en-US" sz="1600" dirty="0"/>
          </a:p>
        </p:txBody>
      </p:sp>
      <p:cxnSp>
        <p:nvCxnSpPr>
          <p:cNvPr id="33" name="直接箭头连接符 32"/>
          <p:cNvCxnSpPr>
            <a:stCxn id="27" idx="0"/>
          </p:cNvCxnSpPr>
          <p:nvPr/>
        </p:nvCxnSpPr>
        <p:spPr>
          <a:xfrm flipV="1">
            <a:off x="4501185" y="5362830"/>
            <a:ext cx="0" cy="3258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9" idx="0"/>
            <a:endCxn id="31" idx="2"/>
          </p:cNvCxnSpPr>
          <p:nvPr/>
        </p:nvCxnSpPr>
        <p:spPr>
          <a:xfrm flipV="1">
            <a:off x="4501185" y="4389962"/>
            <a:ext cx="0" cy="2461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8" idx="0"/>
            <a:endCxn id="30" idx="2"/>
          </p:cNvCxnSpPr>
          <p:nvPr/>
        </p:nvCxnSpPr>
        <p:spPr>
          <a:xfrm flipV="1">
            <a:off x="7417509" y="5442532"/>
            <a:ext cx="0" cy="2461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30" idx="0"/>
            <a:endCxn id="32" idx="2"/>
          </p:cNvCxnSpPr>
          <p:nvPr/>
        </p:nvCxnSpPr>
        <p:spPr>
          <a:xfrm flipV="1">
            <a:off x="7417509" y="4389962"/>
            <a:ext cx="0" cy="2461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3187039" y="2066791"/>
            <a:ext cx="2628292" cy="7641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SelectOperator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Expressions:[col(0), col(1)]</a:t>
            </a:r>
          </a:p>
          <a:p>
            <a:pPr algn="ctr"/>
            <a:r>
              <a:rPr lang="en-US" altLang="zh-CN" sz="1600" dirty="0" smtClean="0"/>
              <a:t>[0:string, 1:bigint]</a:t>
            </a:r>
            <a:endParaRPr lang="zh-CN" altLang="en-US" sz="1600" dirty="0"/>
          </a:p>
        </p:txBody>
      </p:sp>
      <p:sp>
        <p:nvSpPr>
          <p:cNvPr id="38" name="圆角矩形 37"/>
          <p:cNvSpPr/>
          <p:nvPr/>
        </p:nvSpPr>
        <p:spPr>
          <a:xfrm>
            <a:off x="6103263" y="2066791"/>
            <a:ext cx="2628292" cy="7641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/>
              <a:t>SelectOperator</a:t>
            </a:r>
            <a:endParaRPr lang="en-US" altLang="zh-CN" sz="1600" b="1" dirty="0" smtClean="0"/>
          </a:p>
          <a:p>
            <a:pPr algn="ctr"/>
            <a:r>
              <a:rPr lang="en-US" altLang="zh-CN" sz="1600" dirty="0" smtClean="0"/>
              <a:t>Expressions:[col(0), col(1)]</a:t>
            </a:r>
          </a:p>
          <a:p>
            <a:pPr algn="ctr"/>
            <a:r>
              <a:rPr lang="en-US" altLang="zh-CN" sz="1600" dirty="0" smtClean="0"/>
              <a:t>[0:int, 1:bigint]</a:t>
            </a:r>
            <a:endParaRPr lang="zh-CN" altLang="en-US" sz="1600" dirty="0"/>
          </a:p>
        </p:txBody>
      </p:sp>
      <p:sp>
        <p:nvSpPr>
          <p:cNvPr id="39" name="圆角矩形 38"/>
          <p:cNvSpPr/>
          <p:nvPr/>
        </p:nvSpPr>
        <p:spPr>
          <a:xfrm>
            <a:off x="3235347" y="908720"/>
            <a:ext cx="2531675" cy="8322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/>
              <a:t>FileOutputOperator</a:t>
            </a:r>
            <a:endParaRPr lang="en-US" altLang="zh-CN" sz="1600" b="1" dirty="0"/>
          </a:p>
          <a:p>
            <a:pPr algn="ctr"/>
            <a:r>
              <a:rPr lang="en-US" altLang="zh-CN" sz="1600" dirty="0"/>
              <a:t>Table: </a:t>
            </a:r>
            <a:r>
              <a:rPr lang="en-US" altLang="zh-CN" sz="1600" dirty="0" err="1" smtClean="0"/>
              <a:t>school_summary</a:t>
            </a:r>
            <a:endParaRPr lang="en-US" altLang="zh-CN" sz="1600" dirty="0"/>
          </a:p>
          <a:p>
            <a:pPr algn="ctr"/>
            <a:r>
              <a:rPr lang="en-US" altLang="zh-CN" sz="1600" dirty="0" smtClean="0"/>
              <a:t>[0:string, 1:bigint]</a:t>
            </a:r>
            <a:endParaRPr lang="zh-CN" altLang="en-US" sz="1600" dirty="0"/>
          </a:p>
        </p:txBody>
      </p:sp>
      <p:sp>
        <p:nvSpPr>
          <p:cNvPr id="40" name="圆角矩形 39"/>
          <p:cNvSpPr/>
          <p:nvPr/>
        </p:nvSpPr>
        <p:spPr>
          <a:xfrm>
            <a:off x="6166420" y="908720"/>
            <a:ext cx="2502178" cy="8322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/>
              <a:t>FileOutputOperator</a:t>
            </a:r>
            <a:endParaRPr lang="en-US" altLang="zh-CN" sz="1600" b="1" dirty="0"/>
          </a:p>
          <a:p>
            <a:pPr algn="ctr"/>
            <a:r>
              <a:rPr lang="en-US" altLang="zh-CN" sz="1600" dirty="0"/>
              <a:t>Table: </a:t>
            </a:r>
            <a:r>
              <a:rPr lang="en-US" altLang="zh-CN" sz="1600" dirty="0" err="1" smtClean="0"/>
              <a:t>gender_summary</a:t>
            </a:r>
            <a:endParaRPr lang="en-US" altLang="zh-CN" sz="1600" dirty="0"/>
          </a:p>
          <a:p>
            <a:pPr algn="ctr"/>
            <a:r>
              <a:rPr lang="en-US" altLang="zh-CN" sz="1600" smtClean="0"/>
              <a:t>[0:int </a:t>
            </a:r>
            <a:r>
              <a:rPr lang="en-US" altLang="zh-CN" sz="1600" dirty="0" smtClean="0"/>
              <a:t>1:bigint]</a:t>
            </a:r>
            <a:endParaRPr lang="zh-CN" altLang="en-US" sz="1600" dirty="0"/>
          </a:p>
        </p:txBody>
      </p:sp>
      <p:cxnSp>
        <p:nvCxnSpPr>
          <p:cNvPr id="41" name="直接箭头连接符 40"/>
          <p:cNvCxnSpPr>
            <a:stCxn id="37" idx="0"/>
            <a:endCxn id="39" idx="2"/>
          </p:cNvCxnSpPr>
          <p:nvPr/>
        </p:nvCxnSpPr>
        <p:spPr>
          <a:xfrm flipV="1">
            <a:off x="4501185" y="1740926"/>
            <a:ext cx="0" cy="3258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38" idx="0"/>
            <a:endCxn id="40" idx="2"/>
          </p:cNvCxnSpPr>
          <p:nvPr/>
        </p:nvCxnSpPr>
        <p:spPr>
          <a:xfrm flipV="1">
            <a:off x="7417409" y="1740926"/>
            <a:ext cx="100" cy="3258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1" idx="0"/>
            <a:endCxn id="37" idx="2"/>
          </p:cNvCxnSpPr>
          <p:nvPr/>
        </p:nvCxnSpPr>
        <p:spPr>
          <a:xfrm flipV="1">
            <a:off x="4501185" y="2830982"/>
            <a:ext cx="0" cy="2203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2" idx="0"/>
            <a:endCxn id="38" idx="2"/>
          </p:cNvCxnSpPr>
          <p:nvPr/>
        </p:nvCxnSpPr>
        <p:spPr>
          <a:xfrm flipH="1" flipV="1">
            <a:off x="7417409" y="2830982"/>
            <a:ext cx="100" cy="22033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endCxn id="27" idx="2"/>
          </p:cNvCxnSpPr>
          <p:nvPr/>
        </p:nvCxnSpPr>
        <p:spPr>
          <a:xfrm flipV="1">
            <a:off x="4501185" y="6486829"/>
            <a:ext cx="0" cy="1747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endCxn id="28" idx="2"/>
          </p:cNvCxnSpPr>
          <p:nvPr/>
        </p:nvCxnSpPr>
        <p:spPr>
          <a:xfrm flipV="1">
            <a:off x="7417409" y="6486829"/>
            <a:ext cx="100" cy="1747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9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65820" y="275061"/>
            <a:ext cx="40324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/>
              <a:t>Outline for my presentation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5820" y="908720"/>
            <a:ext cx="662473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/>
              <a:t>1.What is Hive? Why Hive?</a:t>
            </a:r>
            <a:r>
              <a:rPr lang="en-US" altLang="zh-CN" sz="2400" b="1" dirty="0"/>
              <a:t> </a:t>
            </a:r>
            <a:r>
              <a:rPr lang="en-US" altLang="zh-CN" sz="2400" dirty="0"/>
              <a:t>What can Hive do?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2.Hive Database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3.Hive architecture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800" b="1" dirty="0" smtClean="0"/>
              <a:t>4.Interesting research questions</a:t>
            </a:r>
          </a:p>
          <a:p>
            <a:pPr>
              <a:lnSpc>
                <a:spcPct val="90000"/>
              </a:lnSpc>
            </a:pPr>
            <a:endParaRPr lang="en-US" altLang="zh-CN" sz="2800" b="1" dirty="0"/>
          </a:p>
          <a:p>
            <a:pPr>
              <a:lnSpc>
                <a:spcPct val="90000"/>
              </a:lnSpc>
            </a:pPr>
            <a:endParaRPr lang="en-US" altLang="zh-CN" sz="2800" b="1" dirty="0" smtClean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33284" y="190158"/>
            <a:ext cx="547260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 smtClean="0"/>
              <a:t>Interesting </a:t>
            </a:r>
            <a:r>
              <a:rPr lang="en-US" altLang="zh-CN" sz="2800" dirty="0"/>
              <a:t>research questions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3284" y="765385"/>
            <a:ext cx="9649072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altLang="zh-CN" sz="2000" dirty="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000" dirty="0" smtClean="0"/>
              <a:t>The current optimizer of Hive is rule based, we need to build a cost-based optimizer and adaptive optimization techniques. 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altLang="zh-CN" sz="2000" dirty="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000" dirty="0" smtClean="0"/>
              <a:t>To improve scan performance, Hive needs columnar storage and intelligent data placement.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altLang="zh-CN" sz="2000" dirty="0" smtClean="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altLang="zh-CN" sz="2000" dirty="0" smtClean="0"/>
              <a:t>Multi-query optimization techniques and generic n-way joins in a single map-reduce job.</a:t>
            </a:r>
            <a:endParaRPr lang="en-US" altLang="zh-CN" sz="2000" dirty="0"/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7868" y="2564904"/>
            <a:ext cx="96012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6000" i="1" dirty="0"/>
              <a:t>Thank you</a:t>
            </a:r>
            <a:endParaRPr lang="zh-CN" altLang="en-US" sz="6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5820" y="275061"/>
            <a:ext cx="40324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/>
              <a:t>Outline for my presentation</a:t>
            </a:r>
          </a:p>
        </p:txBody>
      </p:sp>
      <p:cxnSp>
        <p:nvCxnSpPr>
          <p:cNvPr id="5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65820" y="908720"/>
            <a:ext cx="79208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smtClean="0"/>
              <a:t>1.What is Hive? Why Hive? What can Hive do?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2.Hive Database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3.Hive architecture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4.Interesting research questions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3"/>
          <p:cNvCxnSpPr/>
          <p:nvPr/>
        </p:nvCxnSpPr>
        <p:spPr>
          <a:xfrm flipV="1">
            <a:off x="-15304" y="692696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58168" y="157165"/>
            <a:ext cx="53285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 smtClean="0"/>
              <a:t>What </a:t>
            </a:r>
            <a:r>
              <a:rPr lang="en-US" altLang="zh-CN" sz="3200" dirty="0"/>
              <a:t>is Hive?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837828" y="887193"/>
            <a:ext cx="10225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 data </a:t>
            </a:r>
            <a:r>
              <a:rPr lang="en-US" altLang="zh-CN" sz="2400" dirty="0"/>
              <a:t>warehouse infrastructure </a:t>
            </a:r>
            <a:r>
              <a:rPr lang="en-US" altLang="zh-CN" sz="2400" dirty="0" smtClean="0"/>
              <a:t>built </a:t>
            </a:r>
            <a:r>
              <a:rPr lang="en-US" altLang="zh-CN" sz="2400" dirty="0"/>
              <a:t>on top of </a:t>
            </a:r>
            <a:r>
              <a:rPr lang="en-US" altLang="zh-CN" sz="2400" dirty="0" err="1"/>
              <a:t>Hadoop</a:t>
            </a:r>
            <a:r>
              <a:rPr lang="en-US" altLang="zh-CN" sz="2400" dirty="0"/>
              <a:t> for querying and managing </a:t>
            </a:r>
            <a:r>
              <a:rPr lang="en-US" altLang="zh-CN" sz="2400" dirty="0" smtClean="0"/>
              <a:t>large </a:t>
            </a:r>
            <a:r>
              <a:rPr lang="en-US" altLang="zh-CN" sz="2400" dirty="0"/>
              <a:t>data sets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An </a:t>
            </a:r>
            <a:r>
              <a:rPr lang="en-US" altLang="zh-CN" sz="2400" dirty="0"/>
              <a:t>apache software foundation project</a:t>
            </a:r>
            <a:r>
              <a:rPr lang="en-US" altLang="zh-CN" sz="2400" dirty="0" smtClean="0"/>
              <a:t>.</a:t>
            </a:r>
            <a:endParaRPr lang="zh-CN" altLang="zh-CN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758168" y="3635076"/>
            <a:ext cx="453650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 smtClean="0"/>
              <a:t>Why Hive?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837828" y="4365104"/>
            <a:ext cx="11089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Map-reduce </a:t>
            </a:r>
            <a:r>
              <a:rPr lang="en-US" altLang="zh-CN" sz="2400" dirty="0"/>
              <a:t>is very low level and </a:t>
            </a:r>
            <a:r>
              <a:rPr lang="en-US" altLang="zh-CN" sz="2400" dirty="0" smtClean="0"/>
              <a:t>requires developers </a:t>
            </a:r>
            <a:r>
              <a:rPr lang="en-US" altLang="zh-CN" sz="2400" dirty="0"/>
              <a:t>to write custom </a:t>
            </a:r>
            <a:r>
              <a:rPr lang="en-US" altLang="zh-CN" sz="2400" dirty="0" smtClean="0"/>
              <a:t>programs, </a:t>
            </a:r>
            <a:r>
              <a:rPr lang="en-US" altLang="zh-CN" sz="2400" dirty="0"/>
              <a:t>which are hard to maintain and </a:t>
            </a:r>
            <a:r>
              <a:rPr lang="en-US" altLang="zh-CN" sz="2400" dirty="0" smtClean="0"/>
              <a:t>reuse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Higher level data processing languages are needed</a:t>
            </a:r>
            <a:endParaRPr lang="zh-CN" alt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  <p:cxnSp>
        <p:nvCxnSpPr>
          <p:cNvPr id="11" name="Straight Connector 63"/>
          <p:cNvCxnSpPr/>
          <p:nvPr/>
        </p:nvCxnSpPr>
        <p:spPr>
          <a:xfrm flipV="1">
            <a:off x="0" y="4170607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3"/>
          <p:cNvCxnSpPr/>
          <p:nvPr/>
        </p:nvCxnSpPr>
        <p:spPr>
          <a:xfrm flipV="1">
            <a:off x="-15304" y="692696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37828" y="212565"/>
            <a:ext cx="47525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smtClean="0"/>
              <a:t>What can Hive do?</a:t>
            </a:r>
            <a:endParaRPr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837828" y="1064009"/>
            <a:ext cx="108732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Hive supports queries expressed in a </a:t>
            </a:r>
            <a:r>
              <a:rPr lang="en-US" altLang="zh-CN" sz="2400" dirty="0" smtClean="0"/>
              <a:t>SQL-like </a:t>
            </a:r>
            <a:r>
              <a:rPr lang="en-US" altLang="zh-CN" sz="2400" dirty="0"/>
              <a:t>declarative </a:t>
            </a:r>
            <a:r>
              <a:rPr lang="en-US" altLang="zh-CN" sz="2400" dirty="0" smtClean="0"/>
              <a:t>language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Hive also supports custom map-reduce scripts to be plugged into </a:t>
            </a:r>
            <a:r>
              <a:rPr lang="en-US" altLang="zh-CN" sz="2400" dirty="0" smtClean="0"/>
              <a:t>queries</a:t>
            </a:r>
            <a:endParaRPr lang="en-US" altLang="zh-CN" sz="2400" dirty="0"/>
          </a:p>
          <a:p>
            <a:pPr lvl="0">
              <a:lnSpc>
                <a:spcPct val="90000"/>
              </a:lnSpc>
            </a:pPr>
            <a:endParaRPr lang="en-US" altLang="zh-CN" sz="24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38" y="3491387"/>
            <a:ext cx="2779787" cy="1704936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 rot="1178322" flipH="1">
            <a:off x="4113899" y="3179983"/>
            <a:ext cx="6815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/>
        </p:nvSpPr>
        <p:spPr>
          <a:xfrm>
            <a:off x="8518867" y="2478969"/>
            <a:ext cx="3466727" cy="12961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SQL-like query language (</a:t>
            </a:r>
            <a:r>
              <a:rPr lang="en-US" altLang="zh-CN" sz="2000" dirty="0" err="1" smtClean="0"/>
              <a:t>HiveQL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  <p:sp>
        <p:nvSpPr>
          <p:cNvPr id="10" name="右箭头 9"/>
          <p:cNvSpPr/>
          <p:nvPr/>
        </p:nvSpPr>
        <p:spPr>
          <a:xfrm rot="9519044" flipH="1">
            <a:off x="7706460" y="3153363"/>
            <a:ext cx="84014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/>
        </p:nvSpPr>
        <p:spPr>
          <a:xfrm>
            <a:off x="1249566" y="2478969"/>
            <a:ext cx="2823654" cy="12241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Data warehouse infrastructure over </a:t>
            </a:r>
            <a:r>
              <a:rPr lang="en-US" altLang="zh-CN" sz="2000" dirty="0" err="1" smtClean="0"/>
              <a:t>Hadoop</a:t>
            </a:r>
            <a:endParaRPr lang="zh-CN" altLang="en-US" sz="2000" dirty="0"/>
          </a:p>
        </p:txBody>
      </p:sp>
      <p:sp>
        <p:nvSpPr>
          <p:cNvPr id="12" name="右箭头 11"/>
          <p:cNvSpPr/>
          <p:nvPr/>
        </p:nvSpPr>
        <p:spPr>
          <a:xfrm rot="19422183" flipH="1">
            <a:off x="4196365" y="5287491"/>
            <a:ext cx="74084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/>
        </p:nvSpPr>
        <p:spPr>
          <a:xfrm>
            <a:off x="1000403" y="4869160"/>
            <a:ext cx="3151577" cy="1738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Enables developers to utilize custom mappers and reducers</a:t>
            </a:r>
            <a:endParaRPr lang="zh-CN" altLang="en-US" sz="2000" dirty="0"/>
          </a:p>
        </p:txBody>
      </p:sp>
      <p:sp>
        <p:nvSpPr>
          <p:cNvPr id="14" name="右箭头 13"/>
          <p:cNvSpPr/>
          <p:nvPr/>
        </p:nvSpPr>
        <p:spPr>
          <a:xfrm rot="13210171" flipH="1">
            <a:off x="7684380" y="5281873"/>
            <a:ext cx="845328" cy="371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/>
        </p:nvSpPr>
        <p:spPr>
          <a:xfrm>
            <a:off x="8342767" y="5215609"/>
            <a:ext cx="3512285" cy="14423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Familiar, fast, scalable and extensible</a:t>
            </a:r>
            <a:endParaRPr lang="zh-CN" altLang="en-US" sz="20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5820" y="275061"/>
            <a:ext cx="40324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/>
              <a:t>Outline for my presentation</a:t>
            </a:r>
          </a:p>
        </p:txBody>
      </p:sp>
      <p:cxnSp>
        <p:nvCxnSpPr>
          <p:cNvPr id="5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65820" y="908720"/>
            <a:ext cx="6696744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/>
              <a:t>1.What is Hive? Why Hive?</a:t>
            </a:r>
            <a:r>
              <a:rPr lang="en-US" altLang="zh-CN" sz="2400" b="1" dirty="0"/>
              <a:t> </a:t>
            </a:r>
            <a:r>
              <a:rPr lang="en-US" altLang="zh-CN" sz="2400" dirty="0"/>
              <a:t>What can Hive do?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800" b="1" dirty="0" smtClean="0"/>
              <a:t>2.Hive Database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3.Hive architecture</a:t>
            </a:r>
          </a:p>
          <a:p>
            <a:pPr>
              <a:lnSpc>
                <a:spcPct val="90000"/>
              </a:lnSpc>
            </a:pPr>
            <a:r>
              <a:rPr lang="en-US" altLang="zh-CN" sz="2400" dirty="0"/>
              <a:t>4.Interesting research questions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 smtClean="0"/>
          </a:p>
          <a:p>
            <a:pPr>
              <a:lnSpc>
                <a:spcPct val="90000"/>
              </a:lnSpc>
            </a:pPr>
            <a:endParaRPr lang="en-US" altLang="zh-CN" sz="2400" dirty="0" smtClean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30176" y="253555"/>
            <a:ext cx="52565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smtClean="0"/>
              <a:t>Data Model</a:t>
            </a:r>
            <a:endParaRPr lang="zh-CN" altLang="en-US" sz="28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830176" y="908720"/>
            <a:ext cx="9800740" cy="468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/>
              <a:t>Data in Hive is organized into a three level hierarchy: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Tables</a:t>
            </a:r>
            <a:r>
              <a:rPr lang="en-US" altLang="zh-CN" sz="2400" dirty="0" smtClean="0"/>
              <a:t>: Each table maps </a:t>
            </a:r>
            <a:r>
              <a:rPr lang="en-US" altLang="zh-CN" sz="2400" dirty="0"/>
              <a:t>to a HDFS directory</a:t>
            </a:r>
            <a:r>
              <a:rPr lang="en-US" altLang="zh-CN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Partitions</a:t>
            </a:r>
            <a:r>
              <a:rPr lang="en-US" altLang="zh-CN" sz="2400" dirty="0" smtClean="0"/>
              <a:t>: Each partition maps </a:t>
            </a:r>
            <a:r>
              <a:rPr lang="en-US" altLang="zh-CN" sz="2400" dirty="0"/>
              <a:t>to sub directories under the </a:t>
            </a:r>
            <a:r>
              <a:rPr lang="en-US" altLang="zh-CN" sz="2400" dirty="0" smtClean="0"/>
              <a:t>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Buckets</a:t>
            </a:r>
            <a:r>
              <a:rPr lang="en-US" altLang="zh-CN" sz="2400" dirty="0" smtClean="0"/>
              <a:t>: Each bucket maps </a:t>
            </a:r>
            <a:r>
              <a:rPr lang="en-US" altLang="zh-CN" sz="2400" dirty="0"/>
              <a:t>to files under each </a:t>
            </a:r>
            <a:r>
              <a:rPr lang="en-US" altLang="zh-CN" sz="2400" dirty="0" smtClean="0"/>
              <a:t>partition</a:t>
            </a:r>
            <a:endParaRPr lang="zh-CN" altLang="zh-CN" sz="2400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Hive supports primitive column types and </a:t>
            </a:r>
            <a:r>
              <a:rPr lang="en-US" altLang="zh-CN" sz="2400" dirty="0" err="1" smtClean="0"/>
              <a:t>nestable</a:t>
            </a:r>
            <a:r>
              <a:rPr lang="en-US" altLang="zh-CN" sz="2400" dirty="0" smtClean="0"/>
              <a:t> collection types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30176" y="253555"/>
            <a:ext cx="52565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err="1" smtClean="0"/>
              <a:t>HiveQL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/>
              <a:t>commands</a:t>
            </a:r>
            <a:endParaRPr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830176" y="765385"/>
            <a:ext cx="10592828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 smtClean="0"/>
              <a:t>Table commands</a:t>
            </a:r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en-US" altLang="zh-CN" dirty="0" smtClean="0"/>
              <a:t>CREATE TABLE </a:t>
            </a:r>
            <a:r>
              <a:rPr lang="en-US" altLang="zh-CN" dirty="0" err="1" smtClean="0"/>
              <a:t>mytable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userid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, name string)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PARTITIONED BY (date string);</a:t>
            </a:r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en-US" altLang="zh-CN" dirty="0" smtClean="0"/>
              <a:t>SHOW TABLE ‘.*my’;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 smtClean="0"/>
              <a:t>ALTER TABLE </a:t>
            </a:r>
            <a:r>
              <a:rPr lang="en-US" altLang="zh-CN" dirty="0" err="1" smtClean="0"/>
              <a:t>mytable</a:t>
            </a:r>
            <a:r>
              <a:rPr lang="en-US" altLang="zh-CN" dirty="0" smtClean="0"/>
              <a:t> ADD COLUMNS(</a:t>
            </a:r>
            <a:r>
              <a:rPr lang="en-US" altLang="zh-CN" dirty="0" err="1" smtClean="0"/>
              <a:t>new_col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);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 smtClean="0"/>
              <a:t>DROP TABLE </a:t>
            </a:r>
            <a:r>
              <a:rPr lang="en-US" altLang="zh-CN" dirty="0" err="1" smtClean="0"/>
              <a:t>mytable</a:t>
            </a:r>
            <a:r>
              <a:rPr lang="en-US" altLang="zh-CN" dirty="0" smtClean="0"/>
              <a:t>;</a:t>
            </a:r>
          </a:p>
          <a:p>
            <a:pPr>
              <a:lnSpc>
                <a:spcPct val="90000"/>
              </a:lnSpc>
            </a:pPr>
            <a:endParaRPr lang="en-US" altLang="zh-CN" sz="2000" dirty="0"/>
          </a:p>
          <a:p>
            <a:pPr>
              <a:lnSpc>
                <a:spcPct val="90000"/>
              </a:lnSpc>
            </a:pPr>
            <a:r>
              <a:rPr lang="en-US" altLang="zh-CN" sz="2400" b="1" dirty="0" smtClean="0"/>
              <a:t>Loading Data into Hive</a:t>
            </a:r>
          </a:p>
          <a:p>
            <a:pPr>
              <a:lnSpc>
                <a:spcPct val="90000"/>
              </a:lnSpc>
            </a:pPr>
            <a:endParaRPr lang="en-US" altLang="zh-CN" sz="2000" b="1" dirty="0" smtClean="0"/>
          </a:p>
          <a:p>
            <a:pPr>
              <a:lnSpc>
                <a:spcPct val="90000"/>
              </a:lnSpc>
            </a:pPr>
            <a:r>
              <a:rPr lang="en-US" altLang="zh-CN" sz="2400" b="1" dirty="0" smtClean="0"/>
              <a:t>HDFS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LOAD DATA INPATH ‘</a:t>
            </a:r>
            <a:r>
              <a:rPr lang="en-US" altLang="zh-CN" sz="2000" dirty="0" err="1" smtClean="0"/>
              <a:t>mybigdata</a:t>
            </a:r>
            <a:r>
              <a:rPr lang="en-US" altLang="zh-CN" sz="2000" dirty="0" smtClean="0"/>
              <a:t>’</a:t>
            </a:r>
          </a:p>
          <a:p>
            <a:pPr>
              <a:lnSpc>
                <a:spcPct val="9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[overwrite] INTO TABLE </a:t>
            </a:r>
            <a:r>
              <a:rPr lang="en-US" altLang="zh-CN" sz="2000" dirty="0" err="1" smtClean="0"/>
              <a:t>mypeople</a:t>
            </a:r>
            <a:r>
              <a:rPr lang="en-US" altLang="zh-CN" sz="2000" dirty="0" smtClean="0"/>
              <a:t>;</a:t>
            </a:r>
          </a:p>
          <a:p>
            <a:pPr>
              <a:lnSpc>
                <a:spcPct val="90000"/>
              </a:lnSpc>
            </a:pPr>
            <a:endParaRPr lang="en-US" altLang="zh-CN" sz="2000" dirty="0" smtClean="0"/>
          </a:p>
          <a:p>
            <a:pPr>
              <a:lnSpc>
                <a:spcPct val="90000"/>
              </a:lnSpc>
            </a:pPr>
            <a:r>
              <a:rPr lang="en-US" altLang="zh-CN" sz="2400" b="1" dirty="0" smtClean="0"/>
              <a:t>Local file system</a:t>
            </a:r>
            <a:endParaRPr lang="en-US" altLang="zh-CN" sz="2400" dirty="0" smtClean="0"/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LOAD DATA LOCAL INPATH </a:t>
            </a:r>
            <a:r>
              <a:rPr lang="en-US" altLang="zh-CN" sz="2000" dirty="0"/>
              <a:t>‘</a:t>
            </a:r>
            <a:r>
              <a:rPr lang="en-US" altLang="zh-CN" sz="2000" dirty="0" err="1"/>
              <a:t>mybigdata</a:t>
            </a:r>
            <a:r>
              <a:rPr lang="en-US" altLang="zh-CN" sz="2000" dirty="0"/>
              <a:t>’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      INTO TABLE </a:t>
            </a:r>
            <a:r>
              <a:rPr lang="en-US" altLang="zh-CN" sz="2000" dirty="0" err="1" smtClean="0"/>
              <a:t>mypeople</a:t>
            </a:r>
            <a:endParaRPr lang="en-US" altLang="zh-CN" sz="2000" dirty="0"/>
          </a:p>
          <a:p>
            <a:pPr>
              <a:lnSpc>
                <a:spcPct val="90000"/>
              </a:lnSpc>
            </a:pP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0176" y="253555"/>
            <a:ext cx="52565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smtClean="0"/>
              <a:t>Hive commands</a:t>
            </a:r>
            <a:endParaRPr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830176" y="969753"/>
            <a:ext cx="627234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b="1" dirty="0" smtClean="0"/>
              <a:t>JOIN</a:t>
            </a:r>
          </a:p>
          <a:p>
            <a:pPr>
              <a:lnSpc>
                <a:spcPct val="90000"/>
              </a:lnSpc>
            </a:pPr>
            <a:endParaRPr lang="en-US" altLang="zh-CN" sz="2400" b="1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SELECT a.name, </a:t>
            </a:r>
            <a:r>
              <a:rPr lang="en-US" altLang="zh-CN" sz="2400" dirty="0" err="1" smtClean="0"/>
              <a:t>b.school</a:t>
            </a: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FROM information1 a JOIN information2 b</a:t>
            </a:r>
          </a:p>
          <a:p>
            <a:pPr>
              <a:lnSpc>
                <a:spcPct val="9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ON (</a:t>
            </a:r>
            <a:r>
              <a:rPr lang="en-US" altLang="zh-CN" sz="2400" dirty="0" err="1" smtClean="0"/>
              <a:t>a.userid</a:t>
            </a:r>
            <a:r>
              <a:rPr lang="en-US" altLang="zh-CN" sz="2400" dirty="0" smtClean="0"/>
              <a:t> = </a:t>
            </a:r>
            <a:r>
              <a:rPr lang="en-US" altLang="zh-CN" sz="2400" dirty="0" err="1" smtClean="0"/>
              <a:t>b.userid</a:t>
            </a:r>
            <a:r>
              <a:rPr lang="en-US" altLang="zh-CN" sz="2400" dirty="0" smtClean="0"/>
              <a:t>)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 smtClean="0"/>
          </a:p>
          <a:p>
            <a:pPr>
              <a:lnSpc>
                <a:spcPct val="90000"/>
              </a:lnSpc>
            </a:pPr>
            <a:r>
              <a:rPr lang="en-US" altLang="zh-CN" sz="2400" b="1" dirty="0" smtClean="0"/>
              <a:t>INSERTION</a:t>
            </a:r>
          </a:p>
          <a:p>
            <a:pPr>
              <a:lnSpc>
                <a:spcPct val="90000"/>
              </a:lnSpc>
            </a:pPr>
            <a:endParaRPr lang="en-US" altLang="zh-CN" sz="2400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INSERT OVERWRITE TABLE t1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SELECT * FROM t2</a:t>
            </a:r>
            <a:endParaRPr lang="en-US" altLang="zh-CN" sz="2400" dirty="0"/>
          </a:p>
          <a:p>
            <a:pPr>
              <a:lnSpc>
                <a:spcPct val="90000"/>
              </a:lnSpc>
            </a:pP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5636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3"/>
          <p:cNvCxnSpPr/>
          <p:nvPr/>
        </p:nvCxnSpPr>
        <p:spPr>
          <a:xfrm flipV="1">
            <a:off x="-15304" y="701988"/>
            <a:ext cx="12204129" cy="63397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20988" y="182343"/>
            <a:ext cx="52565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 smtClean="0"/>
              <a:t>Hive </a:t>
            </a:r>
            <a:r>
              <a:rPr lang="en-US" altLang="zh-CN" sz="2800" b="1" dirty="0"/>
              <a:t>Q</a:t>
            </a:r>
            <a:r>
              <a:rPr lang="en-US" altLang="zh-CN" sz="2800" b="1" dirty="0" smtClean="0"/>
              <a:t>uery Language (example)</a:t>
            </a:r>
            <a:endParaRPr lang="zh-CN" altLang="en-US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981844" y="765385"/>
            <a:ext cx="9865096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en-US" altLang="zh-CN" sz="2000" b="1" dirty="0" smtClean="0"/>
              <a:t>Goal</a:t>
            </a:r>
            <a:r>
              <a:rPr lang="en-US" altLang="zh-CN" sz="2000" dirty="0" smtClean="0"/>
              <a:t>: generate the daily counts of status updates by school and gender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 smtClean="0"/>
              <a:t>CREATE </a:t>
            </a:r>
            <a:r>
              <a:rPr lang="en-US" altLang="zh-CN" dirty="0"/>
              <a:t>TABLE </a:t>
            </a:r>
            <a:r>
              <a:rPr lang="en-US" altLang="zh-CN" dirty="0" err="1" smtClean="0"/>
              <a:t>status_updates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userid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, status string, ds string)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PARTITIONED BY </a:t>
            </a:r>
            <a:r>
              <a:rPr lang="en-US" altLang="zh-CN" dirty="0" smtClean="0"/>
              <a:t>(ds string);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en-US" altLang="zh-CN" dirty="0" smtClean="0"/>
              <a:t>LOAD DATA LOCAL INPATH ‘/logs/</a:t>
            </a:r>
            <a:r>
              <a:rPr lang="en-US" altLang="zh-CN" dirty="0" err="1" smtClean="0"/>
              <a:t>status_updates</a:t>
            </a:r>
            <a:r>
              <a:rPr lang="en-US" altLang="zh-CN" dirty="0" smtClean="0"/>
              <a:t>’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INTO TABLE </a:t>
            </a:r>
            <a:r>
              <a:rPr lang="en-US" altLang="zh-CN" dirty="0" err="1" smtClean="0"/>
              <a:t>status_updates</a:t>
            </a:r>
            <a:r>
              <a:rPr lang="en-US" altLang="zh-CN" dirty="0" smtClean="0"/>
              <a:t> PARTITION (ds=‘2009-03-20’)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sz="2000" b="1" dirty="0" smtClean="0"/>
              <a:t>Multi table insert statement</a:t>
            </a:r>
          </a:p>
          <a:p>
            <a:pPr>
              <a:lnSpc>
                <a:spcPct val="90000"/>
              </a:lnSpc>
            </a:pPr>
            <a:endParaRPr lang="en-US" altLang="zh-CN" sz="2000" b="1" dirty="0"/>
          </a:p>
        </p:txBody>
      </p:sp>
      <p:sp>
        <p:nvSpPr>
          <p:cNvPr id="7" name="矩形 6"/>
          <p:cNvSpPr/>
          <p:nvPr/>
        </p:nvSpPr>
        <p:spPr>
          <a:xfrm>
            <a:off x="981844" y="3356992"/>
            <a:ext cx="6984776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dirty="0"/>
              <a:t>FROM  (SELECT  </a:t>
            </a:r>
            <a:r>
              <a:rPr lang="en-US" altLang="zh-CN" dirty="0" err="1"/>
              <a:t>a.status</a:t>
            </a:r>
            <a:r>
              <a:rPr lang="en-US" altLang="zh-CN" dirty="0"/>
              <a:t>,  </a:t>
            </a:r>
            <a:r>
              <a:rPr lang="en-US" altLang="zh-CN" dirty="0" err="1"/>
              <a:t>b.school</a:t>
            </a:r>
            <a:r>
              <a:rPr lang="en-US" altLang="zh-CN" dirty="0"/>
              <a:t>,  </a:t>
            </a:r>
            <a:r>
              <a:rPr lang="en-US" altLang="zh-CN" dirty="0" err="1"/>
              <a:t>b.gender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        FROM  </a:t>
            </a:r>
            <a:r>
              <a:rPr lang="en-US" altLang="zh-CN" dirty="0" err="1"/>
              <a:t>status_updates</a:t>
            </a:r>
            <a:r>
              <a:rPr lang="en-US" altLang="zh-CN" dirty="0"/>
              <a:t>  a  JOIN  profiles  b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             ON  (</a:t>
            </a:r>
            <a:r>
              <a:rPr lang="en-US" altLang="zh-CN" dirty="0" err="1"/>
              <a:t>a.userid</a:t>
            </a:r>
            <a:r>
              <a:rPr lang="en-US" altLang="zh-CN" dirty="0"/>
              <a:t>  =  </a:t>
            </a:r>
            <a:r>
              <a:rPr lang="en-US" altLang="zh-CN" dirty="0" err="1"/>
              <a:t>b.userid</a:t>
            </a:r>
            <a:r>
              <a:rPr lang="en-US" altLang="zh-CN" dirty="0"/>
              <a:t>  and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                  a.ds =’2009-03-20’  )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        )  subq1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INSERT  OVERWRITE  TABLE  </a:t>
            </a:r>
            <a:r>
              <a:rPr lang="en-US" altLang="zh-CN" dirty="0" err="1"/>
              <a:t>gender_summary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 smtClean="0"/>
              <a:t>                           PARTITION(ds</a:t>
            </a:r>
            <a:r>
              <a:rPr lang="en-US" altLang="zh-CN" dirty="0"/>
              <a:t>=’2009-03-20’)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SELECT  subq1.gender,  COUNT(1)  GROUP  BY </a:t>
            </a:r>
            <a:r>
              <a:rPr lang="en-US" altLang="zh-CN" dirty="0" smtClean="0"/>
              <a:t>subq1.gender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INSERT  OVERWRITE  TABLE  </a:t>
            </a:r>
            <a:r>
              <a:rPr lang="en-US" altLang="zh-CN" dirty="0" err="1"/>
              <a:t>school_summary</a:t>
            </a: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 smtClean="0"/>
              <a:t>                           PARTITION(ds</a:t>
            </a:r>
            <a:r>
              <a:rPr lang="en-US" altLang="zh-CN" dirty="0"/>
              <a:t>=’2009-03-20’)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SELECT  subq1.school,  COUNT(1)  GROUP  BY  subq1.school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74" y="0"/>
            <a:ext cx="1080120" cy="6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B096B0-BE20-479F-B38E-AA1BD8077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宁静演示文稿(宽屏)</Template>
  <TotalTime>0</TotalTime>
  <Words>1266</Words>
  <Application>Microsoft Office PowerPoint</Application>
  <PresentationFormat>自定义</PresentationFormat>
  <Paragraphs>326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Euphemia</vt:lpstr>
      <vt:lpstr>Serenity_16x9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2013-12-31T07:55:08Z</dcterms:created>
  <dcterms:modified xsi:type="dcterms:W3CDTF">2016-09-19T13:47:17Z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