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93" r:id="rId4"/>
    <p:sldId id="294" r:id="rId5"/>
    <p:sldId id="308" r:id="rId6"/>
    <p:sldId id="311" r:id="rId7"/>
    <p:sldId id="296" r:id="rId8"/>
    <p:sldId id="297" r:id="rId9"/>
    <p:sldId id="298" r:id="rId10"/>
    <p:sldId id="276" r:id="rId11"/>
    <p:sldId id="302" r:id="rId12"/>
    <p:sldId id="303" r:id="rId13"/>
    <p:sldId id="278" r:id="rId14"/>
    <p:sldId id="301" r:id="rId15"/>
    <p:sldId id="279" r:id="rId16"/>
    <p:sldId id="280" r:id="rId17"/>
    <p:sldId id="304" r:id="rId18"/>
    <p:sldId id="282" r:id="rId19"/>
    <p:sldId id="283" r:id="rId20"/>
    <p:sldId id="309" r:id="rId21"/>
    <p:sldId id="310" r:id="rId22"/>
    <p:sldId id="305" r:id="rId23"/>
    <p:sldId id="306" r:id="rId24"/>
    <p:sldId id="285" r:id="rId25"/>
    <p:sldId id="288" r:id="rId26"/>
    <p:sldId id="289" r:id="rId27"/>
    <p:sldId id="27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95"/>
    <p:restoredTop sz="89608"/>
  </p:normalViewPr>
  <p:slideViewPr>
    <p:cSldViewPr snapToGrid="0" snapToObjects="1">
      <p:cViewPr>
        <p:scale>
          <a:sx n="110" d="100"/>
          <a:sy n="110" d="100"/>
        </p:scale>
        <p:origin x="256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9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745B5-F390-0D42-B32E-C7B6E4A82B86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8499C-0C80-4D4F-8781-562E4552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30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8499C-0C80-4D4F-8781-562E4552AF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84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CA" dirty="0" smtClean="0"/>
              <a:t>Consistency and isolation are often hand to hand together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8499C-0C80-4D4F-8781-562E4552AF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65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CA" dirty="0" smtClean="0"/>
              <a:t>Execution</a:t>
            </a:r>
            <a:r>
              <a:rPr lang="en-CA" baseline="0" dirty="0" smtClean="0"/>
              <a:t> of </a:t>
            </a:r>
            <a:r>
              <a:rPr lang="en-CA" baseline="0" dirty="0" err="1" smtClean="0"/>
              <a:t>Txs</a:t>
            </a:r>
            <a:r>
              <a:rPr lang="en-CA" baseline="0" dirty="0" smtClean="0"/>
              <a:t> required to have same result as if sync executed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8499C-0C80-4D4F-8781-562E4552AF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38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CA" dirty="0" smtClean="0"/>
              <a:t>Execution</a:t>
            </a:r>
            <a:r>
              <a:rPr lang="en-CA" baseline="0" dirty="0" smtClean="0"/>
              <a:t> of </a:t>
            </a:r>
            <a:r>
              <a:rPr lang="en-CA" baseline="0" dirty="0" err="1" smtClean="0"/>
              <a:t>Txs</a:t>
            </a:r>
            <a:r>
              <a:rPr lang="en-CA" baseline="0" dirty="0" smtClean="0"/>
              <a:t> required to have same result as if sync executed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8499C-0C80-4D4F-8781-562E4552AF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52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CA" dirty="0" smtClean="0"/>
              <a:t>Integers stored on separate servers (read and increment)</a:t>
            </a:r>
          </a:p>
          <a:p>
            <a:pPr marL="171450" indent="-171450">
              <a:buFont typeface="Arial" charset="0"/>
              <a:buChar char="•"/>
            </a:pPr>
            <a:r>
              <a:rPr lang="en-CA" dirty="0" smtClean="0"/>
              <a:t>Optimizes acquires locks</a:t>
            </a:r>
            <a:r>
              <a:rPr lang="en-CA" baseline="0" dirty="0" smtClean="0"/>
              <a:t> in batch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8499C-0C80-4D4F-8781-562E4552AF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9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CA" dirty="0" smtClean="0"/>
              <a:t>EC: If no additional updates</a:t>
            </a:r>
            <a:r>
              <a:rPr lang="en-CA" baseline="0" dirty="0" smtClean="0"/>
              <a:t> are present, all reads to that item will eventually return the same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8499C-0C80-4D4F-8781-562E4552AF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01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CA" dirty="0" smtClean="0"/>
              <a:t>Ruby and Rails analysis from </a:t>
            </a:r>
            <a:r>
              <a:rPr lang="en-CA" dirty="0" err="1" smtClean="0"/>
              <a:t>GitHub</a:t>
            </a:r>
            <a:endParaRPr lang="en-CA" dirty="0" smtClean="0"/>
          </a:p>
          <a:p>
            <a:pPr marL="628650" lvl="1" indent="-171450">
              <a:buFont typeface="Arial" charset="0"/>
              <a:buChar char="•"/>
            </a:pPr>
            <a:r>
              <a:rPr lang="en-CA" dirty="0" smtClean="0"/>
              <a:t>67</a:t>
            </a:r>
            <a:r>
              <a:rPr lang="en-CA" baseline="0" dirty="0" smtClean="0"/>
              <a:t> projects</a:t>
            </a:r>
          </a:p>
          <a:p>
            <a:pPr marL="628650" lvl="1" indent="-171450">
              <a:buFont typeface="Arial" charset="0"/>
              <a:buChar char="•"/>
            </a:pPr>
            <a:r>
              <a:rPr lang="en-CA" baseline="0" dirty="0" smtClean="0"/>
              <a:t>~10K invariants</a:t>
            </a:r>
          </a:p>
          <a:p>
            <a:pPr marL="628650" lvl="1" indent="-171450">
              <a:buFont typeface="Arial" charset="0"/>
              <a:buChar char="•"/>
            </a:pPr>
            <a:r>
              <a:rPr lang="en-CA" baseline="0" dirty="0" smtClean="0"/>
              <a:t>86% pass ICT test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8499C-0C80-4D4F-8781-562E4552AFE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07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CA" dirty="0" smtClean="0"/>
              <a:t>8 nodes on</a:t>
            </a:r>
            <a:r>
              <a:rPr lang="en-CA" baseline="0" dirty="0" smtClean="0"/>
              <a:t> a single data-center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8499C-0C80-4D4F-8781-562E4552AFE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92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2016-10-19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8779-5E3E-4C47-89BE-E1B1FEA66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80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2016-10-19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8779-5E3E-4C47-89BE-E1B1FEA66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14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2016-10-19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8779-5E3E-4C47-89BE-E1B1FEA66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71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2016-10-19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8779-5E3E-4C47-89BE-E1B1FEA667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96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2016-10-19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8779-5E3E-4C47-89BE-E1B1FEA66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29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2016-10-19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8779-5E3E-4C47-89BE-E1B1FEA66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2016-10-19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8779-5E3E-4C47-89BE-E1B1FEA66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91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2016-10-19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8779-5E3E-4C47-89BE-E1B1FEA66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32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2016-10-19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8779-5E3E-4C47-89BE-E1B1FEA66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43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2016-10-19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8779-5E3E-4C47-89BE-E1B1FEA66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2016-10-19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8779-5E3E-4C47-89BE-E1B1FEA66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smtClean="0"/>
              <a:t>2016-10-19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68779-5E3E-4C47-89BE-E1B1FEA667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20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Coordination Avoidance in Distributed Databases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[Peter David </a:t>
            </a:r>
            <a:r>
              <a:rPr lang="en-US" dirty="0" err="1" smtClean="0"/>
              <a:t>Bailis</a:t>
            </a:r>
            <a:r>
              <a:rPr lang="en-US" dirty="0" smtClean="0"/>
              <a:t>, UC Berkeley, 2015]</a:t>
            </a:r>
          </a:p>
          <a:p>
            <a:r>
              <a:rPr lang="en-US" dirty="0" smtClean="0"/>
              <a:t>Presenter: Anil </a:t>
            </a:r>
            <a:r>
              <a:rPr lang="en-US" dirty="0" err="1" smtClean="0"/>
              <a:t>Pacaci</a:t>
            </a:r>
            <a:endParaRPr lang="en-US" dirty="0" smtClean="0"/>
          </a:p>
          <a:p>
            <a:r>
              <a:rPr lang="en-US" dirty="0" err="1" smtClean="0"/>
              <a:t>apacaci@uwaterloo.ca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9193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dirty="0" smtClean="0"/>
              <a:t>Cost of Coordination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Multiplied in case of Distributed Databases</a:t>
            </a:r>
          </a:p>
          <a:p>
            <a:r>
              <a:rPr lang="en-CA" dirty="0" smtClean="0"/>
              <a:t>Latency</a:t>
            </a:r>
          </a:p>
          <a:p>
            <a:pPr lvl="1"/>
            <a:r>
              <a:rPr lang="en-CA" dirty="0" smtClean="0"/>
              <a:t>Coordination needs network communication</a:t>
            </a:r>
          </a:p>
          <a:p>
            <a:r>
              <a:rPr lang="en-CA" dirty="0"/>
              <a:t>Availability</a:t>
            </a:r>
          </a:p>
          <a:p>
            <a:pPr lvl="1"/>
            <a:r>
              <a:rPr lang="en-CA" dirty="0"/>
              <a:t>Stalls in case of node </a:t>
            </a:r>
            <a:r>
              <a:rPr lang="en-CA" dirty="0" smtClean="0"/>
              <a:t>failures</a:t>
            </a:r>
          </a:p>
          <a:p>
            <a:r>
              <a:rPr lang="en-CA" dirty="0" smtClean="0"/>
              <a:t>Throughput – Scalability</a:t>
            </a:r>
          </a:p>
          <a:p>
            <a:pPr lvl="1"/>
            <a:r>
              <a:rPr lang="en-CA" dirty="0" smtClean="0"/>
              <a:t>Upper-bounded by latency</a:t>
            </a:r>
          </a:p>
          <a:p>
            <a:pPr lvl="1"/>
            <a:endParaRPr lang="en-CA" dirty="0" smtClean="0"/>
          </a:p>
          <a:p>
            <a:endParaRPr lang="en-CA" dirty="0" smtClean="0"/>
          </a:p>
          <a:p>
            <a:pPr lvl="1"/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CA" smtClean="0"/>
              <a:t>2016-10-19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CE68779-5E3E-4C47-89BE-E1B1FEA6674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655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dirty="0" smtClean="0"/>
              <a:t>Cost of Coordination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169" y="1825625"/>
            <a:ext cx="7825662" cy="435133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CA" smtClean="0"/>
              <a:t>2016-10-19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CE68779-5E3E-4C47-89BE-E1B1FEA6674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736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dirty="0" smtClean="0"/>
              <a:t>Coordination-Free Execution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Rise of NoSQL</a:t>
            </a:r>
          </a:p>
          <a:p>
            <a:pPr lvl="1"/>
            <a:r>
              <a:rPr lang="en-CA" dirty="0" smtClean="0"/>
              <a:t>Low Latency</a:t>
            </a:r>
          </a:p>
          <a:p>
            <a:pPr lvl="1"/>
            <a:r>
              <a:rPr lang="en-CA" dirty="0" smtClean="0"/>
              <a:t>High Availability</a:t>
            </a:r>
          </a:p>
          <a:p>
            <a:pPr lvl="1"/>
            <a:r>
              <a:rPr lang="en-CA" dirty="0" smtClean="0"/>
              <a:t>Scalability</a:t>
            </a:r>
          </a:p>
          <a:p>
            <a:r>
              <a:rPr lang="en-CA" dirty="0" smtClean="0"/>
              <a:t>Consistency is expensive</a:t>
            </a:r>
          </a:p>
          <a:p>
            <a:pPr lvl="1"/>
            <a:r>
              <a:rPr lang="en-CA" dirty="0"/>
              <a:t>CAP </a:t>
            </a:r>
            <a:r>
              <a:rPr lang="en-CA" dirty="0" smtClean="0"/>
              <a:t>Theorem</a:t>
            </a:r>
          </a:p>
          <a:p>
            <a:pPr lvl="1"/>
            <a:r>
              <a:rPr lang="en-CA" dirty="0" smtClean="0"/>
              <a:t>Limits Scalability</a:t>
            </a:r>
          </a:p>
          <a:p>
            <a:r>
              <a:rPr lang="en-CA" dirty="0" smtClean="0"/>
              <a:t>Eventual Consistency</a:t>
            </a:r>
          </a:p>
          <a:p>
            <a:pPr lvl="1"/>
            <a:r>
              <a:rPr lang="en-CA" dirty="0" smtClean="0"/>
              <a:t>Gives up correctness</a:t>
            </a:r>
          </a:p>
          <a:p>
            <a:pPr lvl="1"/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CA" smtClean="0"/>
              <a:t>2016-10-19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CE68779-5E3E-4C47-89BE-E1B1FEA66744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581654" y="2120377"/>
            <a:ext cx="4772146" cy="3270210"/>
            <a:chOff x="7419854" y="2085653"/>
            <a:chExt cx="4772146" cy="3270210"/>
          </a:xfrm>
        </p:grpSpPr>
        <p:grpSp>
          <p:nvGrpSpPr>
            <p:cNvPr id="10" name="Group 9"/>
            <p:cNvGrpSpPr/>
            <p:nvPr/>
          </p:nvGrpSpPr>
          <p:grpSpPr>
            <a:xfrm>
              <a:off x="7419854" y="2085653"/>
              <a:ext cx="4772146" cy="3270210"/>
              <a:chOff x="7419854" y="2085653"/>
              <a:chExt cx="4772146" cy="327021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8782050" y="2085653"/>
                <a:ext cx="1993900" cy="1120775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 smtClean="0"/>
                  <a:t>Consistency</a:t>
                </a:r>
                <a:endParaRPr lang="en-CA" sz="2000" dirty="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7419854" y="4235088"/>
                <a:ext cx="1993900" cy="1120775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 smtClean="0"/>
                  <a:t>Availability</a:t>
                </a:r>
                <a:endParaRPr lang="en-CA" sz="2000" dirty="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0198100" y="4235088"/>
                <a:ext cx="1993900" cy="1120775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 smtClean="0"/>
                  <a:t>Partition Tolerance</a:t>
                </a:r>
                <a:endParaRPr lang="en-CA" sz="2000" dirty="0"/>
              </a:p>
            </p:txBody>
          </p:sp>
        </p:grpSp>
        <p:cxnSp>
          <p:nvCxnSpPr>
            <p:cNvPr id="12" name="Straight Connector 11"/>
            <p:cNvCxnSpPr>
              <a:stCxn id="6" idx="3"/>
              <a:endCxn id="8" idx="0"/>
            </p:cNvCxnSpPr>
            <p:nvPr/>
          </p:nvCxnSpPr>
          <p:spPr>
            <a:xfrm flipH="1">
              <a:off x="8416804" y="3042294"/>
              <a:ext cx="657246" cy="119279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8" idx="6"/>
              <a:endCxn id="9" idx="2"/>
            </p:cNvCxnSpPr>
            <p:nvPr/>
          </p:nvCxnSpPr>
          <p:spPr>
            <a:xfrm>
              <a:off x="9413754" y="4795476"/>
              <a:ext cx="78434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6" idx="5"/>
              <a:endCxn id="9" idx="0"/>
            </p:cNvCxnSpPr>
            <p:nvPr/>
          </p:nvCxnSpPr>
          <p:spPr>
            <a:xfrm>
              <a:off x="10483950" y="3042294"/>
              <a:ext cx="711100" cy="119279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3702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dirty="0" smtClean="0"/>
              <a:t>Coordination Free Execution</a:t>
            </a:r>
            <a:endParaRPr lang="en-C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889207"/>
              </p:ext>
            </p:extLst>
          </p:nvPr>
        </p:nvGraphicFramePr>
        <p:xfrm>
          <a:off x="838200" y="1825625"/>
          <a:ext cx="10515600" cy="244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6575"/>
                <a:gridCol w="4213184"/>
                <a:gridCol w="4385841"/>
              </a:tblGrid>
              <a:tr h="612000">
                <a:tc>
                  <a:txBody>
                    <a:bodyPr/>
                    <a:lstStyle/>
                    <a:p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 smtClean="0"/>
                        <a:t>Execution with</a:t>
                      </a:r>
                      <a:r>
                        <a:rPr lang="en-CA" sz="2400" b="1" baseline="0" dirty="0" smtClean="0"/>
                        <a:t> Coordination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 smtClean="0"/>
                        <a:t>Coordination</a:t>
                      </a:r>
                      <a:r>
                        <a:rPr lang="en-CA" sz="2400" b="1" baseline="0" dirty="0" smtClean="0"/>
                        <a:t> Free Execution</a:t>
                      </a:r>
                      <a:endParaRPr lang="en-CA" sz="2400" b="1" dirty="0"/>
                    </a:p>
                  </a:txBody>
                  <a:tcPr/>
                </a:tc>
              </a:tr>
              <a:tr h="612000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Latency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solidFill>
                            <a:srgbClr val="C00000"/>
                          </a:solidFill>
                        </a:rPr>
                        <a:t>Network RTT</a:t>
                      </a:r>
                      <a:endParaRPr lang="en-CA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solidFill>
                            <a:schemeClr val="accent6"/>
                          </a:solidFill>
                        </a:rPr>
                        <a:t>Immediate Response</a:t>
                      </a:r>
                      <a:endParaRPr lang="en-CA" sz="24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612000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Throughput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solidFill>
                            <a:srgbClr val="C00000"/>
                          </a:solidFill>
                        </a:rPr>
                        <a:t>Limited by coordination</a:t>
                      </a:r>
                      <a:endParaRPr lang="en-CA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solidFill>
                            <a:schemeClr val="accent6"/>
                          </a:solidFill>
                        </a:rPr>
                        <a:t>Ca</a:t>
                      </a:r>
                      <a:r>
                        <a:rPr lang="en-CA" sz="2400" baseline="0" dirty="0" smtClean="0">
                          <a:solidFill>
                            <a:schemeClr val="accent6"/>
                          </a:solidFill>
                        </a:rPr>
                        <a:t>n scale with # of machines</a:t>
                      </a:r>
                      <a:endParaRPr lang="en-CA" sz="24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612000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Availability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solidFill>
                            <a:srgbClr val="C00000"/>
                          </a:solidFill>
                        </a:rPr>
                        <a:t>Unavailable during failures</a:t>
                      </a:r>
                      <a:endParaRPr lang="en-CA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solidFill>
                            <a:schemeClr val="accent6"/>
                          </a:solidFill>
                        </a:rPr>
                        <a:t>Can</a:t>
                      </a:r>
                      <a:r>
                        <a:rPr lang="en-CA" sz="2400" baseline="0" dirty="0" smtClean="0">
                          <a:solidFill>
                            <a:schemeClr val="accent6"/>
                          </a:solidFill>
                        </a:rPr>
                        <a:t> progress during failures</a:t>
                      </a:r>
                      <a:endParaRPr lang="en-CA" sz="24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CA" smtClean="0"/>
              <a:t>2016-10-19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CE68779-5E3E-4C47-89BE-E1B1FEA6674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290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dirty="0" smtClean="0"/>
              <a:t>Objective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Correctness vs </a:t>
            </a:r>
            <a:r>
              <a:rPr lang="en-CA" dirty="0" smtClean="0"/>
              <a:t>Coordination trade-off</a:t>
            </a:r>
          </a:p>
          <a:p>
            <a:r>
              <a:rPr lang="en-CA" dirty="0" smtClean="0"/>
              <a:t>Coordinate only when it is strictly necessary</a:t>
            </a:r>
          </a:p>
          <a:p>
            <a:pPr lvl="1"/>
            <a:r>
              <a:rPr lang="en-CA" dirty="0" smtClean="0"/>
              <a:t>When to avoid coordination</a:t>
            </a:r>
          </a:p>
          <a:p>
            <a:pPr lvl="1"/>
            <a:r>
              <a:rPr lang="en-CA" dirty="0" smtClean="0"/>
              <a:t>How to preserve safety guarantees</a:t>
            </a:r>
          </a:p>
          <a:p>
            <a:r>
              <a:rPr lang="en-CA" dirty="0" smtClean="0"/>
              <a:t>Formal Model for Coordination-Free Execution</a:t>
            </a:r>
          </a:p>
          <a:p>
            <a:pPr lvl="1"/>
            <a:r>
              <a:rPr lang="en-CA" dirty="0" smtClean="0"/>
              <a:t>Invariant Confluence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pPr lvl="1"/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CA" smtClean="0"/>
              <a:t>2016-10-19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CE68779-5E3E-4C47-89BE-E1B1FEA6674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454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dirty="0" smtClean="0"/>
              <a:t>Formal Model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 smtClean="0"/>
                  <a:t>Invariants</a:t>
                </a:r>
              </a:p>
              <a:p>
                <a:pPr lvl="1"/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charset="0"/>
                      </a:rPr>
                      <m:t>𝐼</m:t>
                    </m:r>
                    <m:r>
                      <a:rPr lang="en-US" b="0" i="1" smtClean="0">
                        <a:latin typeface="Cambria Math" charset="0"/>
                      </a:rPr>
                      <m:t> :</m:t>
                    </m:r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  <m:r>
                      <a:rPr lang="en-US" b="0" i="1" smtClean="0">
                        <a:latin typeface="Cambria Math" charset="0"/>
                      </a:rPr>
                      <m:t>→{</m:t>
                    </m:r>
                    <m:r>
                      <a:rPr lang="en-US" b="0" i="1" smtClean="0">
                        <a:latin typeface="Cambria Math" charset="0"/>
                      </a:rPr>
                      <m:t>𝑡𝑟𝑢𝑒</m:t>
                    </m:r>
                    <m:r>
                      <a:rPr lang="en-US" b="0" i="1" smtClean="0">
                        <a:latin typeface="Cambria Math" charset="0"/>
                      </a:rPr>
                      <m:t>, </m:t>
                    </m:r>
                    <m:r>
                      <a:rPr lang="en-US" b="0" i="1" smtClean="0">
                        <a:latin typeface="Cambria Math" charset="0"/>
                      </a:rPr>
                      <m:t>𝑓𝑎𝑙𝑠𝑒</m:t>
                    </m:r>
                    <m:r>
                      <a:rPr lang="en-US" b="0" i="1" smtClean="0">
                        <a:latin typeface="Cambria Math" charset="0"/>
                      </a:rPr>
                      <m:t>}</m:t>
                    </m:r>
                  </m:oMath>
                </a14:m>
                <a:endParaRPr lang="en-CA" dirty="0" smtClean="0"/>
              </a:p>
              <a:p>
                <a:r>
                  <a:rPr lang="en-CA" dirty="0" smtClean="0"/>
                  <a:t>Transactions</a:t>
                </a:r>
              </a:p>
              <a:p>
                <a:pPr lvl="1"/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charset="0"/>
                      </a:rPr>
                      <m:t>𝑇</m:t>
                    </m:r>
                    <m:r>
                      <a:rPr lang="en-US" b="0" i="1" smtClean="0">
                        <a:latin typeface="Cambria Math" charset="0"/>
                      </a:rPr>
                      <m:t> :</m:t>
                    </m:r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  <m:r>
                      <a:rPr lang="en-US" b="0" i="1" smtClean="0">
                        <a:latin typeface="Cambria Math" charset="0"/>
                      </a:rPr>
                      <m:t>→</m:t>
                    </m:r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</m:oMath>
                </a14:m>
                <a:endParaRPr lang="en-CA" dirty="0" smtClean="0"/>
              </a:p>
              <a:p>
                <a:r>
                  <a:rPr lang="en-CA" dirty="0" smtClean="0"/>
                  <a:t>Merge Operator</a:t>
                </a:r>
              </a:p>
              <a:p>
                <a:pPr lvl="1"/>
                <a14:m>
                  <m:oMath xmlns:m="http://schemas.openxmlformats.org/officeDocument/2006/math" xmlns="">
                    <m:r>
                      <a:rPr lang="en-CA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⊔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: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𝐷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𝐷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𝐷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CA" smtClean="0"/>
              <a:t>2016-10-19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CE68779-5E3E-4C47-89BE-E1B1FEA6674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58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dirty="0" smtClean="0"/>
              <a:t>When to Avoid Coordination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Transactions can progress independently</a:t>
            </a:r>
          </a:p>
          <a:p>
            <a:pPr lvl="1"/>
            <a:r>
              <a:rPr lang="en-CA" dirty="0" smtClean="0"/>
              <a:t>No need for synchronous coordination</a:t>
            </a:r>
          </a:p>
          <a:p>
            <a:r>
              <a:rPr lang="en-CA" dirty="0" smtClean="0"/>
              <a:t>Transactions do not violate invariants</a:t>
            </a:r>
          </a:p>
          <a:p>
            <a:pPr lvl="1"/>
            <a:r>
              <a:rPr lang="en-CA" dirty="0" smtClean="0"/>
              <a:t>Each transaction is individually valid</a:t>
            </a:r>
          </a:p>
          <a:p>
            <a:r>
              <a:rPr lang="en-CA" dirty="0" smtClean="0"/>
              <a:t>Combination of side-effect makes ‘sense’ </a:t>
            </a:r>
          </a:p>
          <a:p>
            <a:pPr lvl="1"/>
            <a:r>
              <a:rPr lang="en-CA" dirty="0" smtClean="0"/>
              <a:t>Invariants holds on merged state</a:t>
            </a:r>
          </a:p>
          <a:p>
            <a:pPr lvl="1"/>
            <a:r>
              <a:rPr lang="en-CA" dirty="0" smtClean="0"/>
              <a:t>Operations are globally valid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CA" smtClean="0"/>
              <a:t>2016-10-19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CE68779-5E3E-4C47-89BE-E1B1FEA6674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8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dirty="0"/>
              <a:t>Invariant Confluence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291233"/>
            <a:ext cx="11095495" cy="511433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CA" smtClean="0"/>
              <a:t>2016-10-19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CE68779-5E3E-4C47-89BE-E1B1FEA6674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926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dirty="0" smtClean="0"/>
              <a:t>Invariant Confluence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Invariant Confluence is necessary and sufficient</a:t>
            </a:r>
          </a:p>
          <a:p>
            <a:pPr lvl="1"/>
            <a:r>
              <a:rPr lang="en-CA" dirty="0" smtClean="0"/>
              <a:t>IC Holds </a:t>
            </a:r>
            <a:r>
              <a:rPr lang="en-CA" dirty="0" smtClean="0">
                <a:sym typeface="Wingdings"/>
              </a:rPr>
              <a:t> There is coordination-free execution</a:t>
            </a:r>
          </a:p>
          <a:p>
            <a:pPr lvl="1"/>
            <a:r>
              <a:rPr lang="en-CA" dirty="0" smtClean="0">
                <a:sym typeface="Wingdings"/>
              </a:rPr>
              <a:t>IC Fails  You have to coordinate</a:t>
            </a:r>
            <a:endParaRPr lang="en-CA" dirty="0" smtClean="0"/>
          </a:p>
          <a:p>
            <a:r>
              <a:rPr lang="en-CA" dirty="0" smtClean="0"/>
              <a:t>Properties of Distributed Systems</a:t>
            </a:r>
          </a:p>
          <a:p>
            <a:pPr lvl="1"/>
            <a:r>
              <a:rPr lang="en-CA" dirty="0" smtClean="0"/>
              <a:t>Safety: merge state is valid</a:t>
            </a:r>
          </a:p>
          <a:p>
            <a:pPr lvl="1"/>
            <a:r>
              <a:rPr lang="en-CA" dirty="0" err="1" smtClean="0"/>
              <a:t>Liveness</a:t>
            </a:r>
            <a:r>
              <a:rPr lang="en-CA" dirty="0" smtClean="0"/>
              <a:t>: databases states converge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CA" smtClean="0"/>
              <a:t>2016-10-19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CE68779-5E3E-4C47-89BE-E1B1FEA6674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41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dirty="0" smtClean="0"/>
              <a:t>Invariant Confluence – An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4787" y="1690688"/>
            <a:ext cx="5448299" cy="4486275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Invariant: ID’s are positive</a:t>
            </a:r>
          </a:p>
          <a:p>
            <a:pPr marL="0" indent="0">
              <a:buNone/>
            </a:pPr>
            <a:r>
              <a:rPr lang="en-CA" dirty="0" smtClean="0"/>
              <a:t>Transaction: Add new User with ID</a:t>
            </a:r>
          </a:p>
          <a:p>
            <a:pPr marL="0" indent="0">
              <a:buNone/>
            </a:pPr>
            <a:r>
              <a:rPr lang="en-CA" dirty="0" smtClean="0"/>
              <a:t>Merge: Add both records to DB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CA" smtClean="0"/>
              <a:t>2016-10-19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CE68779-5E3E-4C47-89BE-E1B1FEA66744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Can 5"/>
          <p:cNvSpPr/>
          <p:nvPr/>
        </p:nvSpPr>
        <p:spPr>
          <a:xfrm>
            <a:off x="2569580" y="1567002"/>
            <a:ext cx="1747777" cy="1168400"/>
          </a:xfrm>
          <a:prstGeom prst="can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 dirty="0" smtClean="0"/>
              <a:t>{}</a:t>
            </a:r>
            <a:endParaRPr lang="en-CA" sz="2400" dirty="0"/>
          </a:p>
        </p:txBody>
      </p:sp>
      <p:sp>
        <p:nvSpPr>
          <p:cNvPr id="7" name="Can 6"/>
          <p:cNvSpPr/>
          <p:nvPr/>
        </p:nvSpPr>
        <p:spPr>
          <a:xfrm>
            <a:off x="2569580" y="5163917"/>
            <a:ext cx="1900365" cy="1168400"/>
          </a:xfrm>
          <a:prstGeom prst="can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 dirty="0" smtClean="0"/>
              <a:t>{Anil, ID:1}</a:t>
            </a:r>
          </a:p>
          <a:p>
            <a:pPr algn="ctr"/>
            <a:r>
              <a:rPr lang="en-CA" sz="2400" dirty="0" smtClean="0"/>
              <a:t> {Peter, ID:1} </a:t>
            </a:r>
            <a:endParaRPr lang="en-C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62461" y="2420091"/>
            <a:ext cx="15071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/>
              <a:t>a</a:t>
            </a:r>
            <a:r>
              <a:rPr lang="en-CA" sz="2400" dirty="0" smtClean="0"/>
              <a:t>dd:</a:t>
            </a:r>
          </a:p>
          <a:p>
            <a:pPr algn="ctr"/>
            <a:r>
              <a:rPr lang="en-CA" sz="2400" dirty="0" smtClean="0"/>
              <a:t>{Anil, ID:1}</a:t>
            </a:r>
            <a:endParaRPr lang="en-CA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469945" y="2505404"/>
            <a:ext cx="16657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/>
              <a:t>a</a:t>
            </a:r>
            <a:r>
              <a:rPr lang="en-CA" sz="2400" dirty="0" smtClean="0"/>
              <a:t>dd:</a:t>
            </a:r>
          </a:p>
          <a:p>
            <a:pPr algn="ctr"/>
            <a:r>
              <a:rPr lang="en-CA" sz="2400" dirty="0" smtClean="0"/>
              <a:t>{Peter, ID:1}</a:t>
            </a:r>
            <a:endParaRPr lang="en-CA" sz="2400" dirty="0"/>
          </a:p>
        </p:txBody>
      </p:sp>
      <p:cxnSp>
        <p:nvCxnSpPr>
          <p:cNvPr id="11" name="Straight Arrow Connector 10"/>
          <p:cNvCxnSpPr>
            <a:stCxn id="6" idx="2"/>
            <a:endCxn id="8" idx="0"/>
          </p:cNvCxnSpPr>
          <p:nvPr/>
        </p:nvCxnSpPr>
        <p:spPr>
          <a:xfrm flipH="1">
            <a:off x="1616033" y="2151202"/>
            <a:ext cx="953547" cy="268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2"/>
            <a:endCxn id="43" idx="1"/>
          </p:cNvCxnSpPr>
          <p:nvPr/>
        </p:nvCxnSpPr>
        <p:spPr>
          <a:xfrm flipH="1">
            <a:off x="1404113" y="3251088"/>
            <a:ext cx="211920" cy="579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4"/>
            <a:endCxn id="9" idx="0"/>
          </p:cNvCxnSpPr>
          <p:nvPr/>
        </p:nvCxnSpPr>
        <p:spPr>
          <a:xfrm>
            <a:off x="4317357" y="2151202"/>
            <a:ext cx="985477" cy="35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  <a:endCxn id="44" idx="1"/>
          </p:cNvCxnSpPr>
          <p:nvPr/>
        </p:nvCxnSpPr>
        <p:spPr>
          <a:xfrm>
            <a:off x="5302834" y="3336401"/>
            <a:ext cx="238065" cy="494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n 42"/>
          <p:cNvSpPr/>
          <p:nvPr/>
        </p:nvSpPr>
        <p:spPr>
          <a:xfrm>
            <a:off x="530224" y="3830706"/>
            <a:ext cx="1747777" cy="1168400"/>
          </a:xfrm>
          <a:prstGeom prst="can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 dirty="0" smtClean="0"/>
              <a:t>{Anil, ID:1}</a:t>
            </a:r>
            <a:endParaRPr lang="en-CA" sz="2400" dirty="0"/>
          </a:p>
        </p:txBody>
      </p:sp>
      <p:sp>
        <p:nvSpPr>
          <p:cNvPr id="44" name="Can 43"/>
          <p:cNvSpPr/>
          <p:nvPr/>
        </p:nvSpPr>
        <p:spPr>
          <a:xfrm>
            <a:off x="4667010" y="3830706"/>
            <a:ext cx="1747777" cy="1168400"/>
          </a:xfrm>
          <a:prstGeom prst="can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 dirty="0" smtClean="0"/>
              <a:t>{Peter, ID:1}</a:t>
            </a:r>
            <a:endParaRPr lang="en-CA" sz="2400" dirty="0"/>
          </a:p>
        </p:txBody>
      </p:sp>
      <p:cxnSp>
        <p:nvCxnSpPr>
          <p:cNvPr id="48" name="Straight Arrow Connector 47"/>
          <p:cNvCxnSpPr>
            <a:stCxn id="43" idx="3"/>
            <a:endCxn id="7" idx="2"/>
          </p:cNvCxnSpPr>
          <p:nvPr/>
        </p:nvCxnSpPr>
        <p:spPr>
          <a:xfrm>
            <a:off x="1404113" y="4999106"/>
            <a:ext cx="1165467" cy="749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4" idx="3"/>
            <a:endCxn id="7" idx="4"/>
          </p:cNvCxnSpPr>
          <p:nvPr/>
        </p:nvCxnSpPr>
        <p:spPr>
          <a:xfrm flipH="1">
            <a:off x="4469945" y="4999106"/>
            <a:ext cx="1070954" cy="749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586120" y="5455729"/>
            <a:ext cx="2048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chemeClr val="accent6"/>
                </a:solidFill>
              </a:rPr>
              <a:t>✔️ IC Holds</a:t>
            </a:r>
            <a:endParaRPr lang="en-CA" sz="3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969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ACID - Isolation Levels</a:t>
            </a:r>
          </a:p>
          <a:p>
            <a:pPr lvl="1"/>
            <a:r>
              <a:rPr lang="en-US" dirty="0" smtClean="0"/>
              <a:t>Cost of Coordination</a:t>
            </a:r>
          </a:p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Why Coordination Free Execution</a:t>
            </a:r>
          </a:p>
          <a:p>
            <a:r>
              <a:rPr lang="en-US" dirty="0" smtClean="0"/>
              <a:t>Invariant Confluence</a:t>
            </a:r>
          </a:p>
          <a:p>
            <a:r>
              <a:rPr lang="en-US" dirty="0" smtClean="0"/>
              <a:t>A Case Study: TPC-C Benchmark</a:t>
            </a:r>
          </a:p>
          <a:p>
            <a:r>
              <a:rPr lang="en-US" dirty="0" smtClean="0"/>
              <a:t>Discussion &amp; Conclusion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CE68779-5E3E-4C47-89BE-E1B1FEA66744}" type="slidenum">
              <a:rPr lang="en-US" smtClean="0"/>
              <a:t>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CA" smtClean="0"/>
              <a:t>2016-10-19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82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dirty="0" smtClean="0"/>
              <a:t>Invariant Confluence – An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4787" y="1690688"/>
            <a:ext cx="5448299" cy="4486275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Invariant: ID’s are globally unique</a:t>
            </a:r>
          </a:p>
          <a:p>
            <a:pPr marL="0" indent="0">
              <a:buNone/>
            </a:pPr>
            <a:r>
              <a:rPr lang="en-CA" dirty="0"/>
              <a:t>Transaction : </a:t>
            </a:r>
            <a:r>
              <a:rPr lang="en-CA" dirty="0" smtClean="0"/>
              <a:t>Add new User with ID</a:t>
            </a:r>
          </a:p>
          <a:p>
            <a:pPr marL="0" indent="0">
              <a:buNone/>
            </a:pPr>
            <a:r>
              <a:rPr lang="en-CA" dirty="0" smtClean="0"/>
              <a:t>Merge: Add both records to DB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CA" smtClean="0"/>
              <a:t>2016-10-19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CE68779-5E3E-4C47-89BE-E1B1FEA66744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Can 5"/>
          <p:cNvSpPr/>
          <p:nvPr/>
        </p:nvSpPr>
        <p:spPr>
          <a:xfrm>
            <a:off x="2569580" y="1567002"/>
            <a:ext cx="1747777" cy="1168400"/>
          </a:xfrm>
          <a:prstGeom prst="can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 dirty="0" smtClean="0"/>
              <a:t>{}</a:t>
            </a:r>
            <a:endParaRPr lang="en-CA" sz="2400" dirty="0"/>
          </a:p>
        </p:txBody>
      </p:sp>
      <p:sp>
        <p:nvSpPr>
          <p:cNvPr id="7" name="Can 6"/>
          <p:cNvSpPr/>
          <p:nvPr/>
        </p:nvSpPr>
        <p:spPr>
          <a:xfrm>
            <a:off x="2569580" y="5163917"/>
            <a:ext cx="1900365" cy="1168400"/>
          </a:xfrm>
          <a:prstGeom prst="can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 dirty="0" smtClean="0"/>
              <a:t>{Anil, ID:1}</a:t>
            </a:r>
          </a:p>
          <a:p>
            <a:pPr algn="ctr"/>
            <a:r>
              <a:rPr lang="en-CA" sz="2400" dirty="0" smtClean="0"/>
              <a:t> {Peter, ID:1} }</a:t>
            </a:r>
            <a:endParaRPr lang="en-C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62461" y="2420091"/>
            <a:ext cx="15071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/>
              <a:t>a</a:t>
            </a:r>
            <a:r>
              <a:rPr lang="en-CA" sz="2400" dirty="0" smtClean="0"/>
              <a:t>dd:</a:t>
            </a:r>
          </a:p>
          <a:p>
            <a:pPr algn="ctr"/>
            <a:r>
              <a:rPr lang="en-CA" sz="2400" dirty="0" smtClean="0"/>
              <a:t>{Anil, ID:1}</a:t>
            </a:r>
            <a:endParaRPr lang="en-CA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469945" y="2505404"/>
            <a:ext cx="16657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/>
              <a:t>a</a:t>
            </a:r>
            <a:r>
              <a:rPr lang="en-CA" sz="2400" dirty="0" smtClean="0"/>
              <a:t>dd:</a:t>
            </a:r>
          </a:p>
          <a:p>
            <a:pPr algn="ctr"/>
            <a:r>
              <a:rPr lang="en-CA" sz="2400" dirty="0" smtClean="0"/>
              <a:t>{Peter, ID:1}</a:t>
            </a:r>
            <a:endParaRPr lang="en-CA" sz="2400" dirty="0"/>
          </a:p>
        </p:txBody>
      </p:sp>
      <p:cxnSp>
        <p:nvCxnSpPr>
          <p:cNvPr id="11" name="Straight Arrow Connector 10"/>
          <p:cNvCxnSpPr>
            <a:stCxn id="6" idx="2"/>
            <a:endCxn id="8" idx="0"/>
          </p:cNvCxnSpPr>
          <p:nvPr/>
        </p:nvCxnSpPr>
        <p:spPr>
          <a:xfrm flipH="1">
            <a:off x="1616033" y="2151202"/>
            <a:ext cx="953547" cy="268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2"/>
            <a:endCxn id="43" idx="1"/>
          </p:cNvCxnSpPr>
          <p:nvPr/>
        </p:nvCxnSpPr>
        <p:spPr>
          <a:xfrm flipH="1">
            <a:off x="1404113" y="3251088"/>
            <a:ext cx="211920" cy="579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4"/>
            <a:endCxn id="9" idx="0"/>
          </p:cNvCxnSpPr>
          <p:nvPr/>
        </p:nvCxnSpPr>
        <p:spPr>
          <a:xfrm>
            <a:off x="4317357" y="2151202"/>
            <a:ext cx="985477" cy="35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  <a:endCxn id="44" idx="1"/>
          </p:cNvCxnSpPr>
          <p:nvPr/>
        </p:nvCxnSpPr>
        <p:spPr>
          <a:xfrm>
            <a:off x="5302834" y="3336401"/>
            <a:ext cx="238065" cy="494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n 42"/>
          <p:cNvSpPr/>
          <p:nvPr/>
        </p:nvSpPr>
        <p:spPr>
          <a:xfrm>
            <a:off x="530224" y="3830706"/>
            <a:ext cx="1747777" cy="1168400"/>
          </a:xfrm>
          <a:prstGeom prst="can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 dirty="0" smtClean="0"/>
              <a:t>{Anil, ID:1}</a:t>
            </a:r>
            <a:endParaRPr lang="en-CA" sz="2400" dirty="0"/>
          </a:p>
        </p:txBody>
      </p:sp>
      <p:sp>
        <p:nvSpPr>
          <p:cNvPr id="44" name="Can 43"/>
          <p:cNvSpPr/>
          <p:nvPr/>
        </p:nvSpPr>
        <p:spPr>
          <a:xfrm>
            <a:off x="4667010" y="3830706"/>
            <a:ext cx="1747777" cy="1168400"/>
          </a:xfrm>
          <a:prstGeom prst="can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 dirty="0" smtClean="0"/>
              <a:t>{Peter, ID:1}</a:t>
            </a:r>
            <a:endParaRPr lang="en-CA" sz="2400" dirty="0"/>
          </a:p>
        </p:txBody>
      </p:sp>
      <p:cxnSp>
        <p:nvCxnSpPr>
          <p:cNvPr id="48" name="Straight Arrow Connector 47"/>
          <p:cNvCxnSpPr>
            <a:stCxn id="43" idx="3"/>
            <a:endCxn id="7" idx="2"/>
          </p:cNvCxnSpPr>
          <p:nvPr/>
        </p:nvCxnSpPr>
        <p:spPr>
          <a:xfrm>
            <a:off x="1404113" y="4999106"/>
            <a:ext cx="1165467" cy="749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4" idx="3"/>
            <a:endCxn id="7" idx="4"/>
          </p:cNvCxnSpPr>
          <p:nvPr/>
        </p:nvCxnSpPr>
        <p:spPr>
          <a:xfrm flipH="1">
            <a:off x="4469945" y="4999106"/>
            <a:ext cx="1070954" cy="749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586120" y="5455729"/>
            <a:ext cx="3557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smtClean="0">
                <a:solidFill>
                  <a:srgbClr val="C00000"/>
                </a:solidFill>
              </a:rPr>
              <a:t>✖️ IC </a:t>
            </a:r>
            <a:r>
              <a:rPr lang="en-CA" sz="3200" dirty="0" smtClean="0">
                <a:solidFill>
                  <a:srgbClr val="C00000"/>
                </a:solidFill>
              </a:rPr>
              <a:t>does NOT hold</a:t>
            </a:r>
            <a:endParaRPr lang="en-CA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94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dirty="0" smtClean="0"/>
              <a:t>Invariant Confluence – An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4787" y="1690688"/>
            <a:ext cx="5448299" cy="4486275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Invariant: ID’s are globally unique</a:t>
            </a:r>
          </a:p>
          <a:p>
            <a:pPr marL="0" indent="0">
              <a:buNone/>
            </a:pPr>
            <a:r>
              <a:rPr lang="en-CA" dirty="0"/>
              <a:t>Transaction : </a:t>
            </a:r>
            <a:r>
              <a:rPr lang="en-CA" dirty="0" smtClean="0"/>
              <a:t>Add new User </a:t>
            </a:r>
          </a:p>
          <a:p>
            <a:pPr marL="0" indent="0">
              <a:buNone/>
            </a:pPr>
            <a:r>
              <a:rPr lang="en-CA" dirty="0" smtClean="0"/>
              <a:t>Merge: Add both records to DB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CA" smtClean="0"/>
              <a:t>2016-10-19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CE68779-5E3E-4C47-89BE-E1B1FEA66744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Can 5"/>
          <p:cNvSpPr/>
          <p:nvPr/>
        </p:nvSpPr>
        <p:spPr>
          <a:xfrm>
            <a:off x="2569580" y="1567002"/>
            <a:ext cx="1747777" cy="1168400"/>
          </a:xfrm>
          <a:prstGeom prst="can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 dirty="0" smtClean="0"/>
              <a:t>{}</a:t>
            </a:r>
            <a:endParaRPr lang="en-CA" sz="2400" dirty="0"/>
          </a:p>
        </p:txBody>
      </p:sp>
      <p:sp>
        <p:nvSpPr>
          <p:cNvPr id="7" name="Can 6"/>
          <p:cNvSpPr/>
          <p:nvPr/>
        </p:nvSpPr>
        <p:spPr>
          <a:xfrm>
            <a:off x="2569580" y="5163917"/>
            <a:ext cx="1900365" cy="1168400"/>
          </a:xfrm>
          <a:prstGeom prst="can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 dirty="0" smtClean="0"/>
              <a:t>{Anil, ID:11}</a:t>
            </a:r>
          </a:p>
          <a:p>
            <a:pPr algn="ctr"/>
            <a:r>
              <a:rPr lang="en-CA" sz="2400" dirty="0" smtClean="0"/>
              <a:t> {Peter, ID:21} </a:t>
            </a:r>
            <a:endParaRPr lang="en-C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68873" y="2420091"/>
            <a:ext cx="14943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/>
              <a:t>a</a:t>
            </a:r>
            <a:r>
              <a:rPr lang="en-CA" sz="2400" dirty="0" smtClean="0"/>
              <a:t>dd:</a:t>
            </a:r>
          </a:p>
          <a:p>
            <a:pPr algn="ctr"/>
            <a:r>
              <a:rPr lang="en-CA" sz="2400" dirty="0" smtClean="0"/>
              <a:t>{Anil, ID:?}</a:t>
            </a:r>
            <a:endParaRPr lang="en-CA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476357" y="2505404"/>
            <a:ext cx="16529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/>
              <a:t>a</a:t>
            </a:r>
            <a:r>
              <a:rPr lang="en-CA" sz="2400" dirty="0" smtClean="0"/>
              <a:t>dd:</a:t>
            </a:r>
          </a:p>
          <a:p>
            <a:pPr algn="ctr"/>
            <a:r>
              <a:rPr lang="en-CA" sz="2400" dirty="0" smtClean="0"/>
              <a:t>{Peter, ID:?}</a:t>
            </a:r>
            <a:endParaRPr lang="en-CA" sz="2400" dirty="0"/>
          </a:p>
        </p:txBody>
      </p:sp>
      <p:cxnSp>
        <p:nvCxnSpPr>
          <p:cNvPr id="11" name="Straight Arrow Connector 10"/>
          <p:cNvCxnSpPr>
            <a:stCxn id="6" idx="2"/>
            <a:endCxn id="8" idx="0"/>
          </p:cNvCxnSpPr>
          <p:nvPr/>
        </p:nvCxnSpPr>
        <p:spPr>
          <a:xfrm flipH="1">
            <a:off x="1616033" y="2151202"/>
            <a:ext cx="953547" cy="268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2"/>
            <a:endCxn id="43" idx="1"/>
          </p:cNvCxnSpPr>
          <p:nvPr/>
        </p:nvCxnSpPr>
        <p:spPr>
          <a:xfrm flipH="1">
            <a:off x="1404113" y="3251088"/>
            <a:ext cx="211920" cy="579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4"/>
            <a:endCxn id="9" idx="0"/>
          </p:cNvCxnSpPr>
          <p:nvPr/>
        </p:nvCxnSpPr>
        <p:spPr>
          <a:xfrm>
            <a:off x="4317357" y="2151202"/>
            <a:ext cx="985477" cy="35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  <a:endCxn id="44" idx="1"/>
          </p:cNvCxnSpPr>
          <p:nvPr/>
        </p:nvCxnSpPr>
        <p:spPr>
          <a:xfrm>
            <a:off x="5302834" y="3336401"/>
            <a:ext cx="238065" cy="494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n 42"/>
          <p:cNvSpPr/>
          <p:nvPr/>
        </p:nvSpPr>
        <p:spPr>
          <a:xfrm>
            <a:off x="530224" y="3830706"/>
            <a:ext cx="1747777" cy="1168400"/>
          </a:xfrm>
          <a:prstGeom prst="can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 dirty="0" smtClean="0"/>
              <a:t>{Anil, ID:11}</a:t>
            </a:r>
            <a:endParaRPr lang="en-CA" sz="2400" dirty="0"/>
          </a:p>
        </p:txBody>
      </p:sp>
      <p:sp>
        <p:nvSpPr>
          <p:cNvPr id="44" name="Can 43"/>
          <p:cNvSpPr/>
          <p:nvPr/>
        </p:nvSpPr>
        <p:spPr>
          <a:xfrm>
            <a:off x="4667010" y="3830706"/>
            <a:ext cx="1747777" cy="1168400"/>
          </a:xfrm>
          <a:prstGeom prst="can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 dirty="0" smtClean="0"/>
              <a:t>{Peter, D:21}</a:t>
            </a:r>
            <a:endParaRPr lang="en-CA" sz="2400" dirty="0"/>
          </a:p>
        </p:txBody>
      </p:sp>
      <p:cxnSp>
        <p:nvCxnSpPr>
          <p:cNvPr id="48" name="Straight Arrow Connector 47"/>
          <p:cNvCxnSpPr>
            <a:stCxn id="43" idx="3"/>
            <a:endCxn id="7" idx="2"/>
          </p:cNvCxnSpPr>
          <p:nvPr/>
        </p:nvCxnSpPr>
        <p:spPr>
          <a:xfrm>
            <a:off x="1404113" y="4999106"/>
            <a:ext cx="1165467" cy="749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4" idx="3"/>
            <a:endCxn id="7" idx="4"/>
          </p:cNvCxnSpPr>
          <p:nvPr/>
        </p:nvCxnSpPr>
        <p:spPr>
          <a:xfrm flipH="1">
            <a:off x="4469945" y="4999106"/>
            <a:ext cx="1070954" cy="749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86120" y="5455729"/>
            <a:ext cx="2048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smtClean="0">
                <a:solidFill>
                  <a:schemeClr val="accent6"/>
                </a:solidFill>
              </a:rPr>
              <a:t>✔️ IC Holds</a:t>
            </a:r>
            <a:endParaRPr lang="en-CA" sz="32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368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dirty="0"/>
              <a:t>Invariant Confluence – </a:t>
            </a:r>
            <a:r>
              <a:rPr lang="en-CA" dirty="0" smtClean="0"/>
              <a:t>More </a:t>
            </a:r>
            <a:r>
              <a:rPr lang="en-CA" dirty="0" err="1" smtClean="0"/>
              <a:t>Realistics</a:t>
            </a:r>
            <a:r>
              <a:rPr lang="en-CA" dirty="0" smtClean="0"/>
              <a:t>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Read Committed Isolations</a:t>
            </a:r>
          </a:p>
          <a:p>
            <a:pPr lvl="1"/>
            <a:r>
              <a:rPr lang="en-CA" dirty="0" smtClean="0"/>
              <a:t>No </a:t>
            </a:r>
            <a:r>
              <a:rPr lang="en-CA" dirty="0" err="1" smtClean="0"/>
              <a:t>Tx</a:t>
            </a:r>
            <a:r>
              <a:rPr lang="en-CA" dirty="0" smtClean="0"/>
              <a:t> reads uncommitted data</a:t>
            </a:r>
          </a:p>
          <a:p>
            <a:r>
              <a:rPr lang="en-CA" dirty="0" smtClean="0"/>
              <a:t>Traditional Lock Based Implementation</a:t>
            </a:r>
          </a:p>
          <a:p>
            <a:pPr lvl="1"/>
            <a:r>
              <a:rPr lang="en-CA" dirty="0" smtClean="0"/>
              <a:t>Write-locks: keep end-of-</a:t>
            </a:r>
            <a:r>
              <a:rPr lang="en-CA" dirty="0" err="1" smtClean="0"/>
              <a:t>Tx</a:t>
            </a:r>
            <a:endParaRPr lang="en-CA" dirty="0" smtClean="0"/>
          </a:p>
          <a:p>
            <a:pPr lvl="1"/>
            <a:r>
              <a:rPr lang="en-CA" dirty="0" smtClean="0"/>
              <a:t>Read-lock: release once SELECT performed</a:t>
            </a:r>
          </a:p>
          <a:p>
            <a:r>
              <a:rPr lang="en-CA" dirty="0" smtClean="0"/>
              <a:t>Coordination-Free Implementation</a:t>
            </a:r>
          </a:p>
          <a:p>
            <a:pPr lvl="1"/>
            <a:r>
              <a:rPr lang="en-CA" dirty="0" err="1" smtClean="0"/>
              <a:t>Tx’s</a:t>
            </a:r>
            <a:r>
              <a:rPr lang="en-CA" dirty="0" smtClean="0"/>
              <a:t> work on local buffer</a:t>
            </a:r>
          </a:p>
          <a:p>
            <a:pPr lvl="1"/>
            <a:r>
              <a:rPr lang="en-CA" dirty="0" smtClean="0"/>
              <a:t>Multi-version with commit tags</a:t>
            </a:r>
          </a:p>
          <a:p>
            <a:pPr lvl="1"/>
            <a:endParaRPr lang="en-CA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CA" smtClean="0"/>
              <a:t>2016-10-19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CE68779-5E3E-4C47-89BE-E1B1FEA6674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6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593" y="1128826"/>
            <a:ext cx="7314815" cy="513862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Invariant Confluence Analysis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2016-10-19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8779-5E3E-4C47-89BE-E1B1FEA6674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356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dirty="0" smtClean="0"/>
              <a:t>Case Study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TPC-C Benchmark</a:t>
            </a:r>
          </a:p>
          <a:p>
            <a:pPr lvl="1"/>
            <a:r>
              <a:rPr lang="en-CA" dirty="0" smtClean="0"/>
              <a:t>Industry standard OLTP</a:t>
            </a:r>
          </a:p>
          <a:p>
            <a:pPr lvl="1"/>
            <a:r>
              <a:rPr lang="en-CA" dirty="0" smtClean="0"/>
              <a:t>Simulates order entry</a:t>
            </a:r>
          </a:p>
          <a:p>
            <a:r>
              <a:rPr lang="en-CA" dirty="0" smtClean="0"/>
              <a:t>Read-write Mix</a:t>
            </a:r>
          </a:p>
          <a:p>
            <a:pPr lvl="1"/>
            <a:r>
              <a:rPr lang="en-CA" dirty="0" smtClean="0"/>
              <a:t>3 Read-Write </a:t>
            </a:r>
            <a:r>
              <a:rPr lang="en-CA" dirty="0" err="1" smtClean="0"/>
              <a:t>Tx</a:t>
            </a:r>
            <a:endParaRPr lang="en-CA" dirty="0" smtClean="0"/>
          </a:p>
          <a:p>
            <a:pPr lvl="1"/>
            <a:r>
              <a:rPr lang="en-CA" dirty="0" smtClean="0"/>
              <a:t>2 Read-Only </a:t>
            </a:r>
            <a:r>
              <a:rPr lang="en-CA" dirty="0" err="1" smtClean="0"/>
              <a:t>Tx</a:t>
            </a:r>
            <a:endParaRPr lang="en-CA" dirty="0" smtClean="0"/>
          </a:p>
          <a:p>
            <a:endParaRPr lang="en-CA" dirty="0" smtClean="0"/>
          </a:p>
          <a:p>
            <a:pPr lvl="1"/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CA" smtClean="0"/>
              <a:t>2016-10-19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CE68779-5E3E-4C47-89BE-E1B1FEA66744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2349500"/>
            <a:ext cx="65405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5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dirty="0" smtClean="0"/>
              <a:t>Case Study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325" y="1190980"/>
            <a:ext cx="4722670" cy="553049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CA" smtClean="0"/>
              <a:t>2016-10-19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CE68779-5E3E-4C47-89BE-E1B1FEA66744}" type="slidenum">
              <a:rPr lang="en-US" smtClean="0"/>
              <a:t>25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HelveticaNeueDeskInterface-Regular" charset="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 smtClean="0"/>
          </a:p>
          <a:p>
            <a:r>
              <a:rPr lang="en-CA" dirty="0" smtClean="0"/>
              <a:t>Varying concurrency</a:t>
            </a:r>
          </a:p>
          <a:p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Varying Contention</a:t>
            </a:r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Varying Distribution</a:t>
            </a:r>
          </a:p>
          <a:p>
            <a:endParaRPr lang="en-CA" dirty="0" smtClean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9775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dirty="0" smtClean="0"/>
              <a:t>Case Study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1311600"/>
            <a:ext cx="7074519" cy="504475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CA" smtClean="0"/>
              <a:t>2016-10-19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CE68779-5E3E-4C47-89BE-E1B1FEA6674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852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Distributed Systems suffer from coordination</a:t>
            </a:r>
          </a:p>
          <a:p>
            <a:r>
              <a:rPr lang="en-US" dirty="0" smtClean="0"/>
              <a:t>Most applications over-coordinate</a:t>
            </a:r>
          </a:p>
          <a:p>
            <a:pPr lvl="1"/>
            <a:r>
              <a:rPr lang="en-US" dirty="0" smtClean="0"/>
              <a:t>TPC-C: 10/12 ICT holds</a:t>
            </a:r>
          </a:p>
          <a:p>
            <a:pPr lvl="1"/>
            <a:r>
              <a:rPr lang="en-US" dirty="0" smtClean="0"/>
              <a:t>Ruby on Rails: ~86% of invariants are IC</a:t>
            </a:r>
          </a:p>
          <a:p>
            <a:r>
              <a:rPr lang="en-US" dirty="0" smtClean="0"/>
              <a:t>Understand application requirements</a:t>
            </a:r>
          </a:p>
          <a:p>
            <a:pPr lvl="1"/>
            <a:r>
              <a:rPr lang="en-US" dirty="0" smtClean="0"/>
              <a:t>Not all safety guarantees requires coordination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I</a:t>
            </a:r>
            <a:r>
              <a:rPr lang="en-US" dirty="0" smtClean="0"/>
              <a:t>nvariant </a:t>
            </a:r>
            <a:r>
              <a:rPr lang="en-US" dirty="0" smtClean="0">
                <a:solidFill>
                  <a:srgbClr val="C00000"/>
                </a:solidFill>
              </a:rPr>
              <a:t>C</a:t>
            </a:r>
            <a:r>
              <a:rPr lang="en-US" dirty="0" smtClean="0"/>
              <a:t>onfluence </a:t>
            </a:r>
          </a:p>
          <a:p>
            <a:pPr lvl="1"/>
            <a:r>
              <a:rPr lang="en-US" dirty="0" smtClean="0"/>
              <a:t>Necessary and sufficient condition for </a:t>
            </a:r>
            <a:r>
              <a:rPr lang="en-US" dirty="0" smtClean="0">
                <a:solidFill>
                  <a:srgbClr val="C00000"/>
                </a:solidFill>
              </a:rPr>
              <a:t>Coordination-free</a:t>
            </a:r>
            <a:r>
              <a:rPr lang="en-US" dirty="0" smtClean="0"/>
              <a:t> Execution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CE68779-5E3E-4C47-89BE-E1B1FEA66744}" type="slidenum">
              <a:rPr lang="en-US" smtClean="0"/>
              <a:t>27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CA" smtClean="0"/>
              <a:t>2016-10-19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2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dirty="0" smtClean="0"/>
              <a:t>Database Abstraction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Application Requirements</a:t>
            </a:r>
          </a:p>
          <a:p>
            <a:pPr lvl="1"/>
            <a:r>
              <a:rPr lang="en-CA" dirty="0" smtClean="0"/>
              <a:t>Correctness</a:t>
            </a:r>
          </a:p>
          <a:p>
            <a:pPr lvl="1"/>
            <a:r>
              <a:rPr lang="en-CA" dirty="0" smtClean="0"/>
              <a:t>Concurrency</a:t>
            </a:r>
          </a:p>
          <a:p>
            <a:r>
              <a:rPr lang="en-CA" dirty="0" smtClean="0"/>
              <a:t>Transaction Abstraction</a:t>
            </a:r>
          </a:p>
          <a:p>
            <a:pPr lvl="1"/>
            <a:r>
              <a:rPr lang="en-CA" dirty="0" smtClean="0"/>
              <a:t>ACID Properties</a:t>
            </a:r>
          </a:p>
          <a:p>
            <a:r>
              <a:rPr lang="en-CA" dirty="0" smtClean="0"/>
              <a:t>Distributed Databases</a:t>
            </a:r>
          </a:p>
          <a:p>
            <a:pPr lvl="1"/>
            <a:r>
              <a:rPr lang="en-CA" dirty="0" smtClean="0"/>
              <a:t>Distributed Transactions</a:t>
            </a:r>
          </a:p>
          <a:p>
            <a:pPr lvl="1"/>
            <a:r>
              <a:rPr lang="en-CA" dirty="0" smtClean="0"/>
              <a:t>Replica Management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CA" smtClean="0"/>
              <a:t>2016-10-19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CE68779-5E3E-4C47-89BE-E1B1FEA6674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67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dirty="0" smtClean="0"/>
              <a:t>ACID Transactions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r>
              <a:rPr lang="en-CA" dirty="0" smtClean="0">
                <a:solidFill>
                  <a:srgbClr val="C00000"/>
                </a:solidFill>
              </a:rPr>
              <a:t>A</a:t>
            </a:r>
            <a:r>
              <a:rPr lang="en-CA" dirty="0" smtClean="0"/>
              <a:t>tomicity</a:t>
            </a:r>
          </a:p>
          <a:p>
            <a:pPr lvl="1"/>
            <a:r>
              <a:rPr lang="en-CA" dirty="0" smtClean="0"/>
              <a:t>Atomic </a:t>
            </a:r>
            <a:r>
              <a:rPr lang="en-CA" dirty="0" err="1" smtClean="0"/>
              <a:t>Tx</a:t>
            </a:r>
            <a:r>
              <a:rPr lang="en-CA" dirty="0" smtClean="0"/>
              <a:t>, all-or-nothing</a:t>
            </a:r>
          </a:p>
          <a:p>
            <a:r>
              <a:rPr lang="en-CA" dirty="0" smtClean="0"/>
              <a:t> </a:t>
            </a:r>
            <a:r>
              <a:rPr lang="en-CA" dirty="0" smtClean="0">
                <a:solidFill>
                  <a:srgbClr val="C00000"/>
                </a:solidFill>
              </a:rPr>
              <a:t>C</a:t>
            </a:r>
            <a:r>
              <a:rPr lang="en-CA" dirty="0" smtClean="0"/>
              <a:t>onsistency</a:t>
            </a:r>
          </a:p>
          <a:p>
            <a:pPr lvl="1"/>
            <a:r>
              <a:rPr lang="en-CA" dirty="0" smtClean="0"/>
              <a:t>Application level correctness</a:t>
            </a:r>
          </a:p>
          <a:p>
            <a:r>
              <a:rPr lang="en-CA" dirty="0" smtClean="0"/>
              <a:t> </a:t>
            </a:r>
            <a:r>
              <a:rPr lang="en-CA" dirty="0" smtClean="0">
                <a:solidFill>
                  <a:srgbClr val="C00000"/>
                </a:solidFill>
              </a:rPr>
              <a:t>I</a:t>
            </a:r>
            <a:r>
              <a:rPr lang="en-CA" dirty="0" smtClean="0"/>
              <a:t>solation</a:t>
            </a:r>
          </a:p>
          <a:p>
            <a:pPr lvl="1"/>
            <a:r>
              <a:rPr lang="en-CA" dirty="0" smtClean="0"/>
              <a:t>Consistency across concurrent </a:t>
            </a:r>
            <a:r>
              <a:rPr lang="en-CA" dirty="0" err="1" smtClean="0"/>
              <a:t>Tx</a:t>
            </a:r>
            <a:endParaRPr lang="en-CA" dirty="0" smtClean="0"/>
          </a:p>
          <a:p>
            <a:r>
              <a:rPr lang="en-CA" dirty="0" smtClean="0"/>
              <a:t> </a:t>
            </a:r>
            <a:r>
              <a:rPr lang="en-CA" dirty="0" smtClean="0">
                <a:solidFill>
                  <a:srgbClr val="C00000"/>
                </a:solidFill>
              </a:rPr>
              <a:t>D</a:t>
            </a:r>
            <a:r>
              <a:rPr lang="en-CA" dirty="0" smtClean="0"/>
              <a:t>urability</a:t>
            </a:r>
          </a:p>
          <a:p>
            <a:pPr lvl="1"/>
            <a:r>
              <a:rPr lang="en-CA" dirty="0" smtClean="0"/>
              <a:t>Permanent side-effects upon commit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CA" smtClean="0"/>
              <a:t>2016-10-19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CE68779-5E3E-4C47-89BE-E1B1FEA6674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857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dirty="0" smtClean="0"/>
              <a:t>Isolation Levels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Serializable</a:t>
            </a:r>
            <a:endParaRPr lang="en-CA" dirty="0" smtClean="0"/>
          </a:p>
          <a:p>
            <a:pPr lvl="1"/>
            <a:r>
              <a:rPr lang="en-CA" dirty="0" smtClean="0"/>
              <a:t>Golden standard for consistency</a:t>
            </a:r>
          </a:p>
          <a:p>
            <a:pPr lvl="1"/>
            <a:r>
              <a:rPr lang="en-CA" dirty="0" smtClean="0"/>
              <a:t>No data anomaly allowed</a:t>
            </a:r>
          </a:p>
          <a:p>
            <a:r>
              <a:rPr lang="en-CA" dirty="0" smtClean="0"/>
              <a:t>Some serial execution of </a:t>
            </a:r>
            <a:r>
              <a:rPr lang="en-CA" dirty="0" err="1" smtClean="0"/>
              <a:t>Txs</a:t>
            </a:r>
            <a:endParaRPr lang="en-CA" dirty="0"/>
          </a:p>
          <a:p>
            <a:pPr lvl="1"/>
            <a:r>
              <a:rPr lang="en-CA" dirty="0" smtClean="0"/>
              <a:t>Each </a:t>
            </a:r>
            <a:r>
              <a:rPr lang="en-CA" dirty="0" err="1" smtClean="0"/>
              <a:t>Tx</a:t>
            </a:r>
            <a:r>
              <a:rPr lang="en-CA" dirty="0" smtClean="0"/>
              <a:t> is consistent</a:t>
            </a:r>
          </a:p>
          <a:p>
            <a:pPr lvl="1"/>
            <a:r>
              <a:rPr lang="en-CA" dirty="0" smtClean="0"/>
              <a:t>So as their serial execution</a:t>
            </a:r>
            <a:endParaRPr lang="en-CA" dirty="0"/>
          </a:p>
          <a:p>
            <a:r>
              <a:rPr lang="en-CA" dirty="0" smtClean="0"/>
              <a:t>Requires Coordination</a:t>
            </a:r>
          </a:p>
          <a:p>
            <a:pPr lvl="1"/>
            <a:r>
              <a:rPr lang="en-CA" dirty="0" smtClean="0"/>
              <a:t>2 Phase Locking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CA" smtClean="0"/>
              <a:t>2016-10-19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CE68779-5E3E-4C47-89BE-E1B1FEA66744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619346" y="2326509"/>
            <a:ext cx="3107963" cy="108818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UPDATE EMPLOYEE </a:t>
            </a:r>
          </a:p>
          <a:p>
            <a:pPr algn="ctr"/>
            <a:r>
              <a:rPr lang="en-CA" dirty="0" smtClean="0"/>
              <a:t>SET SALARY = SALARY + 100</a:t>
            </a:r>
          </a:p>
          <a:p>
            <a:pPr algn="ctr"/>
            <a:r>
              <a:rPr lang="en-CA" dirty="0" smtClean="0"/>
              <a:t> WHERE ID = 123</a:t>
            </a:r>
            <a:endParaRPr lang="en-CA" dirty="0"/>
          </a:p>
        </p:txBody>
      </p:sp>
      <p:sp>
        <p:nvSpPr>
          <p:cNvPr id="7" name="Rounded Rectangle 6"/>
          <p:cNvSpPr/>
          <p:nvPr/>
        </p:nvSpPr>
        <p:spPr>
          <a:xfrm>
            <a:off x="8931634" y="2326509"/>
            <a:ext cx="3107963" cy="108818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UPDATE EMPLOYEE SET SALARY = SALARY * 0.95</a:t>
            </a:r>
          </a:p>
          <a:p>
            <a:pPr algn="ctr"/>
            <a:r>
              <a:rPr lang="en-CA" dirty="0" smtClean="0"/>
              <a:t>WHERE ID = 123</a:t>
            </a:r>
            <a:endParaRPr lang="en-CA" dirty="0"/>
          </a:p>
        </p:txBody>
      </p:sp>
      <p:sp>
        <p:nvSpPr>
          <p:cNvPr id="8" name="Rounded Rectangle 7"/>
          <p:cNvSpPr/>
          <p:nvPr/>
        </p:nvSpPr>
        <p:spPr>
          <a:xfrm>
            <a:off x="5619346" y="3707645"/>
            <a:ext cx="3107963" cy="42451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READ SALARY</a:t>
            </a:r>
            <a:endParaRPr lang="en-CA" dirty="0"/>
          </a:p>
        </p:txBody>
      </p:sp>
      <p:sp>
        <p:nvSpPr>
          <p:cNvPr id="9" name="Rounded Rectangle 8"/>
          <p:cNvSpPr/>
          <p:nvPr/>
        </p:nvSpPr>
        <p:spPr>
          <a:xfrm>
            <a:off x="8931633" y="4212603"/>
            <a:ext cx="3107963" cy="42451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mtClean="0"/>
              <a:t>READ SALARY</a:t>
            </a:r>
            <a:endParaRPr lang="en-CA" dirty="0"/>
          </a:p>
        </p:txBody>
      </p:sp>
      <p:sp>
        <p:nvSpPr>
          <p:cNvPr id="10" name="Rounded Rectangle 9"/>
          <p:cNvSpPr/>
          <p:nvPr/>
        </p:nvSpPr>
        <p:spPr>
          <a:xfrm>
            <a:off x="5619345" y="4737704"/>
            <a:ext cx="3107963" cy="42451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SET SALARY = SALARY + 100</a:t>
            </a:r>
            <a:endParaRPr lang="en-CA" dirty="0"/>
          </a:p>
        </p:txBody>
      </p:sp>
      <p:sp>
        <p:nvSpPr>
          <p:cNvPr id="11" name="Rounded Rectangle 10"/>
          <p:cNvSpPr/>
          <p:nvPr/>
        </p:nvSpPr>
        <p:spPr>
          <a:xfrm>
            <a:off x="8931632" y="5341518"/>
            <a:ext cx="3107963" cy="42451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SET SALARY = SALARY * 0.95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7569361" y="1693321"/>
            <a:ext cx="2082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C00000"/>
                </a:solidFill>
              </a:rPr>
              <a:t>SALARY = 1000</a:t>
            </a:r>
            <a:endParaRPr lang="en-CA" sz="24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14664" y="6069172"/>
            <a:ext cx="2082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C00000"/>
                </a:solidFill>
              </a:rPr>
              <a:t>SALARY = 1100</a:t>
            </a:r>
            <a:endParaRPr lang="en-CA" sz="24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69079" y="6065997"/>
            <a:ext cx="2082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C00000"/>
                </a:solidFill>
              </a:rPr>
              <a:t>SALARY = 950</a:t>
            </a:r>
            <a:endParaRPr lang="en-CA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575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2" grpId="1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dirty="0" smtClean="0"/>
              <a:t>Isolation Levels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Serializable</a:t>
            </a:r>
            <a:endParaRPr lang="en-CA" dirty="0" smtClean="0"/>
          </a:p>
          <a:p>
            <a:pPr lvl="1"/>
            <a:r>
              <a:rPr lang="en-CA" dirty="0" smtClean="0"/>
              <a:t>Golden standard for consistency</a:t>
            </a:r>
          </a:p>
          <a:p>
            <a:pPr lvl="1"/>
            <a:r>
              <a:rPr lang="en-CA" dirty="0" smtClean="0"/>
              <a:t>No data anomaly allowed</a:t>
            </a:r>
          </a:p>
          <a:p>
            <a:r>
              <a:rPr lang="en-CA" dirty="0" smtClean="0"/>
              <a:t>Some serial execution of </a:t>
            </a:r>
            <a:r>
              <a:rPr lang="en-CA" dirty="0" err="1" smtClean="0"/>
              <a:t>Txs</a:t>
            </a:r>
            <a:endParaRPr lang="en-CA" dirty="0"/>
          </a:p>
          <a:p>
            <a:pPr lvl="1"/>
            <a:r>
              <a:rPr lang="en-CA" dirty="0" smtClean="0"/>
              <a:t>Each </a:t>
            </a:r>
            <a:r>
              <a:rPr lang="en-CA" dirty="0" err="1" smtClean="0"/>
              <a:t>Tx</a:t>
            </a:r>
            <a:r>
              <a:rPr lang="en-CA" dirty="0" smtClean="0"/>
              <a:t> is consistent</a:t>
            </a:r>
          </a:p>
          <a:p>
            <a:pPr lvl="1"/>
            <a:r>
              <a:rPr lang="en-CA" dirty="0" smtClean="0"/>
              <a:t>So as their serial execution</a:t>
            </a:r>
            <a:endParaRPr lang="en-CA" dirty="0"/>
          </a:p>
          <a:p>
            <a:r>
              <a:rPr lang="en-CA" dirty="0" smtClean="0"/>
              <a:t>Requires Coordination</a:t>
            </a:r>
          </a:p>
          <a:p>
            <a:pPr lvl="1"/>
            <a:r>
              <a:rPr lang="en-CA" dirty="0" smtClean="0"/>
              <a:t>2 Phase Locking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CA" smtClean="0"/>
              <a:t>2016-10-19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CE68779-5E3E-4C47-89BE-E1B1FEA66744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619346" y="2326509"/>
            <a:ext cx="3107963" cy="108818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UPDATE EMPLOYEE </a:t>
            </a:r>
          </a:p>
          <a:p>
            <a:pPr algn="ctr"/>
            <a:r>
              <a:rPr lang="en-CA" dirty="0" smtClean="0"/>
              <a:t>SET SALARY = SALARY + 100</a:t>
            </a:r>
          </a:p>
          <a:p>
            <a:pPr algn="ctr"/>
            <a:r>
              <a:rPr lang="en-CA" dirty="0" smtClean="0"/>
              <a:t> WHERE ID = 123</a:t>
            </a:r>
            <a:endParaRPr lang="en-CA" dirty="0"/>
          </a:p>
        </p:txBody>
      </p:sp>
      <p:sp>
        <p:nvSpPr>
          <p:cNvPr id="7" name="Rounded Rectangle 6"/>
          <p:cNvSpPr/>
          <p:nvPr/>
        </p:nvSpPr>
        <p:spPr>
          <a:xfrm>
            <a:off x="8931634" y="2326509"/>
            <a:ext cx="3107963" cy="108818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UPDATE EMPLOYEE SET SALARY = SALARY * 0.95</a:t>
            </a:r>
          </a:p>
          <a:p>
            <a:pPr algn="ctr"/>
            <a:r>
              <a:rPr lang="en-CA" dirty="0" smtClean="0"/>
              <a:t>WHERE ID = 123</a:t>
            </a:r>
            <a:endParaRPr lang="en-CA" dirty="0"/>
          </a:p>
        </p:txBody>
      </p:sp>
      <p:sp>
        <p:nvSpPr>
          <p:cNvPr id="8" name="Rounded Rectangle 7"/>
          <p:cNvSpPr/>
          <p:nvPr/>
        </p:nvSpPr>
        <p:spPr>
          <a:xfrm>
            <a:off x="5619346" y="3707645"/>
            <a:ext cx="3107963" cy="42451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READ SALARY</a:t>
            </a:r>
            <a:endParaRPr lang="en-CA" dirty="0"/>
          </a:p>
        </p:txBody>
      </p:sp>
      <p:sp>
        <p:nvSpPr>
          <p:cNvPr id="9" name="Rounded Rectangle 8"/>
          <p:cNvSpPr/>
          <p:nvPr/>
        </p:nvSpPr>
        <p:spPr>
          <a:xfrm>
            <a:off x="8931633" y="4814488"/>
            <a:ext cx="3107963" cy="42451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mtClean="0"/>
              <a:t>READ SALARY</a:t>
            </a:r>
            <a:endParaRPr lang="en-CA" dirty="0"/>
          </a:p>
        </p:txBody>
      </p:sp>
      <p:sp>
        <p:nvSpPr>
          <p:cNvPr id="10" name="Rounded Rectangle 9"/>
          <p:cNvSpPr/>
          <p:nvPr/>
        </p:nvSpPr>
        <p:spPr>
          <a:xfrm>
            <a:off x="5619345" y="4321010"/>
            <a:ext cx="3107963" cy="42451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SET SALARY = SALARY + 100</a:t>
            </a:r>
            <a:endParaRPr lang="en-CA" dirty="0"/>
          </a:p>
        </p:txBody>
      </p:sp>
      <p:sp>
        <p:nvSpPr>
          <p:cNvPr id="11" name="Rounded Rectangle 10"/>
          <p:cNvSpPr/>
          <p:nvPr/>
        </p:nvSpPr>
        <p:spPr>
          <a:xfrm>
            <a:off x="8931632" y="5422543"/>
            <a:ext cx="3107963" cy="42451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SET SALARY = SALARY * 0.95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7569361" y="1693321"/>
            <a:ext cx="2082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C00000"/>
                </a:solidFill>
              </a:rPr>
              <a:t>SALARY = 1000</a:t>
            </a:r>
            <a:endParaRPr lang="en-CA" sz="24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14664" y="4946425"/>
            <a:ext cx="2082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C00000"/>
                </a:solidFill>
              </a:rPr>
              <a:t>SALARY = 1100</a:t>
            </a:r>
            <a:endParaRPr lang="en-CA" sz="24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69079" y="6065997"/>
            <a:ext cx="2082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C00000"/>
                </a:solidFill>
              </a:rPr>
              <a:t>SALARY = 1045</a:t>
            </a:r>
            <a:endParaRPr lang="en-CA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892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2" grpId="1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dirty="0"/>
              <a:t>Isolation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Repeatable Reads</a:t>
            </a:r>
          </a:p>
          <a:p>
            <a:pPr lvl="1"/>
            <a:r>
              <a:rPr lang="en-CA" dirty="0" smtClean="0"/>
              <a:t>Phantom Reads might occur</a:t>
            </a:r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CA" smtClean="0"/>
              <a:t>2016-10-19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CE68779-5E3E-4C47-89BE-E1B1FEA66744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806700" y="3162300"/>
            <a:ext cx="2794000" cy="889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SELECT * FROM EMPLOYEE </a:t>
            </a:r>
          </a:p>
          <a:p>
            <a:pPr algn="ctr"/>
            <a:r>
              <a:rPr lang="en-CA" dirty="0" smtClean="0"/>
              <a:t>WHERE SALARY &gt; 1000 </a:t>
            </a:r>
            <a:endParaRPr lang="en-CA" dirty="0"/>
          </a:p>
        </p:txBody>
      </p:sp>
      <p:sp>
        <p:nvSpPr>
          <p:cNvPr id="7" name="Rounded Rectangle 6"/>
          <p:cNvSpPr/>
          <p:nvPr/>
        </p:nvSpPr>
        <p:spPr>
          <a:xfrm>
            <a:off x="2832100" y="5143500"/>
            <a:ext cx="2794000" cy="889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SELECT * FROM EMPLOYEE </a:t>
            </a:r>
          </a:p>
          <a:p>
            <a:pPr algn="ctr"/>
            <a:r>
              <a:rPr lang="en-CA" smtClean="0"/>
              <a:t>WHERE SALARY &gt; 1000 </a:t>
            </a:r>
            <a:endParaRPr lang="en-CA"/>
          </a:p>
        </p:txBody>
      </p:sp>
      <p:sp>
        <p:nvSpPr>
          <p:cNvPr id="8" name="Rounded Rectangle 7"/>
          <p:cNvSpPr/>
          <p:nvPr/>
        </p:nvSpPr>
        <p:spPr>
          <a:xfrm>
            <a:off x="6604000" y="4178300"/>
            <a:ext cx="5003800" cy="889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INSERT INTO EMPLOYEE (EMP_ID, NAME, SALARY)</a:t>
            </a:r>
          </a:p>
          <a:p>
            <a:pPr algn="ctr"/>
            <a:r>
              <a:rPr lang="en-CA" dirty="0" smtClean="0"/>
              <a:t>VALUES(“123”, “Anil”, 1200);</a:t>
            </a:r>
          </a:p>
          <a:p>
            <a:pPr algn="ctr"/>
            <a:r>
              <a:rPr lang="en-CA" dirty="0" smtClean="0"/>
              <a:t>COMMIT;</a:t>
            </a:r>
            <a:endParaRPr lang="en-CA" dirty="0"/>
          </a:p>
        </p:txBody>
      </p:sp>
      <p:grpSp>
        <p:nvGrpSpPr>
          <p:cNvPr id="14" name="Group 13"/>
          <p:cNvGrpSpPr/>
          <p:nvPr/>
        </p:nvGrpSpPr>
        <p:grpSpPr>
          <a:xfrm>
            <a:off x="3141037" y="2664480"/>
            <a:ext cx="7027525" cy="531624"/>
            <a:chOff x="3141037" y="2664480"/>
            <a:chExt cx="7027525" cy="531624"/>
          </a:xfrm>
        </p:grpSpPr>
        <p:sp>
          <p:nvSpPr>
            <p:cNvPr id="12" name="TextBox 11"/>
            <p:cNvSpPr txBox="1"/>
            <p:nvPr/>
          </p:nvSpPr>
          <p:spPr>
            <a:xfrm>
              <a:off x="3141037" y="2664480"/>
              <a:ext cx="21253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 smtClean="0">
                  <a:solidFill>
                    <a:srgbClr val="C00000"/>
                  </a:solidFill>
                </a:rPr>
                <a:t>Transaction 1</a:t>
              </a:r>
              <a:endParaRPr lang="en-CA" sz="2800" dirty="0"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43237" y="2672884"/>
              <a:ext cx="21253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 smtClean="0">
                  <a:solidFill>
                    <a:srgbClr val="C00000"/>
                  </a:solidFill>
                </a:rPr>
                <a:t>Transaction 2</a:t>
              </a:r>
              <a:endParaRPr lang="en-CA" sz="2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5" name="Down Arrow 14"/>
          <p:cNvSpPr/>
          <p:nvPr/>
        </p:nvSpPr>
        <p:spPr>
          <a:xfrm>
            <a:off x="1435100" y="2921000"/>
            <a:ext cx="558800" cy="3255963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0443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dirty="0"/>
              <a:t>Isolation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Read Committed</a:t>
            </a:r>
          </a:p>
          <a:p>
            <a:pPr lvl="1"/>
            <a:r>
              <a:rPr lang="en-CA" dirty="0" smtClean="0"/>
              <a:t>Non-repeatable reads might occur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CA" smtClean="0"/>
              <a:t>2016-10-19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CE68779-5E3E-4C47-89BE-E1B1FEA66744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806700" y="3162300"/>
            <a:ext cx="2794000" cy="889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SELECT * FROM EMPLOYEE </a:t>
            </a:r>
          </a:p>
          <a:p>
            <a:pPr algn="ctr"/>
            <a:r>
              <a:rPr lang="en-CA" dirty="0" smtClean="0"/>
              <a:t>WHERE EMP_ID = 123 </a:t>
            </a:r>
            <a:endParaRPr lang="en-CA" dirty="0"/>
          </a:p>
        </p:txBody>
      </p:sp>
      <p:sp>
        <p:nvSpPr>
          <p:cNvPr id="8" name="Rounded Rectangle 7"/>
          <p:cNvSpPr/>
          <p:nvPr/>
        </p:nvSpPr>
        <p:spPr>
          <a:xfrm>
            <a:off x="2832100" y="5143500"/>
            <a:ext cx="2794000" cy="889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SELECT * FROM EMPLOYEE </a:t>
            </a:r>
          </a:p>
          <a:p>
            <a:pPr algn="ctr"/>
            <a:r>
              <a:rPr lang="en-CA" dirty="0" smtClean="0"/>
              <a:t>WHERE EMP_ID = 123</a:t>
            </a:r>
            <a:endParaRPr lang="en-CA" dirty="0"/>
          </a:p>
        </p:txBody>
      </p:sp>
      <p:sp>
        <p:nvSpPr>
          <p:cNvPr id="9" name="Rounded Rectangle 8"/>
          <p:cNvSpPr/>
          <p:nvPr/>
        </p:nvSpPr>
        <p:spPr>
          <a:xfrm>
            <a:off x="6604000" y="4178300"/>
            <a:ext cx="5003800" cy="889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UPDATE EMPLOYEE SET SALARY = 1300</a:t>
            </a:r>
          </a:p>
          <a:p>
            <a:pPr algn="ctr"/>
            <a:r>
              <a:rPr lang="en-CA" dirty="0" smtClean="0"/>
              <a:t>WHERE EMP_ID = 123;</a:t>
            </a:r>
          </a:p>
          <a:p>
            <a:pPr algn="ctr"/>
            <a:r>
              <a:rPr lang="en-CA" dirty="0" smtClean="0"/>
              <a:t>COMMIT;</a:t>
            </a:r>
            <a:endParaRPr lang="en-CA" dirty="0"/>
          </a:p>
        </p:txBody>
      </p:sp>
      <p:grpSp>
        <p:nvGrpSpPr>
          <p:cNvPr id="10" name="Group 9"/>
          <p:cNvGrpSpPr/>
          <p:nvPr/>
        </p:nvGrpSpPr>
        <p:grpSpPr>
          <a:xfrm>
            <a:off x="3141037" y="2664480"/>
            <a:ext cx="7027525" cy="531624"/>
            <a:chOff x="3141037" y="2664480"/>
            <a:chExt cx="7027525" cy="531624"/>
          </a:xfrm>
        </p:grpSpPr>
        <p:sp>
          <p:nvSpPr>
            <p:cNvPr id="11" name="TextBox 10"/>
            <p:cNvSpPr txBox="1"/>
            <p:nvPr/>
          </p:nvSpPr>
          <p:spPr>
            <a:xfrm>
              <a:off x="3141037" y="2664480"/>
              <a:ext cx="21253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 smtClean="0">
                  <a:solidFill>
                    <a:srgbClr val="C00000"/>
                  </a:solidFill>
                </a:rPr>
                <a:t>Transaction 1</a:t>
              </a:r>
              <a:endParaRPr lang="en-CA" sz="2800" dirty="0"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43237" y="2672884"/>
              <a:ext cx="21253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 smtClean="0">
                  <a:solidFill>
                    <a:srgbClr val="C00000"/>
                  </a:solidFill>
                </a:rPr>
                <a:t>Transaction 2</a:t>
              </a:r>
              <a:endParaRPr lang="en-CA" sz="2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3" name="Down Arrow 12"/>
          <p:cNvSpPr/>
          <p:nvPr/>
        </p:nvSpPr>
        <p:spPr>
          <a:xfrm>
            <a:off x="1435100" y="2921000"/>
            <a:ext cx="558800" cy="3255963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4342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dirty="0"/>
              <a:t>Isolation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Read Uncommitted</a:t>
            </a:r>
          </a:p>
          <a:p>
            <a:pPr lvl="1"/>
            <a:r>
              <a:rPr lang="en-CA" dirty="0" smtClean="0"/>
              <a:t>Dirty reads might occurs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CA" smtClean="0"/>
              <a:t>2016-10-19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CE68779-5E3E-4C47-89BE-E1B1FEA66744}" type="slidenum">
              <a:rPr lang="en-US" smtClean="0"/>
              <a:t>9</a:t>
            </a:fld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8813800" y="4343400"/>
            <a:ext cx="2794000" cy="889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SELECT * FROM EMPLOYEE </a:t>
            </a:r>
          </a:p>
          <a:p>
            <a:pPr algn="ctr"/>
            <a:r>
              <a:rPr lang="en-CA" dirty="0" smtClean="0"/>
              <a:t>WHERE SALARY &gt; 1000 </a:t>
            </a:r>
            <a:endParaRPr lang="en-CA" dirty="0"/>
          </a:p>
        </p:txBody>
      </p:sp>
      <p:sp>
        <p:nvSpPr>
          <p:cNvPr id="14" name="Rounded Rectangle 13"/>
          <p:cNvSpPr/>
          <p:nvPr/>
        </p:nvSpPr>
        <p:spPr>
          <a:xfrm>
            <a:off x="2832100" y="3060700"/>
            <a:ext cx="5003800" cy="889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UPDATE EMPLOYEE SET SALARY = 1300</a:t>
            </a:r>
          </a:p>
          <a:p>
            <a:pPr algn="ctr"/>
            <a:r>
              <a:rPr lang="en-CA" dirty="0" smtClean="0"/>
              <a:t>WHERE EMP_ID = 123</a:t>
            </a:r>
            <a:endParaRPr lang="en-CA" dirty="0"/>
          </a:p>
        </p:txBody>
      </p:sp>
      <p:sp>
        <p:nvSpPr>
          <p:cNvPr id="15" name="Rounded Rectangle 14"/>
          <p:cNvSpPr/>
          <p:nvPr/>
        </p:nvSpPr>
        <p:spPr>
          <a:xfrm>
            <a:off x="2832100" y="5287963"/>
            <a:ext cx="5003800" cy="889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ABORT;</a:t>
            </a:r>
            <a:endParaRPr lang="en-CA" dirty="0"/>
          </a:p>
        </p:txBody>
      </p:sp>
      <p:grpSp>
        <p:nvGrpSpPr>
          <p:cNvPr id="16" name="Group 15"/>
          <p:cNvGrpSpPr/>
          <p:nvPr/>
        </p:nvGrpSpPr>
        <p:grpSpPr>
          <a:xfrm>
            <a:off x="3699837" y="2397780"/>
            <a:ext cx="7573625" cy="662920"/>
            <a:chOff x="3699837" y="2397780"/>
            <a:chExt cx="7573625" cy="662920"/>
          </a:xfrm>
        </p:grpSpPr>
        <p:sp>
          <p:nvSpPr>
            <p:cNvPr id="17" name="TextBox 16"/>
            <p:cNvSpPr txBox="1"/>
            <p:nvPr/>
          </p:nvSpPr>
          <p:spPr>
            <a:xfrm>
              <a:off x="3699837" y="2537480"/>
              <a:ext cx="21253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 smtClean="0">
                  <a:solidFill>
                    <a:srgbClr val="C00000"/>
                  </a:solidFill>
                </a:rPr>
                <a:t>Transaction 1</a:t>
              </a:r>
              <a:endParaRPr lang="en-CA" sz="2800" dirty="0">
                <a:solidFill>
                  <a:srgbClr val="C0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148137" y="2397780"/>
              <a:ext cx="21253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 smtClean="0">
                  <a:solidFill>
                    <a:srgbClr val="C00000"/>
                  </a:solidFill>
                </a:rPr>
                <a:t>Transaction 2</a:t>
              </a:r>
              <a:endParaRPr lang="en-CA" sz="2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9" name="Down Arrow 18"/>
          <p:cNvSpPr/>
          <p:nvPr/>
        </p:nvSpPr>
        <p:spPr>
          <a:xfrm>
            <a:off x="1435100" y="2921000"/>
            <a:ext cx="558800" cy="3255963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9025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4679</TotalTime>
  <Words>1246</Words>
  <Application>Microsoft Macintosh PowerPoint</Application>
  <PresentationFormat>Custom</PresentationFormat>
  <Paragraphs>325</Paragraphs>
  <Slides>27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Coordination Avoidance in Distributed Databases</vt:lpstr>
      <vt:lpstr>Outline</vt:lpstr>
      <vt:lpstr>Database Abstraction</vt:lpstr>
      <vt:lpstr>ACID Transactions</vt:lpstr>
      <vt:lpstr>Isolation Levels</vt:lpstr>
      <vt:lpstr>Isolation Levels</vt:lpstr>
      <vt:lpstr>Isolation Levels</vt:lpstr>
      <vt:lpstr>Isolation Levels</vt:lpstr>
      <vt:lpstr>Isolation Levels</vt:lpstr>
      <vt:lpstr>Cost of Coordination</vt:lpstr>
      <vt:lpstr>Cost of Coordination</vt:lpstr>
      <vt:lpstr>Coordination-Free Execution</vt:lpstr>
      <vt:lpstr>Coordination Free Execution</vt:lpstr>
      <vt:lpstr>Objective</vt:lpstr>
      <vt:lpstr>Formal Model</vt:lpstr>
      <vt:lpstr>When to Avoid Coordination</vt:lpstr>
      <vt:lpstr>Invariant Confluence</vt:lpstr>
      <vt:lpstr>Invariant Confluence</vt:lpstr>
      <vt:lpstr>Invariant Confluence – An Example</vt:lpstr>
      <vt:lpstr>Invariant Confluence – An Example</vt:lpstr>
      <vt:lpstr>Invariant Confluence – An Example</vt:lpstr>
      <vt:lpstr>Invariant Confluence – More Realistics Example</vt:lpstr>
      <vt:lpstr>Invariant Confluence Analysis</vt:lpstr>
      <vt:lpstr>Case Study</vt:lpstr>
      <vt:lpstr>Case Study</vt:lpstr>
      <vt:lpstr>Case Study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Effective Partition Management for Large Graphs</dc:title>
  <dc:creator>Anil Pacaci</dc:creator>
  <cp:lastModifiedBy>Semih Salihoglu</cp:lastModifiedBy>
  <cp:revision>368</cp:revision>
  <cp:lastPrinted>2016-10-19T12:55:01Z</cp:lastPrinted>
  <dcterms:created xsi:type="dcterms:W3CDTF">2015-10-02T14:03:06Z</dcterms:created>
  <dcterms:modified xsi:type="dcterms:W3CDTF">2016-10-19T20:39:57Z</dcterms:modified>
</cp:coreProperties>
</file>