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6858000" cx="12192000"/>
  <p:notesSz cx="6858000" cy="9144000"/>
  <p:embeddedFontLst>
    <p:embeddedFont>
      <p:font typeface="Rokkitt"/>
      <p:regular r:id="rId45"/>
      <p:bold r:id="rId46"/>
    </p:embeddedFont>
    <p:embeddedFont>
      <p:font typeface="Helvetica Neue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okkitt-bold.fntdata"/><Relationship Id="rId45" Type="http://schemas.openxmlformats.org/officeDocument/2006/relationships/font" Target="fonts/Rokkit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HelveticaNeue-bold.fntdata"/><Relationship Id="rId47" Type="http://schemas.openxmlformats.org/officeDocument/2006/relationships/font" Target="fonts/HelveticaNeue-regular.fntdata"/><Relationship Id="rId49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Shape 367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4" name="Shape 42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7" name="Shape 44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7" name="Shape 46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7" name="Shape 48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7" name="Shape 50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7" name="Shape 52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0.png"/><Relationship Id="rId3" Type="http://schemas.openxmlformats.org/officeDocument/2006/relationships/image" Target="../media/image0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0.png"/><Relationship Id="rId3" Type="http://schemas.openxmlformats.org/officeDocument/2006/relationships/image" Target="../media/image0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0.png"/><Relationship Id="rId3" Type="http://schemas.openxmlformats.org/officeDocument/2006/relationships/image" Target="../media/image0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0.png"/><Relationship Id="rId3" Type="http://schemas.openxmlformats.org/officeDocument/2006/relationships/image" Target="../media/image0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920833" y="1346945"/>
            <a:ext cx="10222992" cy="80682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62000" sy="89000"/>
          </a:blip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920833" y="4299696"/>
            <a:ext cx="10222992" cy="80682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17550" sy="89000"/>
          </a:blip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920833" y="1484779"/>
            <a:ext cx="10222992" cy="2743199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97" name="Shape 97"/>
          <p:cNvGrpSpPr/>
          <p:nvPr/>
        </p:nvGrpSpPr>
        <p:grpSpPr>
          <a:xfrm>
            <a:off x="9649215" y="4068922"/>
            <a:ext cx="1080904" cy="1080901"/>
            <a:chOff x="9685338" y="4460675"/>
            <a:chExt cx="1080904" cy="1080901"/>
          </a:xfrm>
        </p:grpSpPr>
        <p:sp>
          <p:nvSpPr>
            <p:cNvPr id="98" name="Shape 98"/>
            <p:cNvSpPr/>
            <p:nvPr/>
          </p:nvSpPr>
          <p:spPr>
            <a:xfrm>
              <a:off x="9685338" y="4460675"/>
              <a:ext cx="1080904" cy="108090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9793428" y="4568764"/>
              <a:ext cx="864722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0" name="Shape 100"/>
          <p:cNvSpPr txBox="1"/>
          <p:nvPr>
            <p:ph type="ctrTitle"/>
          </p:nvPr>
        </p:nvSpPr>
        <p:spPr>
          <a:xfrm>
            <a:off x="1051559" y="1432223"/>
            <a:ext cx="9966959" cy="3035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Font typeface="Rokkitt"/>
              <a:buNone/>
              <a:defRPr b="0" i="0" sz="9600" u="none" cap="none" strike="noStrike">
                <a:latin typeface="Rokkitt"/>
                <a:ea typeface="Rokkitt"/>
                <a:cs typeface="Rokkitt"/>
                <a:sym typeface="Rokkit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1" name="Shape 101"/>
          <p:cNvSpPr txBox="1"/>
          <p:nvPr>
            <p:ph idx="1" type="subTitle"/>
          </p:nvPr>
        </p:nvSpPr>
        <p:spPr>
          <a:xfrm>
            <a:off x="1069848" y="4389119"/>
            <a:ext cx="7891272" cy="10698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0" type="dt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9592732" y="4289333"/>
            <a:ext cx="1193868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CA" sz="28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Font typeface="Rokkitt"/>
              <a:buNone/>
              <a:defRPr b="0" i="0" sz="5400" u="none" cap="none" strike="noStrike">
                <a:latin typeface="Rokkitt"/>
                <a:ea typeface="Rokkitt"/>
                <a:cs typeface="Rokkitt"/>
                <a:sym typeface="Rokkit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1069848" y="2121408"/>
            <a:ext cx="10058399" cy="40507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9334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9905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10667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101600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1547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1499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1451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1530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CA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4917989"/>
            <a:ext cx="12192000" cy="1940009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type="title"/>
          </p:nvPr>
        </p:nvSpPr>
        <p:spPr>
          <a:xfrm>
            <a:off x="2167127" y="1225295"/>
            <a:ext cx="9281159" cy="352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Font typeface="Rokkitt"/>
              <a:buNone/>
              <a:defRPr b="0" i="0" sz="8000" u="none" cap="none" strike="noStrike">
                <a:latin typeface="Rokkitt"/>
                <a:ea typeface="Rokkitt"/>
                <a:cs typeface="Rokkitt"/>
                <a:sym typeface="Rokkit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2165774" y="5020055"/>
            <a:ext cx="905255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8593667" y="6272783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2182708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grpSp>
        <p:nvGrpSpPr>
          <p:cNvPr id="117" name="Shape 117"/>
          <p:cNvGrpSpPr/>
          <p:nvPr/>
        </p:nvGrpSpPr>
        <p:grpSpPr>
          <a:xfrm>
            <a:off x="897399" y="2325848"/>
            <a:ext cx="1080904" cy="1080901"/>
            <a:chOff x="9685338" y="4460675"/>
            <a:chExt cx="1080904" cy="1080901"/>
          </a:xfrm>
        </p:grpSpPr>
        <p:sp>
          <p:nvSpPr>
            <p:cNvPr id="118" name="Shape 118"/>
            <p:cNvSpPr/>
            <p:nvPr/>
          </p:nvSpPr>
          <p:spPr>
            <a:xfrm>
              <a:off x="9685338" y="4460675"/>
              <a:ext cx="1080904" cy="1080901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9793428" y="4568764"/>
              <a:ext cx="864722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Shape 120"/>
          <p:cNvSpPr txBox="1"/>
          <p:nvPr>
            <p:ph idx="12" type="sldNum"/>
          </p:nvPr>
        </p:nvSpPr>
        <p:spPr>
          <a:xfrm>
            <a:off x="843701" y="2506133"/>
            <a:ext cx="1188297" cy="720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CA" sz="28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Font typeface="Rokkitt"/>
              <a:buNone/>
              <a:defRPr b="0" i="0" sz="5400" u="none" cap="none" strike="noStrike">
                <a:latin typeface="Rokkitt"/>
                <a:ea typeface="Rokkitt"/>
                <a:cs typeface="Rokkitt"/>
                <a:sym typeface="Rokkit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1069848" y="2194559"/>
            <a:ext cx="4754879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9334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9905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10667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101600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1547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1499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1451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1530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6364223" y="2194559"/>
            <a:ext cx="4754879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9334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9905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10667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101600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1547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1499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1451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1530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0" type="dt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CA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Font typeface="Rokkitt"/>
              <a:buNone/>
              <a:defRPr b="0" i="0" sz="5400" u="none" cap="none" strike="noStrike">
                <a:latin typeface="Rokkitt"/>
                <a:ea typeface="Rokkitt"/>
                <a:cs typeface="Rokkitt"/>
                <a:sym typeface="Rokkit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1066800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Font typeface="Noto Sans Symbols"/>
              <a:buNone/>
              <a:defRPr b="1" i="0" sz="2000" u="none" cap="none" strike="noStrike">
                <a:solidFill>
                  <a:srgbClr val="9E361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2" type="body"/>
          </p:nvPr>
        </p:nvSpPr>
        <p:spPr>
          <a:xfrm>
            <a:off x="1069848" y="2743200"/>
            <a:ext cx="4754879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9334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9905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10667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101600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1547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1499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1451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1530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3" type="body"/>
          </p:nvPr>
        </p:nvSpPr>
        <p:spPr>
          <a:xfrm>
            <a:off x="6364223" y="2048256"/>
            <a:ext cx="4754879" cy="64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Font typeface="Noto Sans Symbols"/>
              <a:buNone/>
              <a:defRPr b="1" i="0" sz="2000" u="none" cap="none" strike="noStrike">
                <a:solidFill>
                  <a:srgbClr val="9E361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4" type="body"/>
          </p:nvPr>
        </p:nvSpPr>
        <p:spPr>
          <a:xfrm>
            <a:off x="6364223" y="2743200"/>
            <a:ext cx="4754879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9334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9905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10667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101600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1547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1499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1451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1530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CA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Font typeface="Rokkitt"/>
              <a:buNone/>
              <a:defRPr b="0" i="0" sz="5400" u="none" cap="none" strike="noStrike">
                <a:latin typeface="Rokkitt"/>
                <a:ea typeface="Rokkitt"/>
                <a:cs typeface="Rokkitt"/>
                <a:sym typeface="Rokkit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CA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0" type="dt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CA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8303739" y="0"/>
            <a:ext cx="3888258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>
            <p:ph type="title"/>
          </p:nvPr>
        </p:nvSpPr>
        <p:spPr>
          <a:xfrm>
            <a:off x="8549639" y="685800"/>
            <a:ext cx="3200399" cy="17373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Font typeface="Rokkitt"/>
              <a:buNone/>
              <a:defRPr b="1" i="0" sz="3200" u="none" cap="none" strike="noStrike">
                <a:latin typeface="Rokkitt"/>
                <a:ea typeface="Rokkitt"/>
                <a:cs typeface="Rokkitt"/>
                <a:sym typeface="Rokkit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838200" y="685800"/>
            <a:ext cx="6711695" cy="50200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9334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9905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10667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101600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1547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1499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1451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1530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2" type="body"/>
          </p:nvPr>
        </p:nvSpPr>
        <p:spPr>
          <a:xfrm>
            <a:off x="8549639" y="2423159"/>
            <a:ext cx="3200399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buClr>
                <a:srgbClr val="9E3611"/>
              </a:buClr>
              <a:buFont typeface="Noto Sans Symbols"/>
              <a:buNone/>
              <a:defRPr b="0" i="0" sz="1400" u="none" cap="none" strike="noStrike">
                <a:solidFill>
                  <a:srgbClr val="9E361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0" type="dt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1" type="ftr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grpSp>
        <p:nvGrpSpPr>
          <p:cNvPr id="153" name="Shape 153"/>
          <p:cNvGrpSpPr/>
          <p:nvPr/>
        </p:nvGrpSpPr>
        <p:grpSpPr>
          <a:xfrm>
            <a:off x="11401724" y="6229680"/>
            <a:ext cx="457199" cy="457199"/>
            <a:chOff x="11361456" y="6195812"/>
            <a:chExt cx="548639" cy="548639"/>
          </a:xfrm>
        </p:grpSpPr>
        <p:sp>
          <p:nvSpPr>
            <p:cNvPr id="154" name="Shape 154"/>
            <p:cNvSpPr/>
            <p:nvPr/>
          </p:nvSpPr>
          <p:spPr>
            <a:xfrm>
              <a:off x="11361456" y="6195812"/>
              <a:ext cx="548639" cy="548639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6" name="Shape 156"/>
          <p:cNvSpPr txBox="1"/>
          <p:nvPr>
            <p:ph idx="12" type="sldNum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CA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8303739" y="0"/>
            <a:ext cx="3888258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>
            <p:ph type="title"/>
          </p:nvPr>
        </p:nvSpPr>
        <p:spPr>
          <a:xfrm>
            <a:off x="8549639" y="685800"/>
            <a:ext cx="3200399" cy="17373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Font typeface="Rokkitt"/>
              <a:buNone/>
              <a:defRPr b="1" i="0" sz="3200" u="none" cap="none" strike="noStrike">
                <a:latin typeface="Rokkitt"/>
                <a:ea typeface="Rokkitt"/>
                <a:cs typeface="Rokkitt"/>
                <a:sym typeface="Rokkit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0" name="Shape 160"/>
          <p:cNvSpPr/>
          <p:nvPr>
            <p:ph idx="2" type="pic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8549639" y="2423159"/>
            <a:ext cx="3200399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buClr>
                <a:srgbClr val="9E3611"/>
              </a:buClr>
              <a:buFont typeface="Noto Sans Symbols"/>
              <a:buNone/>
              <a:defRPr b="0" i="0" sz="1400" u="none" cap="none" strike="noStrike">
                <a:solidFill>
                  <a:srgbClr val="9E361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grpSp>
        <p:nvGrpSpPr>
          <p:cNvPr id="163" name="Shape 163"/>
          <p:cNvGrpSpPr/>
          <p:nvPr/>
        </p:nvGrpSpPr>
        <p:grpSpPr>
          <a:xfrm>
            <a:off x="11401724" y="6229680"/>
            <a:ext cx="457199" cy="457199"/>
            <a:chOff x="11361456" y="6195812"/>
            <a:chExt cx="548639" cy="548639"/>
          </a:xfrm>
        </p:grpSpPr>
        <p:sp>
          <p:nvSpPr>
            <p:cNvPr id="164" name="Shape 164"/>
            <p:cNvSpPr/>
            <p:nvPr/>
          </p:nvSpPr>
          <p:spPr>
            <a:xfrm>
              <a:off x="11361456" y="6195812"/>
              <a:ext cx="548639" cy="548639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Shape 166"/>
          <p:cNvSpPr txBox="1"/>
          <p:nvPr>
            <p:ph idx="12" type="sldNum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CA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Font typeface="Rokkitt"/>
              <a:buNone/>
              <a:defRPr b="0" i="0" sz="5400" u="none" cap="none" strike="noStrike">
                <a:latin typeface="Rokkitt"/>
                <a:ea typeface="Rokkitt"/>
                <a:cs typeface="Rokkitt"/>
                <a:sym typeface="Rokkit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 rot="5400000">
            <a:off x="4073651" y="-882395"/>
            <a:ext cx="4050791" cy="1005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9334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9905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10667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101600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1547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1499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1451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1530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0" type="dt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1" type="ftr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CA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 rot="5400000">
            <a:off x="7181849" y="2076450"/>
            <a:ext cx="5638800" cy="2552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Font typeface="Rokkitt"/>
              <a:buNone/>
              <a:defRPr b="0" i="0" sz="5400" u="none" cap="none" strike="noStrike">
                <a:latin typeface="Rokkitt"/>
                <a:ea typeface="Rokkitt"/>
                <a:cs typeface="Rokkitt"/>
                <a:sym typeface="Rokkit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 rot="5400000">
            <a:off x="2000249" y="-400049"/>
            <a:ext cx="5638800" cy="750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9334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9905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10667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101600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1547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1499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1451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1530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0" type="dt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1" type="ftr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2" type="sldNum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CA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0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1069848" y="484631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Font typeface="Rokkitt"/>
              <a:buNone/>
              <a:defRPr b="0" i="0" sz="5400" u="none" cap="none" strike="noStrike">
                <a:latin typeface="Rokkitt"/>
                <a:ea typeface="Rokkitt"/>
                <a:cs typeface="Rokkitt"/>
                <a:sym typeface="Rokkitt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1069848" y="2121408"/>
            <a:ext cx="10058399" cy="40507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-9334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-9905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-10667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-101600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-1547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-1499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-1451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-1530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7964424" y="6272783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1088136" y="6272783"/>
            <a:ext cx="6327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Rokkitt"/>
                <a:ea typeface="Rokkitt"/>
                <a:cs typeface="Rokkitt"/>
                <a:sym typeface="Rokkitt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defRPr>
            </a:lvl9pPr>
          </a:lstStyle>
          <a:p/>
        </p:txBody>
      </p:sp>
      <p:grpSp>
        <p:nvGrpSpPr>
          <p:cNvPr id="89" name="Shape 89"/>
          <p:cNvGrpSpPr/>
          <p:nvPr/>
        </p:nvGrpSpPr>
        <p:grpSpPr>
          <a:xfrm>
            <a:off x="11401724" y="6229680"/>
            <a:ext cx="457199" cy="457199"/>
            <a:chOff x="11361456" y="6195812"/>
            <a:chExt cx="548639" cy="548639"/>
          </a:xfrm>
        </p:grpSpPr>
        <p:sp>
          <p:nvSpPr>
            <p:cNvPr id="90" name="Shape 90"/>
            <p:cNvSpPr/>
            <p:nvPr/>
          </p:nvSpPr>
          <p:spPr>
            <a:xfrm>
              <a:off x="11361456" y="6195812"/>
              <a:ext cx="548639" cy="548639"/>
            </a:xfrm>
            <a:prstGeom prst="ellipse">
              <a:avLst/>
            </a:prstGeom>
            <a:blipFill rotWithShape="1">
              <a:blip r:embed="rId1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Shape 92"/>
          <p:cNvSpPr txBox="1"/>
          <p:nvPr>
            <p:ph idx="12" type="sldNum"/>
          </p:nvPr>
        </p:nvSpPr>
        <p:spPr>
          <a:xfrm>
            <a:off x="11311128" y="6272783"/>
            <a:ext cx="6400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en-CA" sz="1400">
                <a:solidFill>
                  <a:srgbClr val="FFFFFF"/>
                </a:solidFill>
                <a:latin typeface="Rokkitt"/>
                <a:ea typeface="Rokkitt"/>
                <a:cs typeface="Rokkitt"/>
                <a:sym typeface="Rokki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0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Relationship Id="rId5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ctrTitle"/>
          </p:nvPr>
        </p:nvSpPr>
        <p:spPr>
          <a:xfrm>
            <a:off x="1051559" y="1122362"/>
            <a:ext cx="9616440" cy="22569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br>
              <a:rPr b="0" i="0" lang="en-CA" sz="594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CA" sz="594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CA" sz="594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CA" sz="6569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Apache Spark</a:t>
            </a:r>
            <a:br>
              <a:rPr b="0" i="0" lang="en-CA" sz="594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184" name="Shape 184"/>
          <p:cNvSpPr txBox="1"/>
          <p:nvPr>
            <p:ph idx="1" type="subTitle"/>
          </p:nvPr>
        </p:nvSpPr>
        <p:spPr>
          <a:xfrm>
            <a:off x="1051559" y="2628900"/>
            <a:ext cx="9616440" cy="3200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3487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Resilient Distributed Datasets: A Fault-Tolerant Abstraction for In-Memory Cluster Computing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17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17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8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248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Aditya Waghaye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248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October 3, 2016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248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CS848 – University of Waterloo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2282" y="4116664"/>
            <a:ext cx="3184653" cy="1712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vs MapReduce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311963"/>
            <a:ext cx="5605797" cy="554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3998" y="2819400"/>
            <a:ext cx="5577839" cy="12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vs MapReduce</a:t>
            </a: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7258" y="1315709"/>
            <a:ext cx="6027470" cy="539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838200" y="1268723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Essentials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2317750" y="3228944"/>
            <a:ext cx="7556500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b="1" lang="en-CA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RDDs, Transformations, Actions, Runtime Model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Essentials - RDD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997225" y="1690688"/>
            <a:ext cx="9631017" cy="3801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588" lvl="0" marL="357188" marR="0" rtl="0" algn="l">
              <a:spcBef>
                <a:spcPts val="0"/>
              </a:spcBef>
              <a:buSzPct val="25000"/>
              <a:buNone/>
            </a:pPr>
            <a:r>
              <a:rPr b="1" lang="en-CA" sz="2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</a:t>
            </a: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esilient </a:t>
            </a:r>
            <a:r>
              <a:rPr b="1" lang="en-CA" sz="2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istributed </a:t>
            </a:r>
            <a:r>
              <a:rPr b="1" lang="en-CA" sz="25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D</a:t>
            </a: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atasets (RDD) are the main abstraction in Spark – a read-only collection of objects partitioned across machines that can be rebuilt through the notion of </a:t>
            </a:r>
            <a:r>
              <a:rPr i="1"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lineage</a:t>
            </a:r>
          </a:p>
          <a:p>
            <a:pPr indent="-1588" lvl="0" marL="357188" marR="0" rtl="0" algn="l">
              <a:spcBef>
                <a:spcPts val="0"/>
              </a:spcBef>
              <a:buNone/>
            </a:pPr>
            <a:r>
              <a:t/>
            </a:r>
            <a:endParaRPr i="1"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588" lvl="0" marL="357188" marR="0" rtl="0" algn="l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RDDs can be constructed:</a:t>
            </a:r>
          </a:p>
          <a:p>
            <a:pPr indent="-77787" lvl="0" marL="700088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From a file on distributed storage (HDFS)</a:t>
            </a:r>
          </a:p>
          <a:p>
            <a:pPr indent="-77787" lvl="0" marL="700088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By partitioning a Scala collection (e.g. array) </a:t>
            </a:r>
          </a:p>
          <a:p>
            <a:pPr indent="-77787" lvl="0" marL="700088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By transforming an existing RDD (e.g. map,flatMap)</a:t>
            </a:r>
          </a:p>
          <a:p>
            <a:pPr indent="-77787" lvl="0" marL="700088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By changing persistence of a existing RDD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Essentials – RDD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1277729" y="1425645"/>
            <a:ext cx="9337260" cy="341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There are two types of operations on RDDs:</a:t>
            </a:r>
          </a:p>
          <a:p>
            <a:pPr indent="101600" lvl="0" marL="342900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Transformations (lazy – not computed immediately)</a:t>
            </a:r>
          </a:p>
          <a:p>
            <a:pPr indent="101600" lvl="0" marL="342900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Actions (return a value to app, or storage)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 transformed RDD is recomputed when an action runs on it.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But it can be persisted into memory or disk.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909" y="4540526"/>
            <a:ext cx="6400179" cy="1860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Essentials – RDD Lineage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838200" y="1955732"/>
            <a:ext cx="676634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000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1.</a:t>
            </a:r>
            <a:r>
              <a:rPr lang="en-CA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lines = spark.textFile(“hdfs://..”)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000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2.</a:t>
            </a:r>
            <a:r>
              <a:rPr lang="en-CA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errors = lines.filter(_.startsWith(“ERROR”))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000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3.</a:t>
            </a:r>
            <a:r>
              <a:rPr lang="en-CA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errors.persist()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000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4.</a:t>
            </a:r>
            <a:r>
              <a:rPr lang="en-CA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errors.count()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000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5.</a:t>
            </a:r>
            <a:r>
              <a:rPr lang="en-CA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errors.filter(_.contains(“HDFS”))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.map(_.split(‘\t’)(3))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.collect()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0900" y="1955732"/>
            <a:ext cx="4205818" cy="282830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838199" y="4903305"/>
            <a:ext cx="968402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Lineage is based on course-grained transformations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Lineage helps avoid the overhead from checkpointing RDDs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Essentials – RDD Representation</a:t>
            </a: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8127" y="1690688"/>
            <a:ext cx="4505673" cy="239098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1192695" y="1823209"/>
            <a:ext cx="333954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Dependency types:</a:t>
            </a:r>
          </a:p>
          <a:p>
            <a:pPr indent="127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Narrow</a:t>
            </a:r>
          </a:p>
          <a:p>
            <a:pPr indent="127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Wide</a:t>
            </a: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2695" y="3331471"/>
            <a:ext cx="4334200" cy="277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8127" y="4046637"/>
            <a:ext cx="3816042" cy="2721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Essentials – Transformations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1277729" y="1425645"/>
            <a:ext cx="933726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Transformations create a new RDD from an existing one</a:t>
            </a:r>
          </a:p>
          <a:p>
            <a:pPr indent="101600" lvl="0" marL="342900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Lazy</a:t>
            </a:r>
          </a:p>
          <a:p>
            <a:pPr indent="101600" lvl="0" marL="342900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Recomputed as needed</a:t>
            </a:r>
          </a:p>
          <a:p>
            <a:pPr indent="-271463" lvl="0" marL="627063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Used to build lineage graph of base dataset</a:t>
            </a:r>
          </a:p>
          <a:p>
            <a:pPr indent="-342900" lvl="1" marL="1155700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0" i="0" lang="en-CA" sz="2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Recover lost data partitions</a:t>
            </a:r>
          </a:p>
          <a:p>
            <a:pPr indent="-342900" lvl="1" marL="1155700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0" i="0" lang="en-CA" sz="2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Optimize required data computations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Essentials – Transformations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5158" y="1347787"/>
            <a:ext cx="8261682" cy="5380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Essentials – Transformations</a:t>
            </a: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1230" y="1485899"/>
            <a:ext cx="8509541" cy="5174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838200" y="1268723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2317750" y="3228944"/>
            <a:ext cx="7556500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CA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b="1" i="0" lang="en-CA" sz="20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MapReduce, Spark Overview, Spark vs MapReduce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Essentials – Transformations</a:t>
            </a:r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90686"/>
            <a:ext cx="7134457" cy="496941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/>
          <p:nvPr/>
        </p:nvSpPr>
        <p:spPr>
          <a:xfrm>
            <a:off x="8789157" y="2251881"/>
            <a:ext cx="3002508" cy="504967"/>
          </a:xfrm>
          <a:prstGeom prst="rect">
            <a:avLst/>
          </a:prstGeom>
          <a:solidFill>
            <a:srgbClr val="2E75B5"/>
          </a:solidFill>
          <a:ln cap="flat" cmpd="sng" w="12700">
            <a:solidFill>
              <a:srgbClr val="92D05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Collection of lines</a:t>
            </a:r>
          </a:p>
        </p:txBody>
      </p:sp>
      <p:cxnSp>
        <p:nvCxnSpPr>
          <p:cNvPr id="310" name="Shape 310"/>
          <p:cNvCxnSpPr>
            <a:stCxn id="309" idx="1"/>
          </p:cNvCxnSpPr>
          <p:nvPr/>
        </p:nvCxnSpPr>
        <p:spPr>
          <a:xfrm flipH="1">
            <a:off x="6005157" y="2504364"/>
            <a:ext cx="2784000" cy="34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311" name="Shape 311"/>
          <p:cNvSpPr/>
          <p:nvPr/>
        </p:nvSpPr>
        <p:spPr>
          <a:xfrm>
            <a:off x="7972657" y="4107975"/>
            <a:ext cx="1937982" cy="464023"/>
          </a:xfrm>
          <a:prstGeom prst="rect">
            <a:avLst/>
          </a:prstGeom>
          <a:solidFill>
            <a:srgbClr val="2E75B5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Closures</a:t>
            </a:r>
          </a:p>
        </p:txBody>
      </p:sp>
      <p:cxnSp>
        <p:nvCxnSpPr>
          <p:cNvPr id="312" name="Shape 312"/>
          <p:cNvCxnSpPr/>
          <p:nvPr/>
        </p:nvCxnSpPr>
        <p:spPr>
          <a:xfrm rot="10800000">
            <a:off x="5117909" y="3318040"/>
            <a:ext cx="2854748" cy="104924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313" name="Shape 313"/>
          <p:cNvCxnSpPr>
            <a:stCxn id="311" idx="1"/>
          </p:cNvCxnSpPr>
          <p:nvPr/>
        </p:nvCxnSpPr>
        <p:spPr>
          <a:xfrm flipH="1">
            <a:off x="5431957" y="4339986"/>
            <a:ext cx="2540700" cy="133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Essentials – Actions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1435287" y="1457041"/>
            <a:ext cx="9321420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Actions launch a computation to return a value to the driver program or write to external storage</a:t>
            </a: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4756" y="2288038"/>
            <a:ext cx="6882488" cy="4187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Essentials – Actions </a:t>
            </a:r>
          </a:p>
        </p:txBody>
      </p:sp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841" y="1657349"/>
            <a:ext cx="8866315" cy="489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Essentials – Actions </a:t>
            </a: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7647" y="1595437"/>
            <a:ext cx="8636705" cy="495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Essentials – RDD Persistence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1277729" y="1589417"/>
            <a:ext cx="933726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Spark can persist an RDD in memory across operations</a:t>
            </a:r>
          </a:p>
          <a:p>
            <a:pPr indent="101600" lvl="0" marL="342900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Has to be explicitly stated</a:t>
            </a:r>
          </a:p>
          <a:p>
            <a:pPr indent="-271463" lvl="0" marL="627063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Each node stores in memory slices of the dataset  for reuse in future actions</a:t>
            </a:r>
          </a:p>
          <a:p>
            <a:pPr indent="-271463" lvl="0" marL="627063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Cached RDD is fault-tolerant</a:t>
            </a:r>
          </a:p>
          <a:p>
            <a:pPr indent="-342900" lvl="1" marL="1155700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0" i="0" lang="en-CA" sz="2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Can be computed using lineage graph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Essentials – RDD Persistence</a:t>
            </a: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6332" y="1566862"/>
            <a:ext cx="7299335" cy="4247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Essentials – Runtime Model</a:t>
            </a: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3575" y="1690688"/>
            <a:ext cx="5610224" cy="2600324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/>
          <p:nvPr/>
        </p:nvSpPr>
        <p:spPr>
          <a:xfrm>
            <a:off x="1050878" y="1555845"/>
            <a:ext cx="4692697" cy="3170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CA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Driver program connects to a cluster manager to allocate resources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CA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Acquires Executors on cluster nodes – run parallel tasks/cache data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CA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Sends application code to executors</a:t>
            </a:r>
          </a:p>
          <a:p>
            <a:pPr indent="-4572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CA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Sends tasks for executors to run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838200" y="1268723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Deconstructed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2317750" y="3228944"/>
            <a:ext cx="7556500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b="1" lang="en-CA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Quick Example Runthrough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Deconstructed – Log Mining</a:t>
            </a:r>
          </a:p>
        </p:txBody>
      </p:sp>
      <p:sp>
        <p:nvSpPr>
          <p:cNvPr id="363" name="Shape 363"/>
          <p:cNvSpPr/>
          <p:nvPr/>
        </p:nvSpPr>
        <p:spPr>
          <a:xfrm>
            <a:off x="0" y="1690688"/>
            <a:ext cx="7156175" cy="4570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load error messages from a log into memory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then interactively search for various patterns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2500" u="none" strike="noStrike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base RDD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lines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sc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textFile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"hdfs://..."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2500" u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transformed RDDs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errors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lines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startsWith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"ERROR"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errors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split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"\t"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r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=&gt;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009A9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cache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2500" u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action 1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"mysql"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action 2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"php"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Deconstructed – Log Mining</a:t>
            </a:r>
          </a:p>
        </p:txBody>
      </p:sp>
      <p:sp>
        <p:nvSpPr>
          <p:cNvPr id="370" name="Shape 370"/>
          <p:cNvSpPr/>
          <p:nvPr/>
        </p:nvSpPr>
        <p:spPr>
          <a:xfrm>
            <a:off x="0" y="1690688"/>
            <a:ext cx="7156175" cy="4847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load error messages from a log into memory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then interactively search for various patterns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base RDD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lines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sc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textFile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"hdfs://..."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transformed RDDs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errors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lines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startsWith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"ERROR"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errors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split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"\t"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r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=&gt;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009A9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cache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action 1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"mysql"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action 2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"php"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</p:txBody>
      </p:sp>
      <p:sp>
        <p:nvSpPr>
          <p:cNvPr id="371" name="Shape 371"/>
          <p:cNvSpPr/>
          <p:nvPr/>
        </p:nvSpPr>
        <p:spPr>
          <a:xfrm>
            <a:off x="64802" y="1695624"/>
            <a:ext cx="6769100" cy="3433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MapReduce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1277730" y="1690688"/>
            <a:ext cx="838199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Pioneered commodity machine cluster model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Scalable and fault-tolerant programming model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Acyclic dataflow through high-level operators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Deconstructed – Log Mining</a:t>
            </a:r>
          </a:p>
        </p:txBody>
      </p:sp>
      <p:sp>
        <p:nvSpPr>
          <p:cNvPr id="377" name="Shape 377"/>
          <p:cNvSpPr/>
          <p:nvPr/>
        </p:nvSpPr>
        <p:spPr>
          <a:xfrm>
            <a:off x="0" y="1690688"/>
            <a:ext cx="1064525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At program start we have Spark running on a cluster and submitting application code to it. Below is the operator graph for messages:</a:t>
            </a:r>
          </a:p>
        </p:txBody>
      </p:sp>
      <p:pic>
        <p:nvPicPr>
          <p:cNvPr id="378" name="Shape 3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1837" y="3070264"/>
            <a:ext cx="9328325" cy="203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Deconstructed – Log Mining</a:t>
            </a:r>
          </a:p>
        </p:txBody>
      </p:sp>
      <p:sp>
        <p:nvSpPr>
          <p:cNvPr id="384" name="Shape 384"/>
          <p:cNvSpPr/>
          <p:nvPr/>
        </p:nvSpPr>
        <p:spPr>
          <a:xfrm>
            <a:off x="124336" y="1690688"/>
            <a:ext cx="7156175" cy="4570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load error messages from a log into memory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then interactively search for various patterns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base RDD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lines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sc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textFile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"hdfs://..."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transformed RDDs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errors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lines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startsWith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"ERROR"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errors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split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"\t"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r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=&gt;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009A9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cache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action 1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"mysql"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action 2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"php"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</p:txBody>
      </p:sp>
      <p:sp>
        <p:nvSpPr>
          <p:cNvPr id="385" name="Shape 385"/>
          <p:cNvSpPr/>
          <p:nvPr/>
        </p:nvSpPr>
        <p:spPr>
          <a:xfrm>
            <a:off x="123825" y="1690700"/>
            <a:ext cx="6909600" cy="3468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x="7280511" y="3170710"/>
            <a:ext cx="1187355" cy="80521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Driver</a:t>
            </a:r>
          </a:p>
        </p:txBody>
      </p:sp>
      <p:sp>
        <p:nvSpPr>
          <p:cNvPr id="387" name="Shape 387"/>
          <p:cNvSpPr/>
          <p:nvPr/>
        </p:nvSpPr>
        <p:spPr>
          <a:xfrm>
            <a:off x="9439132" y="1690686"/>
            <a:ext cx="1187355" cy="90238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x="10032810" y="3170710"/>
            <a:ext cx="1187355" cy="978207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</p:txBody>
      </p:sp>
      <p:sp>
        <p:nvSpPr>
          <p:cNvPr id="389" name="Shape 389"/>
          <p:cNvSpPr/>
          <p:nvPr/>
        </p:nvSpPr>
        <p:spPr>
          <a:xfrm>
            <a:off x="9439131" y="4844953"/>
            <a:ext cx="1187355" cy="103723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Deconstructed – Log Mining</a:t>
            </a:r>
          </a:p>
        </p:txBody>
      </p:sp>
      <p:sp>
        <p:nvSpPr>
          <p:cNvPr id="396" name="Shape 396"/>
          <p:cNvSpPr/>
          <p:nvPr/>
        </p:nvSpPr>
        <p:spPr>
          <a:xfrm>
            <a:off x="124336" y="1690688"/>
            <a:ext cx="7156175" cy="4570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load error messages from a log into memory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then interactively search for various patterns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base RDD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lines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sc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textFile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"hdfs://..."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transformed RDDs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errors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lines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startsWith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"ERROR"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errors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split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"\t"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r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=&gt;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009A9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cache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action 1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"mysql"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action 2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"php"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</p:txBody>
      </p:sp>
      <p:sp>
        <p:nvSpPr>
          <p:cNvPr id="397" name="Shape 397"/>
          <p:cNvSpPr/>
          <p:nvPr/>
        </p:nvSpPr>
        <p:spPr>
          <a:xfrm>
            <a:off x="123825" y="1679575"/>
            <a:ext cx="6909600" cy="354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7280511" y="3170710"/>
            <a:ext cx="1187355" cy="80521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Driver</a:t>
            </a:r>
          </a:p>
        </p:txBody>
      </p:sp>
      <p:sp>
        <p:nvSpPr>
          <p:cNvPr id="399" name="Shape 399"/>
          <p:cNvSpPr/>
          <p:nvPr/>
        </p:nvSpPr>
        <p:spPr>
          <a:xfrm>
            <a:off x="9439132" y="1690686"/>
            <a:ext cx="1187355" cy="90238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10032810" y="3170710"/>
            <a:ext cx="1187355" cy="978207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</p:txBody>
      </p:sp>
      <p:sp>
        <p:nvSpPr>
          <p:cNvPr id="401" name="Shape 401"/>
          <p:cNvSpPr/>
          <p:nvPr/>
        </p:nvSpPr>
        <p:spPr>
          <a:xfrm>
            <a:off x="9439131" y="4844953"/>
            <a:ext cx="1187355" cy="103723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</p:txBody>
      </p:sp>
      <p:sp>
        <p:nvSpPr>
          <p:cNvPr id="402" name="Shape 402"/>
          <p:cNvSpPr/>
          <p:nvPr/>
        </p:nvSpPr>
        <p:spPr>
          <a:xfrm>
            <a:off x="9657493" y="2201721"/>
            <a:ext cx="750627" cy="27295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Block 1</a:t>
            </a: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03" name="Shape 403"/>
          <p:cNvSpPr/>
          <p:nvPr/>
        </p:nvSpPr>
        <p:spPr>
          <a:xfrm>
            <a:off x="10251171" y="3818221"/>
            <a:ext cx="750627" cy="27295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Block 2</a:t>
            </a: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04" name="Shape 404"/>
          <p:cNvSpPr/>
          <p:nvPr/>
        </p:nvSpPr>
        <p:spPr>
          <a:xfrm>
            <a:off x="9657493" y="5513694"/>
            <a:ext cx="750627" cy="27295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Block 3</a:t>
            </a: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Deconstructed – Log Mining</a:t>
            </a:r>
          </a:p>
        </p:txBody>
      </p:sp>
      <p:sp>
        <p:nvSpPr>
          <p:cNvPr id="410" name="Shape 410"/>
          <p:cNvSpPr/>
          <p:nvPr/>
        </p:nvSpPr>
        <p:spPr>
          <a:xfrm>
            <a:off x="124335" y="1702698"/>
            <a:ext cx="7156175" cy="4570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load error messages from a log into memory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then interactively search for various patterns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base RDD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lines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sc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textFile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"hdfs://..."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transformed RDDs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errors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lines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startsWith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"ERROR"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errors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split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"\t"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r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=&gt;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009A9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cache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action 1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"mysql"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action 2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"php"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</p:txBody>
      </p:sp>
      <p:sp>
        <p:nvSpPr>
          <p:cNvPr id="411" name="Shape 411"/>
          <p:cNvSpPr/>
          <p:nvPr/>
        </p:nvSpPr>
        <p:spPr>
          <a:xfrm>
            <a:off x="123825" y="1690700"/>
            <a:ext cx="6860700" cy="3579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7280511" y="3170710"/>
            <a:ext cx="1187355" cy="80521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Driver</a:t>
            </a:r>
          </a:p>
        </p:txBody>
      </p:sp>
      <p:sp>
        <p:nvSpPr>
          <p:cNvPr id="413" name="Shape 413"/>
          <p:cNvSpPr/>
          <p:nvPr/>
        </p:nvSpPr>
        <p:spPr>
          <a:xfrm>
            <a:off x="9439132" y="1690686"/>
            <a:ext cx="1187355" cy="90238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10032810" y="3170710"/>
            <a:ext cx="1187355" cy="978207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</p:txBody>
      </p:sp>
      <p:sp>
        <p:nvSpPr>
          <p:cNvPr id="415" name="Shape 415"/>
          <p:cNvSpPr/>
          <p:nvPr/>
        </p:nvSpPr>
        <p:spPr>
          <a:xfrm>
            <a:off x="9439131" y="4844953"/>
            <a:ext cx="1187355" cy="103723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</p:txBody>
      </p:sp>
      <p:sp>
        <p:nvSpPr>
          <p:cNvPr id="416" name="Shape 416"/>
          <p:cNvSpPr/>
          <p:nvPr/>
        </p:nvSpPr>
        <p:spPr>
          <a:xfrm>
            <a:off x="9657493" y="2201721"/>
            <a:ext cx="750627" cy="27295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Block 1</a:t>
            </a: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17" name="Shape 417"/>
          <p:cNvSpPr/>
          <p:nvPr/>
        </p:nvSpPr>
        <p:spPr>
          <a:xfrm>
            <a:off x="10251171" y="3818221"/>
            <a:ext cx="750627" cy="27295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Block 2</a:t>
            </a: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18" name="Shape 418"/>
          <p:cNvSpPr/>
          <p:nvPr/>
        </p:nvSpPr>
        <p:spPr>
          <a:xfrm>
            <a:off x="9657493" y="5513694"/>
            <a:ext cx="750627" cy="27295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Block 3</a:t>
            </a: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cxnSp>
        <p:nvCxnSpPr>
          <p:cNvPr id="419" name="Shape 419"/>
          <p:cNvCxnSpPr/>
          <p:nvPr/>
        </p:nvCxnSpPr>
        <p:spPr>
          <a:xfrm flipH="1" rot="10800000">
            <a:off x="8467867" y="2593074"/>
            <a:ext cx="971264" cy="577636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420" name="Shape 420"/>
          <p:cNvCxnSpPr>
            <a:stCxn id="412" idx="3"/>
            <a:endCxn id="414" idx="1"/>
          </p:cNvCxnSpPr>
          <p:nvPr/>
        </p:nvCxnSpPr>
        <p:spPr>
          <a:xfrm>
            <a:off x="8467866" y="3573319"/>
            <a:ext cx="1564800" cy="86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421" name="Shape 421"/>
          <p:cNvCxnSpPr>
            <a:endCxn id="415" idx="1"/>
          </p:cNvCxnSpPr>
          <p:nvPr/>
        </p:nvCxnSpPr>
        <p:spPr>
          <a:xfrm>
            <a:off x="8467731" y="3976068"/>
            <a:ext cx="971400" cy="1387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Deconstructed – Log Mining</a:t>
            </a:r>
          </a:p>
        </p:txBody>
      </p:sp>
      <p:sp>
        <p:nvSpPr>
          <p:cNvPr id="427" name="Shape 427"/>
          <p:cNvSpPr/>
          <p:nvPr/>
        </p:nvSpPr>
        <p:spPr>
          <a:xfrm>
            <a:off x="67511" y="1690688"/>
            <a:ext cx="7156175" cy="4570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load error messages from a log into memory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then interactively search for various patterns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base RDD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lines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sc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textFile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"hdfs://..."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transformed RDDs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errors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lines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startsWith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"ERROR"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errors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split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"\t"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r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=&gt;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009A9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cache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action 1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"mysql"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action 2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"php"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</p:txBody>
      </p:sp>
      <p:sp>
        <p:nvSpPr>
          <p:cNvPr id="428" name="Shape 428"/>
          <p:cNvSpPr/>
          <p:nvPr/>
        </p:nvSpPr>
        <p:spPr>
          <a:xfrm>
            <a:off x="63500" y="1690700"/>
            <a:ext cx="6882300" cy="3487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7128114" y="3170710"/>
            <a:ext cx="1187355" cy="80521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Driver</a:t>
            </a:r>
          </a:p>
        </p:txBody>
      </p:sp>
      <p:sp>
        <p:nvSpPr>
          <p:cNvPr id="430" name="Shape 430"/>
          <p:cNvSpPr/>
          <p:nvPr/>
        </p:nvSpPr>
        <p:spPr>
          <a:xfrm>
            <a:off x="9286734" y="1690686"/>
            <a:ext cx="1187355" cy="90238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9880411" y="3170710"/>
            <a:ext cx="1187355" cy="978207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</p:txBody>
      </p:sp>
      <p:sp>
        <p:nvSpPr>
          <p:cNvPr id="432" name="Shape 432"/>
          <p:cNvSpPr/>
          <p:nvPr/>
        </p:nvSpPr>
        <p:spPr>
          <a:xfrm>
            <a:off x="9286732" y="4844953"/>
            <a:ext cx="1187355" cy="103723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</p:txBody>
      </p:sp>
      <p:sp>
        <p:nvSpPr>
          <p:cNvPr id="433" name="Shape 433"/>
          <p:cNvSpPr/>
          <p:nvPr/>
        </p:nvSpPr>
        <p:spPr>
          <a:xfrm>
            <a:off x="9505096" y="2201721"/>
            <a:ext cx="750627" cy="27295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Block 1</a:t>
            </a: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0098774" y="3818221"/>
            <a:ext cx="750627" cy="27295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Block 2</a:t>
            </a: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35" name="Shape 435"/>
          <p:cNvSpPr/>
          <p:nvPr/>
        </p:nvSpPr>
        <p:spPr>
          <a:xfrm>
            <a:off x="9505096" y="5513694"/>
            <a:ext cx="750627" cy="27295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Block 3</a:t>
            </a: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cxnSp>
        <p:nvCxnSpPr>
          <p:cNvPr id="436" name="Shape 436"/>
          <p:cNvCxnSpPr/>
          <p:nvPr/>
        </p:nvCxnSpPr>
        <p:spPr>
          <a:xfrm>
            <a:off x="10497400" y="1723699"/>
            <a:ext cx="570367" cy="129824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37" name="Shape 437"/>
          <p:cNvSpPr txBox="1"/>
          <p:nvPr/>
        </p:nvSpPr>
        <p:spPr>
          <a:xfrm>
            <a:off x="11052979" y="1736013"/>
            <a:ext cx="60163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HDFS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</a:p>
        </p:txBody>
      </p:sp>
      <p:cxnSp>
        <p:nvCxnSpPr>
          <p:cNvPr id="438" name="Shape 438"/>
          <p:cNvCxnSpPr/>
          <p:nvPr/>
        </p:nvCxnSpPr>
        <p:spPr>
          <a:xfrm flipH="1">
            <a:off x="10497402" y="2338199"/>
            <a:ext cx="570364" cy="25487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439" name="Shape 439"/>
          <p:cNvCxnSpPr/>
          <p:nvPr/>
        </p:nvCxnSpPr>
        <p:spPr>
          <a:xfrm>
            <a:off x="11041035" y="3260465"/>
            <a:ext cx="461183" cy="121671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40" name="Shape 440"/>
          <p:cNvSpPr txBox="1"/>
          <p:nvPr/>
        </p:nvSpPr>
        <p:spPr>
          <a:xfrm>
            <a:off x="11437963" y="3290482"/>
            <a:ext cx="60163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HDFS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</a:p>
        </p:txBody>
      </p:sp>
      <p:cxnSp>
        <p:nvCxnSpPr>
          <p:cNvPr id="441" name="Shape 441"/>
          <p:cNvCxnSpPr/>
          <p:nvPr/>
        </p:nvCxnSpPr>
        <p:spPr>
          <a:xfrm flipH="1">
            <a:off x="11041039" y="3934164"/>
            <a:ext cx="461180" cy="19567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442" name="Shape 442"/>
          <p:cNvCxnSpPr/>
          <p:nvPr/>
        </p:nvCxnSpPr>
        <p:spPr>
          <a:xfrm>
            <a:off x="10512186" y="4922392"/>
            <a:ext cx="570367" cy="129824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443" name="Shape 443"/>
          <p:cNvSpPr txBox="1"/>
          <p:nvPr/>
        </p:nvSpPr>
        <p:spPr>
          <a:xfrm>
            <a:off x="11067767" y="4934707"/>
            <a:ext cx="60163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HDFS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</a:p>
        </p:txBody>
      </p:sp>
      <p:cxnSp>
        <p:nvCxnSpPr>
          <p:cNvPr id="444" name="Shape 444"/>
          <p:cNvCxnSpPr/>
          <p:nvPr/>
        </p:nvCxnSpPr>
        <p:spPr>
          <a:xfrm flipH="1">
            <a:off x="10512188" y="5536892"/>
            <a:ext cx="570364" cy="25487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Deconstructed – Log Mining</a:t>
            </a:r>
          </a:p>
        </p:txBody>
      </p:sp>
      <p:sp>
        <p:nvSpPr>
          <p:cNvPr id="450" name="Shape 450"/>
          <p:cNvSpPr/>
          <p:nvPr/>
        </p:nvSpPr>
        <p:spPr>
          <a:xfrm>
            <a:off x="101026" y="1690688"/>
            <a:ext cx="7156175" cy="4570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load error messages from a log into memory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then interactively search for various patterns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base RDD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lines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sc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textFile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"hdfs://..."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transformed RDDs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errors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lines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startsWith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"ERROR"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errors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split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"\t"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r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=&gt;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009A9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cache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action 1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"mysql"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action 2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"php"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</p:txBody>
      </p:sp>
      <p:sp>
        <p:nvSpPr>
          <p:cNvPr id="451" name="Shape 451"/>
          <p:cNvSpPr/>
          <p:nvPr/>
        </p:nvSpPr>
        <p:spPr>
          <a:xfrm>
            <a:off x="77800" y="1690700"/>
            <a:ext cx="6897000" cy="3496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7075795" y="3158224"/>
            <a:ext cx="1187355" cy="80521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Driver</a:t>
            </a:r>
          </a:p>
        </p:txBody>
      </p:sp>
      <p:sp>
        <p:nvSpPr>
          <p:cNvPr id="453" name="Shape 453"/>
          <p:cNvSpPr/>
          <p:nvPr/>
        </p:nvSpPr>
        <p:spPr>
          <a:xfrm>
            <a:off x="9234414" y="1678200"/>
            <a:ext cx="1187355" cy="90238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9828092" y="3158224"/>
            <a:ext cx="1187355" cy="978207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</p:txBody>
      </p:sp>
      <p:sp>
        <p:nvSpPr>
          <p:cNvPr id="455" name="Shape 455"/>
          <p:cNvSpPr/>
          <p:nvPr/>
        </p:nvSpPr>
        <p:spPr>
          <a:xfrm>
            <a:off x="9234414" y="4832466"/>
            <a:ext cx="1187355" cy="103723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</p:txBody>
      </p:sp>
      <p:sp>
        <p:nvSpPr>
          <p:cNvPr id="456" name="Shape 456"/>
          <p:cNvSpPr/>
          <p:nvPr/>
        </p:nvSpPr>
        <p:spPr>
          <a:xfrm>
            <a:off x="9452777" y="2189233"/>
            <a:ext cx="750627" cy="27295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Block 1</a:t>
            </a: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57" name="Shape 457"/>
          <p:cNvSpPr/>
          <p:nvPr/>
        </p:nvSpPr>
        <p:spPr>
          <a:xfrm>
            <a:off x="10046454" y="3805735"/>
            <a:ext cx="750627" cy="27295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Block 2</a:t>
            </a: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58" name="Shape 458"/>
          <p:cNvSpPr/>
          <p:nvPr/>
        </p:nvSpPr>
        <p:spPr>
          <a:xfrm>
            <a:off x="9452777" y="5501207"/>
            <a:ext cx="750627" cy="27295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Block 3</a:t>
            </a: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59" name="Shape 459"/>
          <p:cNvSpPr txBox="1"/>
          <p:nvPr/>
        </p:nvSpPr>
        <p:spPr>
          <a:xfrm>
            <a:off x="10818122" y="1890575"/>
            <a:ext cx="802372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1</a:t>
            </a:r>
          </a:p>
        </p:txBody>
      </p:sp>
      <p:cxnSp>
        <p:nvCxnSpPr>
          <p:cNvPr id="460" name="Shape 460"/>
          <p:cNvCxnSpPr/>
          <p:nvPr/>
        </p:nvCxnSpPr>
        <p:spPr>
          <a:xfrm flipH="1" rot="10800000">
            <a:off x="10445079" y="2198353"/>
            <a:ext cx="585155" cy="36692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461" name="Shape 461"/>
          <p:cNvSpPr txBox="1"/>
          <p:nvPr/>
        </p:nvSpPr>
        <p:spPr>
          <a:xfrm>
            <a:off x="11119514" y="3390200"/>
            <a:ext cx="802372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2</a:t>
            </a:r>
          </a:p>
        </p:txBody>
      </p:sp>
      <p:cxnSp>
        <p:nvCxnSpPr>
          <p:cNvPr id="462" name="Shape 462"/>
          <p:cNvCxnSpPr/>
          <p:nvPr/>
        </p:nvCxnSpPr>
        <p:spPr>
          <a:xfrm flipH="1" rot="10800000">
            <a:off x="11018286" y="3704133"/>
            <a:ext cx="268971" cy="46852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463" name="Shape 463"/>
          <p:cNvSpPr txBox="1"/>
          <p:nvPr/>
        </p:nvSpPr>
        <p:spPr>
          <a:xfrm>
            <a:off x="10818122" y="5213544"/>
            <a:ext cx="802372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3</a:t>
            </a:r>
          </a:p>
        </p:txBody>
      </p:sp>
      <p:cxnSp>
        <p:nvCxnSpPr>
          <p:cNvPr id="464" name="Shape 464"/>
          <p:cNvCxnSpPr/>
          <p:nvPr/>
        </p:nvCxnSpPr>
        <p:spPr>
          <a:xfrm flipH="1" rot="10800000">
            <a:off x="10445079" y="5521321"/>
            <a:ext cx="585155" cy="36692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Deconstructed – Log Mining</a:t>
            </a:r>
          </a:p>
        </p:txBody>
      </p:sp>
      <p:sp>
        <p:nvSpPr>
          <p:cNvPr id="470" name="Shape 470"/>
          <p:cNvSpPr/>
          <p:nvPr/>
        </p:nvSpPr>
        <p:spPr>
          <a:xfrm>
            <a:off x="101026" y="1690688"/>
            <a:ext cx="7156175" cy="4570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load error messages from a log into memory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then interactively search for various patterns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base RDD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lines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sc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textFile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"hdfs://..."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transformed RDDs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errors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lines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startsWith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"ERROR"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errors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split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"\t"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r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=&gt;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009A9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cache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action 1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"mysql"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action 2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"php"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</p:txBody>
      </p:sp>
      <p:sp>
        <p:nvSpPr>
          <p:cNvPr id="471" name="Shape 471"/>
          <p:cNvSpPr/>
          <p:nvPr/>
        </p:nvSpPr>
        <p:spPr>
          <a:xfrm>
            <a:off x="77800" y="1690700"/>
            <a:ext cx="6880500" cy="3487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7062147" y="3170710"/>
            <a:ext cx="1187355" cy="80521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Driver</a:t>
            </a:r>
          </a:p>
        </p:txBody>
      </p:sp>
      <p:sp>
        <p:nvSpPr>
          <p:cNvPr id="473" name="Shape 473"/>
          <p:cNvSpPr/>
          <p:nvPr/>
        </p:nvSpPr>
        <p:spPr>
          <a:xfrm>
            <a:off x="9220767" y="1690686"/>
            <a:ext cx="1187355" cy="90238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9814446" y="3170710"/>
            <a:ext cx="1187355" cy="978207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</p:txBody>
      </p:sp>
      <p:sp>
        <p:nvSpPr>
          <p:cNvPr id="475" name="Shape 475"/>
          <p:cNvSpPr/>
          <p:nvPr/>
        </p:nvSpPr>
        <p:spPr>
          <a:xfrm>
            <a:off x="9220767" y="4844953"/>
            <a:ext cx="1187355" cy="103723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</p:txBody>
      </p:sp>
      <p:sp>
        <p:nvSpPr>
          <p:cNvPr id="476" name="Shape 476"/>
          <p:cNvSpPr/>
          <p:nvPr/>
        </p:nvSpPr>
        <p:spPr>
          <a:xfrm>
            <a:off x="9439129" y="2201721"/>
            <a:ext cx="750627" cy="27295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Block 1</a:t>
            </a: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77" name="Shape 477"/>
          <p:cNvSpPr/>
          <p:nvPr/>
        </p:nvSpPr>
        <p:spPr>
          <a:xfrm>
            <a:off x="10032807" y="3818221"/>
            <a:ext cx="750627" cy="27295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Block 2</a:t>
            </a: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78" name="Shape 478"/>
          <p:cNvSpPr/>
          <p:nvPr/>
        </p:nvSpPr>
        <p:spPr>
          <a:xfrm>
            <a:off x="9439129" y="5513694"/>
            <a:ext cx="750627" cy="27295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Block 3</a:t>
            </a: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10471239" y="1822051"/>
            <a:ext cx="802372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1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11105867" y="3402687"/>
            <a:ext cx="802372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2</a:t>
            </a:r>
          </a:p>
        </p:txBody>
      </p:sp>
      <p:sp>
        <p:nvSpPr>
          <p:cNvPr id="481" name="Shape 481"/>
          <p:cNvSpPr txBox="1"/>
          <p:nvPr/>
        </p:nvSpPr>
        <p:spPr>
          <a:xfrm>
            <a:off x="10471239" y="4983321"/>
            <a:ext cx="802372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3</a:t>
            </a:r>
          </a:p>
        </p:txBody>
      </p:sp>
      <p:cxnSp>
        <p:nvCxnSpPr>
          <p:cNvPr id="482" name="Shape 482"/>
          <p:cNvCxnSpPr/>
          <p:nvPr/>
        </p:nvCxnSpPr>
        <p:spPr>
          <a:xfrm flipH="1">
            <a:off x="8249503" y="2593075"/>
            <a:ext cx="971264" cy="577636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483" name="Shape 483"/>
          <p:cNvCxnSpPr>
            <a:stCxn id="474" idx="1"/>
            <a:endCxn id="472" idx="3"/>
          </p:cNvCxnSpPr>
          <p:nvPr/>
        </p:nvCxnSpPr>
        <p:spPr>
          <a:xfrm rot="10800000">
            <a:off x="8249646" y="3573414"/>
            <a:ext cx="1564800" cy="86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484" name="Shape 484"/>
          <p:cNvCxnSpPr>
            <a:stCxn id="475" idx="1"/>
          </p:cNvCxnSpPr>
          <p:nvPr/>
        </p:nvCxnSpPr>
        <p:spPr>
          <a:xfrm rot="10800000">
            <a:off x="8272767" y="3954768"/>
            <a:ext cx="948000" cy="1408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Deconstructed – Log Mining</a:t>
            </a:r>
          </a:p>
        </p:txBody>
      </p:sp>
      <p:sp>
        <p:nvSpPr>
          <p:cNvPr id="490" name="Shape 490"/>
          <p:cNvSpPr/>
          <p:nvPr/>
        </p:nvSpPr>
        <p:spPr>
          <a:xfrm>
            <a:off x="101026" y="1690688"/>
            <a:ext cx="7156175" cy="4847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load error messages from a log into memory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then interactively search for various patterns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base RDD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lines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sc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textFile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"hdfs://..."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transformed RDDs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errors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lines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startsWith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"ERROR"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errors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split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"\t"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r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=&gt;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009A9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cache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action 1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"mysql"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action 2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"php"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</p:txBody>
      </p:sp>
      <p:sp>
        <p:nvSpPr>
          <p:cNvPr id="491" name="Shape 491"/>
          <p:cNvSpPr/>
          <p:nvPr/>
        </p:nvSpPr>
        <p:spPr>
          <a:xfrm>
            <a:off x="0" y="5323774"/>
            <a:ext cx="6769200" cy="599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7089442" y="3170711"/>
            <a:ext cx="1187355" cy="80521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Driver</a:t>
            </a:r>
          </a:p>
        </p:txBody>
      </p:sp>
      <p:sp>
        <p:nvSpPr>
          <p:cNvPr id="493" name="Shape 493"/>
          <p:cNvSpPr/>
          <p:nvPr/>
        </p:nvSpPr>
        <p:spPr>
          <a:xfrm>
            <a:off x="9248063" y="1690688"/>
            <a:ext cx="1187355" cy="90238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9841740" y="3170711"/>
            <a:ext cx="1187355" cy="978207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</p:txBody>
      </p:sp>
      <p:sp>
        <p:nvSpPr>
          <p:cNvPr id="495" name="Shape 495"/>
          <p:cNvSpPr/>
          <p:nvPr/>
        </p:nvSpPr>
        <p:spPr>
          <a:xfrm>
            <a:off x="9248061" y="4844953"/>
            <a:ext cx="1187355" cy="103723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</p:txBody>
      </p:sp>
      <p:sp>
        <p:nvSpPr>
          <p:cNvPr id="496" name="Shape 496"/>
          <p:cNvSpPr/>
          <p:nvPr/>
        </p:nvSpPr>
        <p:spPr>
          <a:xfrm>
            <a:off x="9466425" y="2201722"/>
            <a:ext cx="750627" cy="27295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Block 1</a:t>
            </a: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97" name="Shape 497"/>
          <p:cNvSpPr/>
          <p:nvPr/>
        </p:nvSpPr>
        <p:spPr>
          <a:xfrm>
            <a:off x="10060103" y="3818223"/>
            <a:ext cx="750627" cy="27295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Block 2</a:t>
            </a: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98" name="Shape 498"/>
          <p:cNvSpPr/>
          <p:nvPr/>
        </p:nvSpPr>
        <p:spPr>
          <a:xfrm>
            <a:off x="9466425" y="5513694"/>
            <a:ext cx="750627" cy="27295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Block 3</a:t>
            </a: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x="10761545" y="1690688"/>
            <a:ext cx="802372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1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11162731" y="3183116"/>
            <a:ext cx="802372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2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10761545" y="4844953"/>
            <a:ext cx="802372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3</a:t>
            </a:r>
          </a:p>
        </p:txBody>
      </p:sp>
      <p:cxnSp>
        <p:nvCxnSpPr>
          <p:cNvPr id="502" name="Shape 502"/>
          <p:cNvCxnSpPr>
            <a:stCxn id="499" idx="2"/>
            <a:endCxn id="493" idx="3"/>
          </p:cNvCxnSpPr>
          <p:nvPr/>
        </p:nvCxnSpPr>
        <p:spPr>
          <a:xfrm flipH="1">
            <a:off x="10435531" y="1998465"/>
            <a:ext cx="727200" cy="14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503" name="Shape 503"/>
          <p:cNvCxnSpPr>
            <a:stCxn id="500" idx="2"/>
            <a:endCxn id="494" idx="3"/>
          </p:cNvCxnSpPr>
          <p:nvPr/>
        </p:nvCxnSpPr>
        <p:spPr>
          <a:xfrm flipH="1">
            <a:off x="11029017" y="3490893"/>
            <a:ext cx="534900" cy="168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504" name="Shape 504"/>
          <p:cNvCxnSpPr>
            <a:stCxn id="501" idx="2"/>
            <a:endCxn id="495" idx="3"/>
          </p:cNvCxnSpPr>
          <p:nvPr/>
        </p:nvCxnSpPr>
        <p:spPr>
          <a:xfrm flipH="1">
            <a:off x="10435531" y="5152730"/>
            <a:ext cx="727200" cy="210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Deconstructed – Log Mining</a:t>
            </a:r>
          </a:p>
        </p:txBody>
      </p:sp>
      <p:sp>
        <p:nvSpPr>
          <p:cNvPr id="510" name="Shape 510"/>
          <p:cNvSpPr/>
          <p:nvPr/>
        </p:nvSpPr>
        <p:spPr>
          <a:xfrm>
            <a:off x="101026" y="1690688"/>
            <a:ext cx="7156175" cy="4847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load error messages from a log into memory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then interactively search for various patterns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base RDD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lines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sc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textFile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"hdfs://..."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transformed RDDs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errors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lines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startsWith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"ERROR"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val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errors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split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"\t"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r 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=&gt; 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009A9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cache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action 1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"mysql"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// action 2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messages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(_.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>
                <a:solidFill>
                  <a:srgbClr val="DE2244"/>
                </a:solidFill>
                <a:latin typeface="Courier New"/>
                <a:ea typeface="Courier New"/>
                <a:cs typeface="Courier New"/>
                <a:sym typeface="Courier New"/>
              </a:rPr>
              <a:t>"php"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r>
              <a:rPr b="1" lang="en-CA" sz="180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</p:txBody>
      </p:sp>
      <p:sp>
        <p:nvSpPr>
          <p:cNvPr id="511" name="Shape 511"/>
          <p:cNvSpPr/>
          <p:nvPr/>
        </p:nvSpPr>
        <p:spPr>
          <a:xfrm>
            <a:off x="101026" y="5963935"/>
            <a:ext cx="6769100" cy="639633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6993909" y="3170711"/>
            <a:ext cx="1187355" cy="80521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Driver</a:t>
            </a:r>
          </a:p>
        </p:txBody>
      </p:sp>
      <p:sp>
        <p:nvSpPr>
          <p:cNvPr id="513" name="Shape 513"/>
          <p:cNvSpPr/>
          <p:nvPr/>
        </p:nvSpPr>
        <p:spPr>
          <a:xfrm>
            <a:off x="9152528" y="1690688"/>
            <a:ext cx="1187355" cy="90238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9746207" y="3170711"/>
            <a:ext cx="1187355" cy="978207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</p:txBody>
      </p:sp>
      <p:sp>
        <p:nvSpPr>
          <p:cNvPr id="515" name="Shape 515"/>
          <p:cNvSpPr/>
          <p:nvPr/>
        </p:nvSpPr>
        <p:spPr>
          <a:xfrm>
            <a:off x="9152528" y="4844953"/>
            <a:ext cx="1187355" cy="103723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Worker</a:t>
            </a:r>
          </a:p>
        </p:txBody>
      </p:sp>
      <p:sp>
        <p:nvSpPr>
          <p:cNvPr id="516" name="Shape 516"/>
          <p:cNvSpPr/>
          <p:nvPr/>
        </p:nvSpPr>
        <p:spPr>
          <a:xfrm>
            <a:off x="9370890" y="2201722"/>
            <a:ext cx="750627" cy="27295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Block 1</a:t>
            </a: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17" name="Shape 517"/>
          <p:cNvSpPr/>
          <p:nvPr/>
        </p:nvSpPr>
        <p:spPr>
          <a:xfrm>
            <a:off x="9964568" y="3818223"/>
            <a:ext cx="750627" cy="27295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Block 2</a:t>
            </a: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18" name="Shape 518"/>
          <p:cNvSpPr/>
          <p:nvPr/>
        </p:nvSpPr>
        <p:spPr>
          <a:xfrm>
            <a:off x="9370890" y="5513694"/>
            <a:ext cx="750627" cy="27295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CA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Block 3</a:t>
            </a:r>
            <a:r>
              <a:rPr lang="en-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10666010" y="1690688"/>
            <a:ext cx="802372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1</a:t>
            </a:r>
          </a:p>
        </p:txBody>
      </p:sp>
      <p:sp>
        <p:nvSpPr>
          <p:cNvPr id="520" name="Shape 520"/>
          <p:cNvSpPr txBox="1"/>
          <p:nvPr/>
        </p:nvSpPr>
        <p:spPr>
          <a:xfrm>
            <a:off x="11067196" y="3183116"/>
            <a:ext cx="802372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2</a:t>
            </a:r>
          </a:p>
        </p:txBody>
      </p:sp>
      <p:sp>
        <p:nvSpPr>
          <p:cNvPr id="521" name="Shape 521"/>
          <p:cNvSpPr txBox="1"/>
          <p:nvPr/>
        </p:nvSpPr>
        <p:spPr>
          <a:xfrm>
            <a:off x="10666010" y="4844953"/>
            <a:ext cx="802372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3</a:t>
            </a:r>
          </a:p>
        </p:txBody>
      </p:sp>
      <p:cxnSp>
        <p:nvCxnSpPr>
          <p:cNvPr id="522" name="Shape 522"/>
          <p:cNvCxnSpPr>
            <a:stCxn id="513" idx="1"/>
          </p:cNvCxnSpPr>
          <p:nvPr/>
        </p:nvCxnSpPr>
        <p:spPr>
          <a:xfrm flipH="1">
            <a:off x="8181128" y="2141882"/>
            <a:ext cx="971400" cy="1041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523" name="Shape 523"/>
          <p:cNvCxnSpPr>
            <a:stCxn id="514" idx="1"/>
            <a:endCxn id="512" idx="3"/>
          </p:cNvCxnSpPr>
          <p:nvPr/>
        </p:nvCxnSpPr>
        <p:spPr>
          <a:xfrm rot="10800000">
            <a:off x="8181407" y="3573415"/>
            <a:ext cx="1564800" cy="86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524" name="Shape 524"/>
          <p:cNvCxnSpPr>
            <a:stCxn id="515" idx="1"/>
          </p:cNvCxnSpPr>
          <p:nvPr/>
        </p:nvCxnSpPr>
        <p:spPr>
          <a:xfrm rot="10800000">
            <a:off x="8181128" y="3976069"/>
            <a:ext cx="971400" cy="1387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/>
          <p:nvPr>
            <p:ph type="title"/>
          </p:nvPr>
        </p:nvSpPr>
        <p:spPr>
          <a:xfrm>
            <a:off x="838200" y="2766218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</a:p>
        </p:txBody>
      </p:sp>
      <p:pic>
        <p:nvPicPr>
          <p:cNvPr id="530" name="Shape 5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977" y="4648926"/>
            <a:ext cx="3184653" cy="1712636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Shape 531"/>
          <p:cNvSpPr txBox="1"/>
          <p:nvPr/>
        </p:nvSpPr>
        <p:spPr>
          <a:xfrm>
            <a:off x="8284190" y="5505244"/>
            <a:ext cx="34665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4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MapReduce Deficiencies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1277729" y="1690688"/>
            <a:ext cx="933726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Inefficient for multi-pass applications that reuse intermediate results:</a:t>
            </a:r>
          </a:p>
          <a:p>
            <a:pPr indent="101600" lvl="0" marL="342900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Iterative algorithms: machine learning, PageRank</a:t>
            </a:r>
          </a:p>
          <a:p>
            <a:pPr indent="101600" lvl="0" marL="342900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Interactive analytics: only possible with Pig/Hive</a:t>
            </a:r>
          </a:p>
          <a:p>
            <a:pPr indent="101600" lvl="0" marL="342900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Streaming applications with aggregate state</a:t>
            </a:r>
          </a:p>
          <a:p>
            <a:pPr indent="0" lvl="0" marL="34290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In short, acyclic data-flow is suboptimal for these application types.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MapReduce Deficiencies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1277729" y="1690688"/>
            <a:ext cx="933726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CA" sz="2400" u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MapReduce use cases show two major</a:t>
            </a:r>
            <a:r>
              <a:rPr b="0" i="0" lang="en-CA" sz="2400" u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i="0" lang="en-CA" sz="2400" u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limitations:</a:t>
            </a:r>
          </a:p>
          <a:p>
            <a:pPr indent="1016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D</a:t>
            </a:r>
            <a:r>
              <a:rPr b="0" i="0" lang="en-CA" sz="2400" u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ifficulty of programming directly</a:t>
            </a:r>
          </a:p>
          <a:p>
            <a:pPr indent="1016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Performance bottlenecks (disk read/write, network)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2400" u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CA" sz="2400" u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MapReduce does</a:t>
            </a:r>
            <a:r>
              <a:rPr b="0" i="0" lang="en-CA" sz="2400" u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not</a:t>
            </a:r>
            <a:r>
              <a:rPr b="0" i="0" lang="en-CA" sz="2400" u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translate</a:t>
            </a:r>
            <a:r>
              <a:rPr b="0" i="0" lang="en-CA" sz="2400" u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well to large applications.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2400" u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b="0" i="0" lang="en-CA" sz="2400" u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eople built </a:t>
            </a:r>
            <a:r>
              <a:rPr b="1" lang="en-CA" sz="2400" u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specialized</a:t>
            </a:r>
            <a:r>
              <a:rPr b="0" i="1" lang="en-CA" sz="2400" u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systems </a:t>
            </a:r>
            <a:r>
              <a:rPr b="0" i="0" lang="en-CA" sz="2400" u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b="0" i="0" lang="en-CA" sz="2400" u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i="0" lang="en-CA" sz="2400" u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workarounds.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Specialized MapReduce</a:t>
            </a: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4899" y="1690688"/>
            <a:ext cx="8982202" cy="396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1086678" y="5751442"/>
            <a:ext cx="5049078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i="1"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State of Spark, and Where We’re Going Next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Matei Zaharia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Spark Summit (2013) - </a:t>
            </a:r>
            <a:r>
              <a:rPr b="1" i="0" lang="en-CA" sz="1800" u="none" strike="noStrike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rPr>
              <a:t>youtu.be/nU6vO2EJAb4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Why Spark?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1277729" y="1690688"/>
            <a:ext cx="9337260" cy="6001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Spark’s goal has been to generalize MapReduce on top of a core engine.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Key additions:</a:t>
            </a:r>
          </a:p>
          <a:p>
            <a:pPr indent="12700" lvl="0" marL="342900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Leverages distributed memory</a:t>
            </a:r>
          </a:p>
          <a:p>
            <a:pPr indent="12700" lvl="0" marL="342900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Replication-free fault tolerance</a:t>
            </a:r>
          </a:p>
          <a:p>
            <a:pPr indent="12700" lvl="0" marL="342900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Interactive data-mining via Scala interpreter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6225" y="2427840"/>
            <a:ext cx="4359550" cy="2122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Key Points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1277729" y="1690688"/>
            <a:ext cx="9337260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60363" lvl="0" marL="715963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Handles batch, streaming, and interactive processing in a single framework                </a:t>
            </a:r>
          </a:p>
          <a:p>
            <a:pPr indent="-360363" lvl="0" marL="715963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Native integration with Java, Python, and Scala</a:t>
            </a:r>
          </a:p>
          <a:p>
            <a:pPr indent="-360363" lvl="0" marL="715963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Higher abstraction programming and ease of use</a:t>
            </a:r>
          </a:p>
          <a:p>
            <a:pPr indent="-360363" lvl="0" marL="715963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More operators than just Map/Reduce (join, filter, flatMap, etc.)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r>
              <a:rPr b="0" i="0" lang="en-CA" sz="4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Spark vs MapReduce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1277729" y="1690688"/>
            <a:ext cx="933726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60363" lvl="0" marL="715963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Generalized processing patterns</a:t>
            </a:r>
          </a:p>
          <a:p>
            <a:pPr indent="-1588" lvl="0" marL="357188" marR="0" rtl="0" algn="l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=&gt; Unified engine for multiple use cases</a:t>
            </a:r>
          </a:p>
          <a:p>
            <a:pPr indent="-360363" lvl="0" marL="715963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Generational differences in hardware</a:t>
            </a:r>
          </a:p>
          <a:p>
            <a:pPr indent="-1588" lvl="0" marL="357188" marR="0" rtl="0" algn="l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=&gt; Use of large off-heap memory </a:t>
            </a:r>
          </a:p>
          <a:p>
            <a:pPr indent="-360363" lvl="0" marL="715963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Functional programming and ease of use</a:t>
            </a:r>
          </a:p>
          <a:p>
            <a:pPr indent="-1588" lvl="0" marL="357188" marR="0" rtl="0" algn="l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=&gt; Apps easier to write and maintain</a:t>
            </a:r>
          </a:p>
          <a:p>
            <a:pPr indent="-360363" lvl="0" marL="715963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Locality based task scheduling</a:t>
            </a:r>
          </a:p>
          <a:p>
            <a:pPr indent="-1588" lvl="0" marL="357188" marR="0" rtl="0" algn="l">
              <a:spcBef>
                <a:spcPts val="0"/>
              </a:spcBef>
              <a:buSzPct val="25000"/>
              <a:buNone/>
            </a:pPr>
            <a:r>
              <a:rPr lang="en-CA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=&gt; Less expensive data shuffles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ood Type">
  <a:themeElements>
    <a:clrScheme name="Wood Type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