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The key notion is that asset pricing can be viewed in absolute and </a:t>
            </a:r>
            <a:r>
              <a:rPr i="1"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relative</a:t>
            </a: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terms. A pairs trading strategy speculates on the convergence of securities with similar characteristics to a long-term stable equilibrium. you are betting on the preservation of the "long run equilibrium"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5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pairs trading relies on the principle of equilibrium pricing for near-equivalent shares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5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Hedging: notions of relative pricing are implemented by shorting an over-valued security and going long an under-valued one, with the expectation that the mispricing will correct itself, at which point the trade is closed out.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5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The resulting portfolio of ‘pairs’ is typically constructed in such a way that it has negligible exposure to the market.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Compute the differences between consecutive observations of a time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Dow Jones index data was non-stationary, but the daily changes were.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examples: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01625" lvl="0" marL="457200" marR="27940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rgbClr val="333333"/>
              </a:buClr>
              <a:buSzPct val="95833"/>
              <a:buFont typeface="Georgia"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Income and consumption: as income increases/decreases, so too does consumption.</a:t>
            </a:r>
          </a:p>
          <a:p>
            <a:pPr indent="-301625" lvl="0" marL="457200" marR="27940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rgbClr val="333333"/>
              </a:buClr>
              <a:buSzPct val="95833"/>
              <a:buFont typeface="Georgia"/>
            </a:pPr>
            <a:r>
              <a:rPr lang="en" sz="115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Size of police force and amount of criminal activity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Stock ticker price time series are historically mean reverting so I(1)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Residuals are deviations of actual time series observations from the fitted function observations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Goal of cointegration is to find an equilibrium relationship between two time series that individually aren’t in equilibrium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528671"/>
            <a:ext cx="3054600" cy="270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Spark vs Storm in Pairs Trading Predictions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08975" y="3238575"/>
            <a:ext cx="3277500" cy="95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Aditya Waghaye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Irene (Ying Yu)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CS848 - Dec. 5th,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255975" y="1147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marL="1371600" rtl="0">
              <a:spcBef>
                <a:spcPts val="0"/>
              </a:spcBef>
              <a:buNone/>
            </a:pPr>
            <a:r>
              <a:rPr lang="en"/>
              <a:t>Storm Streaming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666050" y="1650050"/>
            <a:ext cx="3850200" cy="2658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Framework </a:t>
            </a:r>
          </a:p>
        </p:txBody>
      </p:sp>
      <p:sp>
        <p:nvSpPr>
          <p:cNvPr id="150" name="Shape 150"/>
          <p:cNvSpPr/>
          <p:nvPr/>
        </p:nvSpPr>
        <p:spPr>
          <a:xfrm>
            <a:off x="1905500" y="1712200"/>
            <a:ext cx="566100" cy="552300"/>
          </a:xfrm>
          <a:prstGeom prst="flowChartMagnetic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1870950" y="1812250"/>
            <a:ext cx="697200" cy="3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spout</a:t>
            </a:r>
          </a:p>
        </p:txBody>
      </p:sp>
      <p:sp>
        <p:nvSpPr>
          <p:cNvPr id="152" name="Shape 152"/>
          <p:cNvSpPr/>
          <p:nvPr/>
        </p:nvSpPr>
        <p:spPr>
          <a:xfrm>
            <a:off x="1870950" y="2644750"/>
            <a:ext cx="566100" cy="552300"/>
          </a:xfrm>
          <a:prstGeom prst="flowChartMagnetic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1870950" y="3577300"/>
            <a:ext cx="566100" cy="552300"/>
          </a:xfrm>
          <a:prstGeom prst="flowChartMagnetic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1839950" y="3629650"/>
            <a:ext cx="697200" cy="3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spout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839950" y="2744800"/>
            <a:ext cx="697200" cy="3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spout</a:t>
            </a:r>
          </a:p>
        </p:txBody>
      </p:sp>
      <p:sp>
        <p:nvSpPr>
          <p:cNvPr id="156" name="Shape 156"/>
          <p:cNvSpPr/>
          <p:nvPr/>
        </p:nvSpPr>
        <p:spPr>
          <a:xfrm>
            <a:off x="3164800" y="2679250"/>
            <a:ext cx="697200" cy="48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  bolt</a:t>
            </a:r>
          </a:p>
        </p:txBody>
      </p:sp>
      <p:sp>
        <p:nvSpPr>
          <p:cNvPr id="157" name="Shape 157"/>
          <p:cNvSpPr/>
          <p:nvPr/>
        </p:nvSpPr>
        <p:spPr>
          <a:xfrm>
            <a:off x="4340575" y="2679250"/>
            <a:ext cx="697200" cy="48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 algn="l">
              <a:spcBef>
                <a:spcPts val="0"/>
              </a:spcBef>
              <a:buNone/>
            </a:pPr>
            <a:r>
              <a:rPr lang="en"/>
              <a:t>  bolt</a:t>
            </a:r>
          </a:p>
        </p:txBody>
      </p:sp>
      <p:cxnSp>
        <p:nvCxnSpPr>
          <p:cNvPr id="158" name="Shape 158"/>
          <p:cNvCxnSpPr>
            <a:stCxn id="159" idx="4"/>
            <a:endCxn id="151" idx="1"/>
          </p:cNvCxnSpPr>
          <p:nvPr/>
        </p:nvCxnSpPr>
        <p:spPr>
          <a:xfrm flipH="1" rot="10800000">
            <a:off x="1435950" y="1988350"/>
            <a:ext cx="435000" cy="93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0" name="Shape 160"/>
          <p:cNvCxnSpPr>
            <a:stCxn id="159" idx="4"/>
            <a:endCxn id="155" idx="1"/>
          </p:cNvCxnSpPr>
          <p:nvPr/>
        </p:nvCxnSpPr>
        <p:spPr>
          <a:xfrm>
            <a:off x="1436150" y="2920900"/>
            <a:ext cx="403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1" name="Shape 161"/>
          <p:cNvCxnSpPr>
            <a:stCxn id="159" idx="4"/>
            <a:endCxn id="154" idx="1"/>
          </p:cNvCxnSpPr>
          <p:nvPr/>
        </p:nvCxnSpPr>
        <p:spPr>
          <a:xfrm>
            <a:off x="1436150" y="2921050"/>
            <a:ext cx="403800" cy="88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2" name="Shape 162"/>
          <p:cNvCxnSpPr>
            <a:stCxn id="151" idx="3"/>
            <a:endCxn id="156" idx="1"/>
          </p:cNvCxnSpPr>
          <p:nvPr/>
        </p:nvCxnSpPr>
        <p:spPr>
          <a:xfrm>
            <a:off x="2568150" y="1988350"/>
            <a:ext cx="596700" cy="93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3" name="Shape 163"/>
          <p:cNvCxnSpPr>
            <a:stCxn id="155" idx="3"/>
            <a:endCxn id="156" idx="1"/>
          </p:cNvCxnSpPr>
          <p:nvPr/>
        </p:nvCxnSpPr>
        <p:spPr>
          <a:xfrm>
            <a:off x="2537150" y="2920900"/>
            <a:ext cx="627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64" name="Shape 164"/>
          <p:cNvCxnSpPr>
            <a:stCxn id="154" idx="3"/>
            <a:endCxn id="156" idx="1"/>
          </p:cNvCxnSpPr>
          <p:nvPr/>
        </p:nvCxnSpPr>
        <p:spPr>
          <a:xfrm flipH="1" rot="10800000">
            <a:off x="2537150" y="2921050"/>
            <a:ext cx="627600" cy="88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65" name="Shape 165"/>
          <p:cNvSpPr txBox="1"/>
          <p:nvPr/>
        </p:nvSpPr>
        <p:spPr>
          <a:xfrm>
            <a:off x="2547100" y="1862647"/>
            <a:ext cx="3039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166" name="Shape 166"/>
          <p:cNvSpPr txBox="1"/>
          <p:nvPr/>
        </p:nvSpPr>
        <p:spPr>
          <a:xfrm>
            <a:off x="2568150" y="2562397"/>
            <a:ext cx="3039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1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568150" y="3210847"/>
            <a:ext cx="3039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1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053725" y="1862650"/>
            <a:ext cx="959700" cy="3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3975137" y="2688175"/>
            <a:ext cx="252300" cy="2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2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2644775" y="3997750"/>
            <a:ext cx="10356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topology</a:t>
            </a:r>
          </a:p>
        </p:txBody>
      </p:sp>
      <p:cxnSp>
        <p:nvCxnSpPr>
          <p:cNvPr id="171" name="Shape 171"/>
          <p:cNvCxnSpPr>
            <a:stCxn id="156" idx="3"/>
            <a:endCxn id="157" idx="1"/>
          </p:cNvCxnSpPr>
          <p:nvPr/>
        </p:nvCxnSpPr>
        <p:spPr>
          <a:xfrm>
            <a:off x="3862000" y="2920900"/>
            <a:ext cx="478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2" name="Shape 172"/>
          <p:cNvSpPr/>
          <p:nvPr/>
        </p:nvSpPr>
        <p:spPr>
          <a:xfrm>
            <a:off x="600550" y="2550100"/>
            <a:ext cx="835500" cy="7416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kafka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Framework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			     Spark streaming</a:t>
            </a:r>
          </a:p>
        </p:txBody>
      </p:sp>
      <p:sp>
        <p:nvSpPr>
          <p:cNvPr id="179" name="Shape 179"/>
          <p:cNvSpPr/>
          <p:nvPr/>
        </p:nvSpPr>
        <p:spPr>
          <a:xfrm>
            <a:off x="1760175" y="1824225"/>
            <a:ext cx="3841500" cy="25200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2105200" y="1955200"/>
            <a:ext cx="1074600" cy="55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   Dstream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81" name="Shape 181"/>
          <p:cNvSpPr/>
          <p:nvPr/>
        </p:nvSpPr>
        <p:spPr>
          <a:xfrm>
            <a:off x="511900" y="2713412"/>
            <a:ext cx="835500" cy="7416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kafka</a:t>
            </a:r>
          </a:p>
        </p:txBody>
      </p:sp>
      <p:cxnSp>
        <p:nvCxnSpPr>
          <p:cNvPr id="182" name="Shape 182"/>
          <p:cNvCxnSpPr>
            <a:stCxn id="181" idx="0"/>
            <a:endCxn id="179" idx="1"/>
          </p:cNvCxnSpPr>
          <p:nvPr/>
        </p:nvCxnSpPr>
        <p:spPr>
          <a:xfrm>
            <a:off x="1347400" y="3084212"/>
            <a:ext cx="41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3" name="Shape 183"/>
          <p:cNvSpPr/>
          <p:nvPr/>
        </p:nvSpPr>
        <p:spPr>
          <a:xfrm>
            <a:off x="2300950" y="2233925"/>
            <a:ext cx="575100" cy="2028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RDD</a:t>
            </a:r>
          </a:p>
        </p:txBody>
      </p:sp>
      <p:sp>
        <p:nvSpPr>
          <p:cNvPr id="184" name="Shape 184"/>
          <p:cNvSpPr/>
          <p:nvPr/>
        </p:nvSpPr>
        <p:spPr>
          <a:xfrm>
            <a:off x="2105200" y="2717200"/>
            <a:ext cx="1074600" cy="55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   Dstream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85" name="Shape 185"/>
          <p:cNvSpPr/>
          <p:nvPr/>
        </p:nvSpPr>
        <p:spPr>
          <a:xfrm>
            <a:off x="2105200" y="3479200"/>
            <a:ext cx="1074600" cy="55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   Dstream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86" name="Shape 186"/>
          <p:cNvSpPr/>
          <p:nvPr/>
        </p:nvSpPr>
        <p:spPr>
          <a:xfrm>
            <a:off x="2300950" y="2995925"/>
            <a:ext cx="575100" cy="2028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RDD</a:t>
            </a:r>
          </a:p>
        </p:txBody>
      </p:sp>
      <p:sp>
        <p:nvSpPr>
          <p:cNvPr id="187" name="Shape 187"/>
          <p:cNvSpPr/>
          <p:nvPr/>
        </p:nvSpPr>
        <p:spPr>
          <a:xfrm>
            <a:off x="2300950" y="3757925"/>
            <a:ext cx="575100" cy="2028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RDD</a:t>
            </a:r>
          </a:p>
        </p:txBody>
      </p:sp>
      <p:sp>
        <p:nvSpPr>
          <p:cNvPr id="188" name="Shape 188"/>
          <p:cNvSpPr/>
          <p:nvPr/>
        </p:nvSpPr>
        <p:spPr>
          <a:xfrm>
            <a:off x="3661275" y="2580250"/>
            <a:ext cx="1368197" cy="831276"/>
          </a:xfrm>
          <a:prstGeom prst="flowChartMultidocumen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transformation</a:t>
            </a:r>
          </a:p>
        </p:txBody>
      </p:sp>
      <p:cxnSp>
        <p:nvCxnSpPr>
          <p:cNvPr id="189" name="Shape 189"/>
          <p:cNvCxnSpPr>
            <a:stCxn id="180" idx="3"/>
            <a:endCxn id="188" idx="1"/>
          </p:cNvCxnSpPr>
          <p:nvPr/>
        </p:nvCxnSpPr>
        <p:spPr>
          <a:xfrm>
            <a:off x="3179800" y="2233900"/>
            <a:ext cx="481500" cy="7620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0" name="Shape 190"/>
          <p:cNvCxnSpPr>
            <a:stCxn id="184" idx="3"/>
            <a:endCxn id="188" idx="1"/>
          </p:cNvCxnSpPr>
          <p:nvPr/>
        </p:nvCxnSpPr>
        <p:spPr>
          <a:xfrm>
            <a:off x="3179800" y="2995900"/>
            <a:ext cx="481500" cy="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1" name="Shape 191"/>
          <p:cNvCxnSpPr>
            <a:stCxn id="185" idx="3"/>
            <a:endCxn id="188" idx="1"/>
          </p:cNvCxnSpPr>
          <p:nvPr/>
        </p:nvCxnSpPr>
        <p:spPr>
          <a:xfrm flipH="1" rot="10800000">
            <a:off x="3179800" y="2995900"/>
            <a:ext cx="481500" cy="7620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Time needed  to build the model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The latency to test the model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With backup pressure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measure the performance</a:t>
            </a:r>
          </a:p>
        </p:txBody>
      </p:sp>
      <p:sp>
        <p:nvSpPr>
          <p:cNvPr id="198" name="Shape 198"/>
          <p:cNvSpPr/>
          <p:nvPr/>
        </p:nvSpPr>
        <p:spPr>
          <a:xfrm>
            <a:off x="1325500" y="3320875"/>
            <a:ext cx="662786" cy="441857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kafka</a:t>
            </a:r>
          </a:p>
        </p:txBody>
      </p:sp>
      <p:sp>
        <p:nvSpPr>
          <p:cNvPr id="199" name="Shape 199"/>
          <p:cNvSpPr/>
          <p:nvPr/>
        </p:nvSpPr>
        <p:spPr>
          <a:xfrm>
            <a:off x="2664975" y="2782300"/>
            <a:ext cx="759300" cy="4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storm</a:t>
            </a:r>
          </a:p>
        </p:txBody>
      </p:sp>
      <p:sp>
        <p:nvSpPr>
          <p:cNvPr id="200" name="Shape 200"/>
          <p:cNvSpPr/>
          <p:nvPr/>
        </p:nvSpPr>
        <p:spPr>
          <a:xfrm>
            <a:off x="2664975" y="3997925"/>
            <a:ext cx="759300" cy="4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spark</a:t>
            </a:r>
          </a:p>
        </p:txBody>
      </p:sp>
      <p:sp>
        <p:nvSpPr>
          <p:cNvPr id="201" name="Shape 201"/>
          <p:cNvSpPr/>
          <p:nvPr/>
        </p:nvSpPr>
        <p:spPr>
          <a:xfrm>
            <a:off x="4101075" y="3320875"/>
            <a:ext cx="662786" cy="441857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redis</a:t>
            </a:r>
          </a:p>
        </p:txBody>
      </p:sp>
      <p:cxnSp>
        <p:nvCxnSpPr>
          <p:cNvPr id="202" name="Shape 202"/>
          <p:cNvCxnSpPr>
            <a:stCxn id="199" idx="3"/>
            <a:endCxn id="201" idx="2"/>
          </p:cNvCxnSpPr>
          <p:nvPr/>
        </p:nvCxnSpPr>
        <p:spPr>
          <a:xfrm>
            <a:off x="3424275" y="2989450"/>
            <a:ext cx="676800" cy="55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3" name="Shape 203"/>
          <p:cNvCxnSpPr>
            <a:stCxn id="198" idx="4"/>
            <a:endCxn id="200" idx="1"/>
          </p:cNvCxnSpPr>
          <p:nvPr/>
        </p:nvCxnSpPr>
        <p:spPr>
          <a:xfrm>
            <a:off x="1988286" y="3541803"/>
            <a:ext cx="676800" cy="66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4" name="Shape 204"/>
          <p:cNvCxnSpPr>
            <a:stCxn id="200" idx="3"/>
            <a:endCxn id="201" idx="2"/>
          </p:cNvCxnSpPr>
          <p:nvPr/>
        </p:nvCxnSpPr>
        <p:spPr>
          <a:xfrm flipH="1" rot="10800000">
            <a:off x="3424275" y="3541775"/>
            <a:ext cx="676800" cy="66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5" name="Shape 205"/>
          <p:cNvCxnSpPr>
            <a:stCxn id="198" idx="4"/>
            <a:endCxn id="199" idx="1"/>
          </p:cNvCxnSpPr>
          <p:nvPr/>
        </p:nvCxnSpPr>
        <p:spPr>
          <a:xfrm flipH="1" rot="10800000">
            <a:off x="1988286" y="2989503"/>
            <a:ext cx="676800" cy="55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06" name="Shape 206"/>
          <p:cNvSpPr/>
          <p:nvPr/>
        </p:nvSpPr>
        <p:spPr>
          <a:xfrm>
            <a:off x="5005425" y="3196600"/>
            <a:ext cx="110400" cy="6627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6747900" y="3196600"/>
            <a:ext cx="55200" cy="662700"/>
          </a:xfrm>
          <a:prstGeom prst="rightBracket">
            <a:avLst>
              <a:gd fmla="val 833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5184900" y="3155175"/>
            <a:ext cx="1663800" cy="6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APPL: [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{C:GOOGLE,R:Y=AX+B},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{C:MICRO,R:Y=CX+D}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...] 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Differences and considerations  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Spark streaming     </a:t>
            </a:r>
            <a:r>
              <a:rPr lang="en" sz="2400">
                <a:solidFill>
                  <a:srgbClr val="000000"/>
                </a:solidFill>
              </a:rPr>
              <a:t>vs.</a:t>
            </a:r>
            <a:r>
              <a:rPr lang="en" sz="2400">
                <a:solidFill>
                  <a:srgbClr val="FF0000"/>
                </a:solidFill>
              </a:rPr>
              <a:t>           </a:t>
            </a:r>
            <a:r>
              <a:rPr lang="en" sz="2400">
                <a:solidFill>
                  <a:srgbClr val="00FF00"/>
                </a:solidFill>
              </a:rPr>
              <a:t>Storm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Micro batching</a:t>
            </a:r>
            <a:r>
              <a:rPr lang="en" sz="2400"/>
              <a:t>        vs.    </a:t>
            </a:r>
            <a:r>
              <a:rPr lang="en" sz="2400">
                <a:solidFill>
                  <a:srgbClr val="00FF00"/>
                </a:solidFill>
              </a:rPr>
              <a:t>Pure streaming</a:t>
            </a:r>
          </a:p>
          <a:p>
            <a:pPr indent="-228600" lvl="0" marL="457200" rtl="0">
              <a:spcBef>
                <a:spcPts val="0"/>
              </a:spcBef>
              <a:buChar char="➢"/>
            </a:pPr>
            <a:r>
              <a:rPr lang="en"/>
              <a:t>Increase batch duration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Maintain throughput</a:t>
            </a:r>
          </a:p>
          <a:p>
            <a:pPr indent="-228600" lvl="0" marL="457200" rtl="0">
              <a:spcBef>
                <a:spcPts val="0"/>
              </a:spcBef>
              <a:buChar char="➢"/>
            </a:pPr>
            <a:r>
              <a:rPr lang="en"/>
              <a:t>Increase parallelism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Pairs Trading - Background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Key Notion:</a:t>
            </a:r>
            <a:r>
              <a:rPr lang="en"/>
              <a:t> Asset pricing can be viewed in relative terms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Asset prices converge to long-term equilibrium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Pricing equilibrium for near-equivalent shares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Hedging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Short sell an overvalued asset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Long buy an undervalued asset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"/>
              <a:t>Focus is on </a:t>
            </a:r>
            <a:r>
              <a:rPr lang="en">
                <a:solidFill>
                  <a:srgbClr val="FF0000"/>
                </a:solidFill>
              </a:rPr>
              <a:t>Cointegration</a:t>
            </a:r>
            <a:r>
              <a:rPr lang="en"/>
              <a:t> approach to Pairs Trading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Cointegration - Glossary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Stationary Time Series: Properties do not depend on observation 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Cointegration is applied to </a:t>
            </a:r>
            <a:r>
              <a:rPr lang="en">
                <a:solidFill>
                  <a:srgbClr val="FF0000"/>
                </a:solidFill>
              </a:rPr>
              <a:t>non-stationary</a:t>
            </a:r>
            <a:r>
              <a:rPr lang="en"/>
              <a:t> </a:t>
            </a:r>
            <a:r>
              <a:rPr b="1" lang="en"/>
              <a:t>I(1)</a:t>
            </a:r>
            <a:r>
              <a:rPr lang="en"/>
              <a:t> time series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Trends and seasonality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Differencing</a:t>
            </a:r>
          </a:p>
        </p:txBody>
      </p:sp>
      <p:pic>
        <p:nvPicPr>
          <p:cNvPr descr="Screenshot from 2016-12-04 17-18-03.pn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224" y="2747974"/>
            <a:ext cx="4119550" cy="17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Cointegrated Time series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Random Walk model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Two non-stationary time series X and Y are cointegrated if: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They are both </a:t>
            </a:r>
            <a:r>
              <a:rPr b="1" lang="en"/>
              <a:t>I(1)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Some linear combination of X and Y is stationary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main-qimg-1fc516de54c8b1910510ee90c9139bfc.jpg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8300" y="2643200"/>
            <a:ext cx="5967398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Detect Cointegration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25225"/>
            <a:ext cx="8520600" cy="148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Check that two time series X and Y are I(1)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>
                <a:solidFill>
                  <a:srgbClr val="333333"/>
                </a:solidFill>
              </a:rPr>
              <a:t>Estimate the cointegrating relationship </a:t>
            </a:r>
            <a:r>
              <a:rPr i="1" lang="en">
                <a:solidFill>
                  <a:srgbClr val="333333"/>
                </a:solidFill>
              </a:rPr>
              <a:t>Y</a:t>
            </a:r>
            <a:r>
              <a:rPr baseline="-25000" i="1" lang="en">
                <a:solidFill>
                  <a:srgbClr val="333333"/>
                </a:solidFill>
              </a:rPr>
              <a:t>t </a:t>
            </a:r>
            <a:r>
              <a:rPr lang="en">
                <a:solidFill>
                  <a:srgbClr val="333333"/>
                </a:solidFill>
              </a:rPr>
              <a:t>= </a:t>
            </a:r>
            <a:r>
              <a:rPr i="1" lang="en">
                <a:solidFill>
                  <a:srgbClr val="333333"/>
                </a:solidFill>
              </a:rPr>
              <a:t>aX</a:t>
            </a:r>
            <a:r>
              <a:rPr baseline="-25000" i="1" lang="en">
                <a:solidFill>
                  <a:srgbClr val="333333"/>
                </a:solidFill>
              </a:rPr>
              <a:t>t </a:t>
            </a:r>
            <a:r>
              <a:rPr lang="en">
                <a:solidFill>
                  <a:srgbClr val="333333"/>
                </a:solidFill>
              </a:rPr>
              <a:t>+ </a:t>
            </a:r>
            <a:r>
              <a:rPr i="1" lang="en">
                <a:solidFill>
                  <a:srgbClr val="333333"/>
                </a:solidFill>
              </a:rPr>
              <a:t>e</a:t>
            </a:r>
            <a:r>
              <a:rPr baseline="-25000" i="1" lang="en">
                <a:solidFill>
                  <a:srgbClr val="333333"/>
                </a:solidFill>
              </a:rPr>
              <a:t>t</a:t>
            </a:r>
            <a:r>
              <a:rPr lang="en">
                <a:solidFill>
                  <a:srgbClr val="333333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Linear_regression.svg.png"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7975" y="2478874"/>
            <a:ext cx="3448050" cy="187024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678775" y="1893100"/>
            <a:ext cx="41148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328625" y="4450550"/>
            <a:ext cx="85038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Check that cointegrating regression residuals</a:t>
            </a:r>
            <a:r>
              <a:rPr lang="en"/>
              <a:t> </a:t>
            </a:r>
            <a:r>
              <a:rPr i="1" lang="en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baseline="-25000" i="1" lang="en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t</a:t>
            </a:r>
            <a:r>
              <a:rPr lang="en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 are stationary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Pairs Trading Example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Consider Cointegrated relationship: X - 2Y = Z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X tends to be priced twice as high as Y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Z is stationary series of zero mean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If X &gt; 2Y =&gt; sell X and buy Y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If X &lt; 2Y =&gt; buy X and sell Y</a:t>
            </a: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 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Project Goals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Central Objective: </a:t>
            </a:r>
            <a:r>
              <a:rPr lang="en"/>
              <a:t> Evaluate Spark Streaming vs Storm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Implement Cointegration algorithm in both frameworks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Evaluate computation time on similar dataset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Evaluate computation latency on each framework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Usage differences and benchmarking considerations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Benchmarks design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 compare two systems, main operations: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Read time series data from kafka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Run algorithm on each system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Run tests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Store relevant pairs into database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704800" y="1307550"/>
            <a:ext cx="1894500" cy="122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962900" y="1373900"/>
            <a:ext cx="1001100" cy="11157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Benchmark design</a:t>
            </a:r>
          </a:p>
        </p:txBody>
      </p:sp>
      <p:sp>
        <p:nvSpPr>
          <p:cNvPr id="119" name="Shape 119"/>
          <p:cNvSpPr/>
          <p:nvPr/>
        </p:nvSpPr>
        <p:spPr>
          <a:xfrm>
            <a:off x="1194400" y="1705325"/>
            <a:ext cx="1208100" cy="66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Apache Kafka </a:t>
            </a:r>
          </a:p>
        </p:txBody>
      </p:sp>
      <p:sp>
        <p:nvSpPr>
          <p:cNvPr id="120" name="Shape 120"/>
          <p:cNvSpPr/>
          <p:nvPr/>
        </p:nvSpPr>
        <p:spPr>
          <a:xfrm>
            <a:off x="1090825" y="2582100"/>
            <a:ext cx="4922700" cy="80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408425" y="2754700"/>
            <a:ext cx="855900" cy="5385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parse json</a:t>
            </a:r>
          </a:p>
        </p:txBody>
      </p:sp>
      <p:sp>
        <p:nvSpPr>
          <p:cNvPr id="122" name="Shape 122"/>
          <p:cNvSpPr/>
          <p:nvPr/>
        </p:nvSpPr>
        <p:spPr>
          <a:xfrm>
            <a:off x="2583150" y="2754700"/>
            <a:ext cx="855900" cy="5385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OLS</a:t>
            </a:r>
          </a:p>
        </p:txBody>
      </p:sp>
      <p:sp>
        <p:nvSpPr>
          <p:cNvPr id="123" name="Shape 123"/>
          <p:cNvSpPr/>
          <p:nvPr/>
        </p:nvSpPr>
        <p:spPr>
          <a:xfrm>
            <a:off x="3701825" y="2754700"/>
            <a:ext cx="855900" cy="5385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Dickey Fuller Test</a:t>
            </a:r>
          </a:p>
        </p:txBody>
      </p:sp>
      <p:sp>
        <p:nvSpPr>
          <p:cNvPr id="124" name="Shape 124"/>
          <p:cNvSpPr/>
          <p:nvPr/>
        </p:nvSpPr>
        <p:spPr>
          <a:xfrm>
            <a:off x="4820500" y="2754700"/>
            <a:ext cx="855900" cy="5385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Store </a:t>
            </a:r>
          </a:p>
        </p:txBody>
      </p:sp>
      <p:cxnSp>
        <p:nvCxnSpPr>
          <p:cNvPr id="125" name="Shape 125"/>
          <p:cNvCxnSpPr>
            <a:stCxn id="119" idx="2"/>
          </p:cNvCxnSpPr>
          <p:nvPr/>
        </p:nvCxnSpPr>
        <p:spPr>
          <a:xfrm flipH="1">
            <a:off x="1788250" y="2368025"/>
            <a:ext cx="10200" cy="24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6" name="Shape 126"/>
          <p:cNvCxnSpPr>
            <a:stCxn id="121" idx="3"/>
            <a:endCxn id="122" idx="1"/>
          </p:cNvCxnSpPr>
          <p:nvPr/>
        </p:nvCxnSpPr>
        <p:spPr>
          <a:xfrm>
            <a:off x="2264325" y="3023950"/>
            <a:ext cx="3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7" name="Shape 127"/>
          <p:cNvCxnSpPr>
            <a:stCxn id="122" idx="3"/>
            <a:endCxn id="123" idx="1"/>
          </p:cNvCxnSpPr>
          <p:nvPr/>
        </p:nvCxnSpPr>
        <p:spPr>
          <a:xfrm>
            <a:off x="3439050" y="3023950"/>
            <a:ext cx="26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8" name="Shape 128"/>
          <p:cNvCxnSpPr>
            <a:stCxn id="123" idx="3"/>
            <a:endCxn id="124" idx="1"/>
          </p:cNvCxnSpPr>
          <p:nvPr/>
        </p:nvCxnSpPr>
        <p:spPr>
          <a:xfrm>
            <a:off x="4557725" y="3023950"/>
            <a:ext cx="26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9" name="Shape 129"/>
          <p:cNvSpPr/>
          <p:nvPr/>
        </p:nvSpPr>
        <p:spPr>
          <a:xfrm>
            <a:off x="4820499" y="3864875"/>
            <a:ext cx="855900" cy="5874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key-value</a:t>
            </a:r>
          </a:p>
        </p:txBody>
      </p:sp>
      <p:cxnSp>
        <p:nvCxnSpPr>
          <p:cNvPr id="130" name="Shape 130"/>
          <p:cNvCxnSpPr>
            <a:stCxn id="124" idx="2"/>
            <a:endCxn id="129" idx="1"/>
          </p:cNvCxnSpPr>
          <p:nvPr/>
        </p:nvCxnSpPr>
        <p:spPr>
          <a:xfrm>
            <a:off x="5248450" y="3293200"/>
            <a:ext cx="0" cy="57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1" name="Shape 131"/>
          <p:cNvSpPr/>
          <p:nvPr/>
        </p:nvSpPr>
        <p:spPr>
          <a:xfrm>
            <a:off x="4025050" y="1698650"/>
            <a:ext cx="855900" cy="1932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partition1</a:t>
            </a:r>
          </a:p>
        </p:txBody>
      </p:sp>
      <p:sp>
        <p:nvSpPr>
          <p:cNvPr id="132" name="Shape 132"/>
          <p:cNvSpPr/>
          <p:nvPr/>
        </p:nvSpPr>
        <p:spPr>
          <a:xfrm>
            <a:off x="4025050" y="1958062"/>
            <a:ext cx="855900" cy="1932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partition2</a:t>
            </a:r>
          </a:p>
        </p:txBody>
      </p:sp>
      <p:sp>
        <p:nvSpPr>
          <p:cNvPr id="133" name="Shape 133"/>
          <p:cNvSpPr/>
          <p:nvPr/>
        </p:nvSpPr>
        <p:spPr>
          <a:xfrm>
            <a:off x="4025050" y="2217475"/>
            <a:ext cx="855900" cy="1932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partition3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066500" y="1307550"/>
            <a:ext cx="669600" cy="4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Topic</a:t>
            </a:r>
          </a:p>
        </p:txBody>
      </p:sp>
      <p:cxnSp>
        <p:nvCxnSpPr>
          <p:cNvPr id="135" name="Shape 135"/>
          <p:cNvCxnSpPr>
            <a:stCxn id="119" idx="3"/>
            <a:endCxn id="116" idx="1"/>
          </p:cNvCxnSpPr>
          <p:nvPr/>
        </p:nvCxnSpPr>
        <p:spPr>
          <a:xfrm flipH="1" rot="10800000">
            <a:off x="2402500" y="1918175"/>
            <a:ext cx="1302300" cy="11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6" name="Shape 136"/>
          <p:cNvSpPr txBox="1"/>
          <p:nvPr/>
        </p:nvSpPr>
        <p:spPr>
          <a:xfrm>
            <a:off x="4963975" y="1718912"/>
            <a:ext cx="855900" cy="4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Kafka clusters</a:t>
            </a:r>
          </a:p>
        </p:txBody>
      </p:sp>
      <p:sp>
        <p:nvSpPr>
          <p:cNvPr id="137" name="Shape 137"/>
          <p:cNvSpPr/>
          <p:nvPr/>
        </p:nvSpPr>
        <p:spPr>
          <a:xfrm>
            <a:off x="6089350" y="1373900"/>
            <a:ext cx="662700" cy="29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events</a:t>
            </a:r>
          </a:p>
        </p:txBody>
      </p:sp>
      <p:sp>
        <p:nvSpPr>
          <p:cNvPr id="138" name="Shape 138"/>
          <p:cNvSpPr/>
          <p:nvPr/>
        </p:nvSpPr>
        <p:spPr>
          <a:xfrm>
            <a:off x="6089350" y="1769550"/>
            <a:ext cx="662700" cy="29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events</a:t>
            </a:r>
          </a:p>
        </p:txBody>
      </p:sp>
      <p:sp>
        <p:nvSpPr>
          <p:cNvPr id="139" name="Shape 139"/>
          <p:cNvSpPr/>
          <p:nvPr/>
        </p:nvSpPr>
        <p:spPr>
          <a:xfrm>
            <a:off x="6089350" y="2165200"/>
            <a:ext cx="662700" cy="29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events</a:t>
            </a:r>
          </a:p>
        </p:txBody>
      </p:sp>
      <p:cxnSp>
        <p:nvCxnSpPr>
          <p:cNvPr id="140" name="Shape 140"/>
          <p:cNvCxnSpPr>
            <a:stCxn id="137" idx="1"/>
          </p:cNvCxnSpPr>
          <p:nvPr/>
        </p:nvCxnSpPr>
        <p:spPr>
          <a:xfrm flipH="1">
            <a:off x="5592250" y="1522400"/>
            <a:ext cx="497100" cy="36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1" name="Shape 141"/>
          <p:cNvCxnSpPr>
            <a:stCxn id="138" idx="1"/>
          </p:cNvCxnSpPr>
          <p:nvPr/>
        </p:nvCxnSpPr>
        <p:spPr>
          <a:xfrm rot="10800000">
            <a:off x="5633650" y="1898550"/>
            <a:ext cx="455700" cy="1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2" name="Shape 142"/>
          <p:cNvCxnSpPr>
            <a:stCxn id="139" idx="1"/>
          </p:cNvCxnSpPr>
          <p:nvPr/>
        </p:nvCxnSpPr>
        <p:spPr>
          <a:xfrm rot="10800000">
            <a:off x="5606050" y="1912300"/>
            <a:ext cx="483300" cy="40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