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notesSlides/notesSlide26.xml" ContentType="application/vnd.openxmlformats-officedocument.presentationml.notesSlide+xml"/>
  <Override PartName="/ppt/tags/tag10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1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06" r:id="rId1"/>
    <p:sldMasterId id="2147483918" r:id="rId2"/>
    <p:sldMasterId id="2147483930" r:id="rId3"/>
    <p:sldMasterId id="2147483933" r:id="rId4"/>
    <p:sldMasterId id="2147483936" r:id="rId5"/>
    <p:sldMasterId id="2147483939" r:id="rId6"/>
    <p:sldMasterId id="2147483942" r:id="rId7"/>
    <p:sldMasterId id="2147483945" r:id="rId8"/>
    <p:sldMasterId id="2147483948" r:id="rId9"/>
    <p:sldMasterId id="2147483951" r:id="rId10"/>
  </p:sldMasterIdLst>
  <p:notesMasterIdLst>
    <p:notesMasterId r:id="rId46"/>
  </p:notesMasterIdLst>
  <p:sldIdLst>
    <p:sldId id="256" r:id="rId11"/>
    <p:sldId id="258" r:id="rId12"/>
    <p:sldId id="257" r:id="rId13"/>
    <p:sldId id="261" r:id="rId14"/>
    <p:sldId id="263" r:id="rId15"/>
    <p:sldId id="262" r:id="rId16"/>
    <p:sldId id="264" r:id="rId17"/>
    <p:sldId id="265" r:id="rId18"/>
    <p:sldId id="266" r:id="rId19"/>
    <p:sldId id="272" r:id="rId20"/>
    <p:sldId id="273" r:id="rId21"/>
    <p:sldId id="274" r:id="rId22"/>
    <p:sldId id="275" r:id="rId23"/>
    <p:sldId id="267" r:id="rId24"/>
    <p:sldId id="268" r:id="rId25"/>
    <p:sldId id="270" r:id="rId26"/>
    <p:sldId id="269" r:id="rId27"/>
    <p:sldId id="271" r:id="rId28"/>
    <p:sldId id="276" r:id="rId29"/>
    <p:sldId id="277" r:id="rId30"/>
    <p:sldId id="279" r:id="rId31"/>
    <p:sldId id="278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90" r:id="rId41"/>
    <p:sldId id="291" r:id="rId42"/>
    <p:sldId id="292" r:id="rId43"/>
    <p:sldId id="293" r:id="rId44"/>
    <p:sldId id="294" r:id="rId45"/>
  </p:sldIdLst>
  <p:sldSz cx="9144000" cy="5143500" type="screen16x9"/>
  <p:notesSz cx="6858000" cy="9144000"/>
  <p:embeddedFontLst>
    <p:embeddedFont>
      <p:font typeface="Abril Fatface" panose="020B0604020202020204" charset="0"/>
      <p:regular r:id="rId47"/>
    </p:embeddedFont>
    <p:embeddedFont>
      <p:font typeface="Franklin Gothic Medium" panose="020B0603020102020204" pitchFamily="34" charset="0"/>
      <p:regular r:id="rId48"/>
      <p:italic r:id="rId49"/>
    </p:embeddedFont>
    <p:embeddedFont>
      <p:font typeface="Gill Sans" panose="020B0604020202020204" charset="0"/>
      <p:regular r:id="rId50"/>
      <p:bold r:id="rId51"/>
    </p:embeddedFont>
    <p:embeddedFont>
      <p:font typeface="Segoe UI" panose="020B0502040204020203" pitchFamily="34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  <p:embeddedFont>
      <p:font typeface="Consolas" panose="020B0609020204030204" pitchFamily="49" charset="0"/>
      <p:regular r:id="rId58"/>
      <p:bold r:id="rId59"/>
      <p:italic r:id="rId60"/>
      <p:boldItalic r:id="rId61"/>
    </p:embeddedFont>
    <p:embeddedFont>
      <p:font typeface="Corbel" panose="020B0503020204020204" pitchFamily="34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5" autoAdjust="0"/>
  </p:normalViewPr>
  <p:slideViewPr>
    <p:cSldViewPr snapToGrid="0">
      <p:cViewPr varScale="1">
        <p:scale>
          <a:sx n="84" d="100"/>
          <a:sy n="84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font" Target="fonts/font23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1970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12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84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641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465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25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48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829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961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407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Yes, big data</a:t>
            </a:r>
            <a:r>
              <a:rPr lang="en-US" baseline="0" dirty="0" smtClean="0"/>
              <a:t> applications can differ a lot, ranging from SQL queries to machine learning algorithms.</a:t>
            </a:r>
          </a:p>
          <a:p>
            <a:r>
              <a:rPr lang="en-US" baseline="0" dirty="0" smtClean="0"/>
              <a:t>But they are quite similar as well.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Deep down, most big data applications are multi-stage dataflows with interleaved computation and communication stages.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take the simplest example, a MapReduce application.</a:t>
            </a:r>
          </a:p>
          <a:p>
            <a:r>
              <a:rPr lang="en-US" baseline="0" dirty="0" smtClean="0"/>
              <a:t>It has two computation stages Map and Reduce, and in between there is a communication stage called shuffle.</a:t>
            </a:r>
          </a:p>
          <a:p>
            <a:r>
              <a:rPr lang="en-US" baseline="0" dirty="0" smtClean="0"/>
              <a:t>Computation tasks run in parallel distributed throughout the cluster.</a:t>
            </a:r>
          </a:p>
          <a:p>
            <a:r>
              <a:rPr lang="en-US" baseline="0" dirty="0" smtClean="0"/>
              <a:t>The shuffle stage transfers outputs of all map tasks to the reduce tasks, creating an many-to-many communication pattern.</a:t>
            </a:r>
          </a:p>
          <a:p>
            <a:r>
              <a:rPr lang="en-US" baseline="0" dirty="0" smtClean="0"/>
              <a:t>Note that the shuffle has a unique collective behavior.</a:t>
            </a:r>
          </a:p>
          <a:p>
            <a:r>
              <a:rPr lang="en-US" baseline="0" dirty="0" smtClean="0"/>
              <a:t>It cannot complete all the data have been transferred to the next computation stage.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Modern data-parallel applications consist of many such stages, not just two.</a:t>
            </a:r>
          </a:p>
          <a:p>
            <a:r>
              <a:rPr lang="en-US" baseline="0" dirty="0" smtClean="0"/>
              <a:t>But the collective behavior of communication is still very common.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998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31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410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439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149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249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2723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coflows</a:t>
            </a:r>
            <a:r>
              <a:rPr lang="en-US" baseline="0" dirty="0" smtClean="0"/>
              <a:t> as building blocks, we can now represent the entire dataflow as a sequence of computation stages and coflows.</a:t>
            </a:r>
          </a:p>
          <a:p>
            <a:r>
              <a:rPr lang="en-US" baseline="0" dirty="0" smtClean="0"/>
              <a:t>In this example, we have three coflows a shuffle, an aggregation, and a broadcast.</a:t>
            </a:r>
          </a:p>
          <a:p>
            <a:endParaRPr lang="en-US" dirty="0" smtClean="0"/>
          </a:p>
          <a:p>
            <a:r>
              <a:rPr lang="en-US" dirty="0" smtClean="0"/>
              <a:t>An all-to-all communication</a:t>
            </a:r>
            <a:r>
              <a:rPr lang="en-US" baseline="0" dirty="0" smtClean="0"/>
              <a:t> pattern, as seen in many graph analytics and linear algebra platforms, is also a coflow.</a:t>
            </a:r>
          </a:p>
          <a:p>
            <a:r>
              <a:rPr lang="en-US" baseline="0" dirty="0" smtClean="0"/>
              <a:t>Similarly, the parallel flows pattern, as used by replication flows when we write data or read from remote machines is also a coflow.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fact, the simple flow abstraction we have used forever is also a coflow with just one flow.</a:t>
            </a:r>
          </a:p>
          <a:p>
            <a:endParaRPr lang="en-US" dirty="0" smtClean="0"/>
          </a:p>
          <a:p>
            <a:r>
              <a:rPr lang="en-US" baseline="0" dirty="0" smtClean="0"/>
              <a:t>However, in a shared cluster, there are many different jobs from many different users and frameworks coexisting.</a:t>
            </a:r>
          </a:p>
          <a:p>
            <a:r>
              <a:rPr lang="en-US" baseline="0" dirty="0" smtClean="0"/>
              <a:t>What happens when all of these applications start using coflows?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038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0" dirty="0" smtClean="0"/>
              <a:t>et us see the potentials of inter-coflow scheduling through a simple example.</a:t>
            </a:r>
          </a:p>
          <a:p>
            <a:r>
              <a:rPr lang="en-US" dirty="0" smtClean="0"/>
              <a:t>We have two</a:t>
            </a:r>
            <a:r>
              <a:rPr lang="en-US" baseline="0" dirty="0" smtClean="0"/>
              <a:t> coflows: coflow1 in black with one flow on link1 and coflow2 with two flows. </a:t>
            </a:r>
          </a:p>
          <a:p>
            <a:r>
              <a:rPr lang="en-US" baseline="0" dirty="0" smtClean="0"/>
              <a:t>Each block represent a unit of data.</a:t>
            </a:r>
          </a:p>
          <a:p>
            <a:r>
              <a:rPr lang="en-US" baseline="0" dirty="0" smtClean="0"/>
              <a:t>Assume, it takes a unit time time to send each unit of data.</a:t>
            </a:r>
          </a:p>
          <a:p>
            <a:endParaRPr lang="en-US" baseline="0" dirty="0" smtClean="0"/>
          </a:p>
          <a:p>
            <a:r>
              <a:rPr lang="en-US" dirty="0" smtClean="0"/>
              <a:t>Let’s start</a:t>
            </a:r>
            <a:r>
              <a:rPr lang="en-US" baseline="0" dirty="0" smtClean="0"/>
              <a:t> with considering what happens today.</a:t>
            </a:r>
          </a:p>
          <a:p>
            <a:r>
              <a:rPr lang="en-US" baseline="0" dirty="0" smtClean="0"/>
              <a:t>In this plot, we have time in the X-axis and the links on Y-axis.</a:t>
            </a:r>
          </a:p>
          <a:p>
            <a:r>
              <a:rPr lang="en-US" baseline="0" dirty="0" smtClean="0"/>
              <a:t>Link1 will be almost equally shared between the two flows from two different coflows and the other link will be used completely by coflow2’s flow.</a:t>
            </a:r>
          </a:p>
          <a:p>
            <a:r>
              <a:rPr lang="en-US" dirty="0" smtClean="0"/>
              <a:t>After, 6 time units, both coflows will finish. </a:t>
            </a:r>
          </a:p>
          <a:p>
            <a:endParaRPr lang="en-US" dirty="0" smtClean="0"/>
          </a:p>
          <a:p>
            <a:r>
              <a:rPr lang="en-US" dirty="0" smtClean="0"/>
              <a:t>Recently,</a:t>
            </a:r>
            <a:r>
              <a:rPr lang="en-US" baseline="0" dirty="0" smtClean="0"/>
              <a:t> there has been a lot of focus on minimizing flow completion times by prioritizing flows of smaller size. </a:t>
            </a:r>
          </a:p>
          <a:p>
            <a:r>
              <a:rPr lang="en-US" baseline="0" dirty="0" smtClean="0"/>
              <a:t>In that case, the orange flow in link1 will be prioritized over the black flow.</a:t>
            </a:r>
          </a:p>
          <a:p>
            <a:r>
              <a:rPr lang="en-US" baseline="0" dirty="0" smtClean="0"/>
              <a:t>After 3 time units, the orange flow will finish.</a:t>
            </a:r>
          </a:p>
          <a:p>
            <a:r>
              <a:rPr lang="en-US" baseline="0" dirty="0" smtClean="0"/>
              <a:t>Note that coflow2 hasn’t finished yet, because it still has 3 more data units from its flow on link2.</a:t>
            </a:r>
          </a:p>
          <a:p>
            <a:r>
              <a:rPr lang="en-US" baseline="0" dirty="0" smtClean="0"/>
              <a:t>Eventually, when all flow finishes, the coflow completion times remain the same even thought the flow completion time has improved.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optimal solution for minimizing application-level performance, in this case, would be to let the black coflow finish first.</a:t>
            </a:r>
          </a:p>
          <a:p>
            <a:r>
              <a:rPr lang="en-US" baseline="0" dirty="0" smtClean="0"/>
              <a:t>As a result, we can see application-level performance improvement for coflow1 without any impact on the other coflow.</a:t>
            </a:r>
          </a:p>
          <a:p>
            <a:endParaRPr lang="en-US" dirty="0" smtClean="0"/>
          </a:p>
          <a:p>
            <a:r>
              <a:rPr lang="en-US" dirty="0" smtClean="0"/>
              <a:t>In fact, it is quite easy to show that significantly decreasing flow completion times</a:t>
            </a:r>
            <a:r>
              <a:rPr lang="en-US" baseline="0" dirty="0" smtClean="0"/>
              <a:t> might still not result in any improvement in user experience.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6257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301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098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149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changing priorities</a:t>
            </a:r>
            <a:r>
              <a:rPr lang="en-US" baseline="0" dirty="0" smtClean="0"/>
              <a:t> continuously, we change priorities on predefined thresholds of sizes.</a:t>
            </a:r>
          </a:p>
          <a:p>
            <a:r>
              <a:rPr lang="en-US" baseline="0" dirty="0" smtClean="0"/>
              <a:t>We can think of these thresholds to form a number of logical queues to hold coflows. </a:t>
            </a:r>
          </a:p>
          <a:p>
            <a:r>
              <a:rPr lang="en-US" baseline="0" dirty="0" smtClean="0"/>
              <a:t>Coflows within the same thresholds have the same priority and scheduled in the FIFO order, whereas the ones in different thresholds have different priorities.</a:t>
            </a:r>
          </a:p>
          <a:p>
            <a:r>
              <a:rPr lang="en-US" baseline="0" dirty="0" smtClean="0"/>
              <a:t>Consequently, we combine FIFO and prioritization without complete knowledge of coflows.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&lt;DESCRIBE&gt;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how do we determine the thresholds?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turns out that determining the optimal number of queues is difficult even for a single link.</a:t>
            </a:r>
          </a:p>
          <a:p>
            <a:r>
              <a:rPr lang="en-US" baseline="0" dirty="0" smtClean="0"/>
              <a:t>We use exponentially spaced queue thresholds for practical reasons.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it keeps the number of queues small.</a:t>
            </a:r>
          </a:p>
          <a:p>
            <a:r>
              <a:rPr lang="en-US" baseline="0" dirty="0" smtClean="0"/>
              <a:t>Second, it allows each slave to take local decisions with loose coordination to calculate global coflow sizes.</a:t>
            </a:r>
          </a:p>
          <a:p>
            <a:r>
              <a:rPr lang="en-US" baseline="0" dirty="0" smtClean="0"/>
              <a:t>Finally, small coflows are scheduled in the FIFO order avoiding global coordination overheads.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21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we are building big</a:t>
            </a:r>
            <a:r>
              <a:rPr lang="en-US" baseline="0" dirty="0" smtClean="0"/>
              <a:t> datacenters with thousands of machines, and a high capacity network connecting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to make use of such large datacenters in an efficient, fault-tolerant, and scalable way, we are building distributed data analytics systems.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started with Google publishing the MapReduce paper in 2004.</a:t>
            </a:r>
          </a:p>
          <a:p>
            <a:r>
              <a:rPr lang="en-US" baseline="0" dirty="0" smtClean="0"/>
              <a:t>Soon, it was followed by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and Microsoft Dryad. </a:t>
            </a:r>
          </a:p>
          <a:p>
            <a:r>
              <a:rPr lang="en-US" baseline="0" dirty="0" smtClean="0"/>
              <a:t>Soon after, simple analytics were replaced by more complex higher-level engines like Hive for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DryadLINQ</a:t>
            </a:r>
            <a:r>
              <a:rPr lang="en-US" baseline="0" dirty="0" smtClean="0"/>
              <a:t> over Dryad.</a:t>
            </a:r>
          </a:p>
          <a:p>
            <a:r>
              <a:rPr lang="en-US" baseline="0" dirty="0" smtClean="0"/>
              <a:t>Around 2010, we open-sourced Spark for in-memory, iterative computing, which has grown to become a great success today!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time went on, we have seen specialized frameworks for graph queries, for streaming analytics, and for approximate queries. </a:t>
            </a:r>
          </a:p>
          <a:p>
            <a:r>
              <a:rPr lang="en-US" baseline="0" dirty="0" smtClean="0"/>
              <a:t>And this figure only shows the tip of the iceberg!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seeing newer and newer programming models, resource schedulers, and datacenter designs, all aiming different aspects of big data analytics.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79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23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59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10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93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680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Let’s take a simple example to see why flow-based approaches fall short.</a:t>
            </a:r>
          </a:p>
          <a:p>
            <a:r>
              <a:rPr lang="en-US" baseline="0" dirty="0" smtClean="0"/>
              <a:t>In this example, we have a shuffle with three senders and two receivers.</a:t>
            </a:r>
          </a:p>
          <a:p>
            <a:r>
              <a:rPr lang="en-US" baseline="0" dirty="0" smtClean="0"/>
              <a:t>The tasks are represented by circles.</a:t>
            </a:r>
          </a:p>
          <a:p>
            <a:r>
              <a:rPr lang="en-US" baseline="0" dirty="0" smtClean="0"/>
              <a:t>The six arrows represent the six flows between these tasks. </a:t>
            </a:r>
          </a:p>
          <a:p>
            <a:r>
              <a:rPr lang="en-US" baseline="0" dirty="0" smtClean="0"/>
              <a:t>Each rectangle represent one unit of data.</a:t>
            </a:r>
          </a:p>
          <a:p>
            <a:r>
              <a:rPr lang="en-US" baseline="0" dirty="0" smtClean="0"/>
              <a:t>For example, sender s2 has two units of data to send to receiver r1 and two for receiver r2.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logical plan.</a:t>
            </a:r>
          </a:p>
          <a:p>
            <a:r>
              <a:rPr lang="en-US" baseline="0" dirty="0" smtClean="0"/>
              <a:t>But what do this shuffle look like in the datacenter network?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consider a datacenter without any congestion in its core. </a:t>
            </a:r>
          </a:p>
          <a:p>
            <a:r>
              <a:rPr lang="en-US" baseline="0" dirty="0" smtClean="0"/>
              <a:t>We can assume this because modern datacenters have full bisection bandwidth, pushing resource contention to the edge links.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F61EA0F-A667-4B49-8422-0062BC55E24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65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857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43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176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6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2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9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7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4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70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06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9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4113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2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9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0AB9-321E-4160-9494-620AB582D5E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21/11/2016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8309-ED9E-46A7-A628-FE54D611898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5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7894"/>
          </a:xfrm>
        </p:spPr>
        <p:txBody>
          <a:bodyPr anchor="ctr">
            <a:normAutofit/>
          </a:bodyPr>
          <a:lstStyle>
            <a:lvl1pPr marL="0" indent="514350"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50DF-9B95-6A4D-BDBA-5BF349B3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3CB5-78DE-D541-ABD1-13B985C3C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7894"/>
          </a:xfrm>
        </p:spPr>
        <p:txBody>
          <a:bodyPr anchor="ctr">
            <a:normAutofit/>
          </a:bodyPr>
          <a:lstStyle>
            <a:lvl1pPr marL="0" indent="514350"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50DF-9B95-6A4D-BDBA-5BF349B3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3CB5-78DE-D541-ABD1-13B985C3C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8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7894"/>
          </a:xfrm>
        </p:spPr>
        <p:txBody>
          <a:bodyPr anchor="ctr">
            <a:normAutofit/>
          </a:bodyPr>
          <a:lstStyle>
            <a:lvl1pPr marL="0" indent="514350"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50DF-9B95-6A4D-BDBA-5BF349B3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3CB5-78DE-D541-ABD1-13B985C3C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7894"/>
          </a:xfrm>
        </p:spPr>
        <p:txBody>
          <a:bodyPr anchor="ctr">
            <a:normAutofit/>
          </a:bodyPr>
          <a:lstStyle>
            <a:lvl1pPr marL="0" indent="514350"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50DF-9B95-6A4D-BDBA-5BF349B3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7364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3CB5-78DE-D541-ABD1-13B985C3C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7894"/>
          </a:xfrm>
        </p:spPr>
        <p:txBody>
          <a:bodyPr anchor="ctr">
            <a:normAutofit/>
          </a:bodyPr>
          <a:lstStyle>
            <a:lvl1pPr marL="0" indent="514350"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9455-3D41-0F4F-80B9-4067DDCC54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6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66F3-C7F1-BB4B-A74F-7E5DAD6182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7894"/>
          </a:xfrm>
        </p:spPr>
        <p:txBody>
          <a:bodyPr anchor="ctr">
            <a:normAutofit/>
          </a:bodyPr>
          <a:lstStyle>
            <a:lvl1pPr marL="0" indent="514350"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50DF-9B95-6A4D-BDBA-5BF349B3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3CB5-78DE-D541-ABD1-13B985C3C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7894"/>
          </a:xfrm>
        </p:spPr>
        <p:txBody>
          <a:bodyPr anchor="ctr">
            <a:normAutofit/>
          </a:bodyPr>
          <a:lstStyle>
            <a:lvl1pPr marL="0" indent="514350"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50DF-9B95-6A4D-BDBA-5BF349B3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3CB5-78DE-D541-ABD1-13B985C3C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97894"/>
          </a:xfrm>
        </p:spPr>
        <p:txBody>
          <a:bodyPr anchor="ctr">
            <a:normAutofit/>
          </a:bodyPr>
          <a:lstStyle>
            <a:lvl1pPr marL="0" indent="514350">
              <a:defRPr sz="40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50DF-9B95-6A4D-BDBA-5BF349B3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7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3CB5-78DE-D541-ABD1-13B985C3C9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950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781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95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048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934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342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9244B-7AFB-4BAB-9B0C-7B631CC58492}" type="datetimeFigureOut">
              <a:rPr lang="en-CA" smtClean="0"/>
              <a:t>21/11/2016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7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9B1C-71CF-DD44-AB8C-82541ECACE2D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11/21/2016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70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4050" i="0" kern="1200">
          <a:solidFill>
            <a:schemeClr val="tx1"/>
          </a:solidFill>
          <a:latin typeface="Gill Sans Light"/>
          <a:ea typeface="+mj-ea"/>
          <a:cs typeface="Gill Sans Light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0AB9-321E-4160-9494-620AB582D5EB}" type="datetimeFigureOut">
              <a:rPr lang="en-CA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21/11/2016</a:t>
            </a:fld>
            <a:endParaRPr lang="en-CA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8309-ED9E-46A7-A628-FE54D6118981}" type="slidenum">
              <a:rPr lang="en-CA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CA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09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9B1C-71CF-DD44-AB8C-82541ECACE2D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11/21/2016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4050" i="0" kern="1200">
          <a:solidFill>
            <a:schemeClr val="tx1"/>
          </a:solidFill>
          <a:latin typeface="Gill Sans Light"/>
          <a:ea typeface="+mj-ea"/>
          <a:cs typeface="Gill Sans Light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9B1C-71CF-DD44-AB8C-82541ECACE2D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11/21/2016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44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4050" i="0" kern="1200">
          <a:solidFill>
            <a:schemeClr val="tx1"/>
          </a:solidFill>
          <a:latin typeface="Gill Sans Light"/>
          <a:ea typeface="+mj-ea"/>
          <a:cs typeface="Gill Sans Light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9B1C-71CF-DD44-AB8C-82541ECACE2D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11/21/2016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09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4050" i="0" kern="1200">
          <a:solidFill>
            <a:schemeClr val="tx1"/>
          </a:solidFill>
          <a:latin typeface="Gill Sans Light"/>
          <a:ea typeface="+mj-ea"/>
          <a:cs typeface="Gill Sans Light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9B1C-71CF-DD44-AB8C-82541ECACE2D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11/21/2016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19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4050" i="0" kern="1200">
          <a:solidFill>
            <a:schemeClr val="tx1"/>
          </a:solidFill>
          <a:latin typeface="Gill Sans Light"/>
          <a:ea typeface="+mj-ea"/>
          <a:cs typeface="Gill Sans Light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D6D46-9B23-9545-ACFF-836598FDCA64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11/21/2016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7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4050" i="0" kern="1200">
          <a:solidFill>
            <a:schemeClr val="tx1"/>
          </a:solidFill>
          <a:latin typeface="Gill Sans Light"/>
          <a:ea typeface="+mj-ea"/>
          <a:cs typeface="Gill Sans Light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9B1C-71CF-DD44-AB8C-82541ECACE2D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11/21/2016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5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4050" i="0" kern="1200">
          <a:solidFill>
            <a:schemeClr val="tx1"/>
          </a:solidFill>
          <a:latin typeface="Gill Sans Light"/>
          <a:ea typeface="+mj-ea"/>
          <a:cs typeface="Gill Sans Light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69B1C-71CF-DD44-AB8C-82541ECACE2D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11/21/2016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93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84BE6-8AD8-2A49-BC7C-EB31A7D2B34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Segoe U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6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4050" i="0" kern="1200">
          <a:solidFill>
            <a:schemeClr val="tx1"/>
          </a:solidFill>
          <a:latin typeface="Gill Sans Light"/>
          <a:ea typeface="+mj-ea"/>
          <a:cs typeface="Gill Sans Light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405165" y="529290"/>
            <a:ext cx="5382300" cy="1396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bril Fatface"/>
              <a:buNone/>
            </a:pPr>
            <a:r>
              <a:rPr lang="en" sz="8600" b="0" i="0" u="none" strike="noStrike" cap="none" dirty="0">
                <a:solidFill>
                  <a:schemeClr val="tx1"/>
                </a:solidFill>
                <a:latin typeface="Abril Fatface"/>
                <a:ea typeface="Abril Fatface"/>
                <a:cs typeface="Abril Fatface"/>
                <a:sym typeface="Abril Fatface"/>
              </a:rPr>
              <a:t>Cof</a:t>
            </a:r>
            <a:r>
              <a:rPr lang="en" sz="3000" b="0" i="0" u="none" strike="noStrike" cap="none" dirty="0">
                <a:solidFill>
                  <a:schemeClr val="tx1"/>
                </a:solidFill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r>
              <a:rPr lang="en" sz="8600" b="0" i="0" u="none" strike="noStrike" cap="none" dirty="0">
                <a:solidFill>
                  <a:schemeClr val="tx1"/>
                </a:solidFill>
                <a:latin typeface="Abril Fatface"/>
                <a:ea typeface="Abril Fatface"/>
                <a:cs typeface="Abril Fatface"/>
                <a:sym typeface="Abril Fatface"/>
              </a:rPr>
              <a:t>low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71443" y="1735337"/>
            <a:ext cx="8201100" cy="1066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" sz="3000" i="1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A Networking Abstraction for Distributed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" sz="3000" i="1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Data-Parallel Applications 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2887150" y="2899175"/>
            <a:ext cx="5601300" cy="7836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 algn="r" rtl="0">
              <a:lnSpc>
                <a:spcPct val="90000"/>
              </a:lnSpc>
              <a:spcBef>
                <a:spcPts val="90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" sz="3000" b="1" i="1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by Mosharaf Chowdhury</a:t>
            </a:r>
          </a:p>
        </p:txBody>
      </p:sp>
      <p:grpSp>
        <p:nvGrpSpPr>
          <p:cNvPr id="73" name="Shape 73"/>
          <p:cNvGrpSpPr/>
          <p:nvPr/>
        </p:nvGrpSpPr>
        <p:grpSpPr>
          <a:xfrm>
            <a:off x="6347067" y="3546711"/>
            <a:ext cx="2400614" cy="819065"/>
            <a:chOff x="4674692" y="5115130"/>
            <a:chExt cx="4391100" cy="1498199"/>
          </a:xfrm>
        </p:grpSpPr>
        <p:pic>
          <p:nvPicPr>
            <p:cNvPr id="74" name="Shape 7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74692" y="5115130"/>
              <a:ext cx="4391100" cy="1473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Shape 75"/>
            <p:cNvSpPr txBox="1"/>
            <p:nvPr/>
          </p:nvSpPr>
          <p:spPr>
            <a:xfrm>
              <a:off x="6427985" y="6106630"/>
              <a:ext cx="19248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UC Berkeley</a:t>
              </a:r>
            </a:p>
          </p:txBody>
        </p:sp>
      </p:grpSp>
      <p:sp>
        <p:nvSpPr>
          <p:cNvPr id="76" name="Shape 76"/>
          <p:cNvSpPr txBox="1"/>
          <p:nvPr/>
        </p:nvSpPr>
        <p:spPr>
          <a:xfrm>
            <a:off x="471450" y="3682775"/>
            <a:ext cx="3823500" cy="14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900"/>
              </a:spcBef>
              <a:buNone/>
            </a:pPr>
            <a:r>
              <a:rPr lang="en" sz="18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Aditya Waghaye</a:t>
            </a:r>
          </a:p>
          <a:p>
            <a:pPr lvl="0" rtl="0">
              <a:lnSpc>
                <a:spcPct val="90000"/>
              </a:lnSpc>
              <a:spcBef>
                <a:spcPts val="900"/>
              </a:spcBef>
              <a:buNone/>
            </a:pPr>
            <a:r>
              <a:rPr lang="en" sz="18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November 21, 2016</a:t>
            </a:r>
          </a:p>
          <a:p>
            <a:pPr lvl="0" rtl="0">
              <a:lnSpc>
                <a:spcPct val="90000"/>
              </a:lnSpc>
              <a:spcBef>
                <a:spcPts val="90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" sz="18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CS848 -  University of Waterloo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roup 273"/>
          <p:cNvGrpSpPr/>
          <p:nvPr/>
        </p:nvGrpSpPr>
        <p:grpSpPr>
          <a:xfrm>
            <a:off x="6018454" y="1182482"/>
            <a:ext cx="2259089" cy="1543050"/>
            <a:chOff x="8024606" y="1725252"/>
            <a:chExt cx="3012118" cy="2057400"/>
          </a:xfrm>
        </p:grpSpPr>
        <p:sp>
          <p:nvSpPr>
            <p:cNvPr id="94" name="Rectangle 93"/>
            <p:cNvSpPr/>
            <p:nvPr/>
          </p:nvSpPr>
          <p:spPr>
            <a:xfrm>
              <a:off x="8662039" y="1725252"/>
              <a:ext cx="1707429" cy="2057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kern="1200" dirty="0">
                  <a:solidFill>
                    <a:prstClr val="black"/>
                  </a:solidFill>
                  <a:latin typeface="Gill Sans"/>
                  <a:cs typeface="Gill Sans"/>
                </a:rPr>
                <a:t>Datacenter</a:t>
              </a:r>
            </a:p>
            <a:p>
              <a:pPr algn="ctr"/>
              <a:r>
                <a:rPr lang="en-US" sz="1200" kern="1200" dirty="0">
                  <a:solidFill>
                    <a:prstClr val="black"/>
                  </a:solidFill>
                  <a:latin typeface="Gill Sans"/>
                  <a:cs typeface="Gill Sans"/>
                </a:rPr>
                <a:t>Network</a:t>
              </a: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9033491" y="2186401"/>
              <a:ext cx="964527" cy="1013260"/>
              <a:chOff x="6155168" y="2041408"/>
              <a:chExt cx="849174" cy="73152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6278509" y="2041408"/>
                <a:ext cx="603316" cy="727749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V="1">
                <a:off x="6274738" y="2041408"/>
                <a:ext cx="610858" cy="731520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877021" y="2046213"/>
                <a:ext cx="126209" cy="1466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6159768" y="2046762"/>
                <a:ext cx="126209" cy="1466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155168" y="2764601"/>
                <a:ext cx="126209" cy="1466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6878133" y="2760548"/>
                <a:ext cx="126209" cy="1466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10224060" y="1877221"/>
              <a:ext cx="812664" cy="307550"/>
              <a:chOff x="3589513" y="2042840"/>
              <a:chExt cx="720882" cy="272815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3589513" y="2042840"/>
                <a:ext cx="272815" cy="27281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050" kern="1200" dirty="0">
                    <a:solidFill>
                      <a:prstClr val="black"/>
                    </a:solidFill>
                    <a:latin typeface="Gill Sans"/>
                    <a:cs typeface="Gill Sans"/>
                  </a:rPr>
                  <a:t>1</a:t>
                </a:r>
              </a:p>
            </p:txBody>
          </p:sp>
          <p:cxnSp>
            <p:nvCxnSpPr>
              <p:cNvPr id="129" name="Straight Connector 128"/>
              <p:cNvCxnSpPr>
                <a:stCxn id="128" idx="3"/>
              </p:cNvCxnSpPr>
              <p:nvPr/>
            </p:nvCxnSpPr>
            <p:spPr>
              <a:xfrm>
                <a:off x="3862328" y="2179248"/>
                <a:ext cx="448067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10226181" y="2595556"/>
              <a:ext cx="805344" cy="307550"/>
              <a:chOff x="3591395" y="2680046"/>
              <a:chExt cx="714388" cy="272815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3591395" y="2680046"/>
                <a:ext cx="272815" cy="27281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050" kern="1200" dirty="0">
                    <a:solidFill>
                      <a:prstClr val="black"/>
                    </a:solidFill>
                    <a:latin typeface="Gill Sans"/>
                    <a:cs typeface="Gill Sans"/>
                  </a:rPr>
                  <a:t>2</a:t>
                </a:r>
              </a:p>
            </p:txBody>
          </p:sp>
          <p:cxnSp>
            <p:nvCxnSpPr>
              <p:cNvPr id="127" name="Straight Connector 126"/>
              <p:cNvCxnSpPr>
                <a:stCxn id="126" idx="3"/>
              </p:cNvCxnSpPr>
              <p:nvPr/>
            </p:nvCxnSpPr>
            <p:spPr>
              <a:xfrm flipV="1">
                <a:off x="3864210" y="2807755"/>
                <a:ext cx="441573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10231288" y="3313891"/>
              <a:ext cx="804842" cy="307550"/>
              <a:chOff x="3595925" y="3317252"/>
              <a:chExt cx="713943" cy="272815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3595925" y="3317252"/>
                <a:ext cx="272815" cy="27281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050" kern="1200" dirty="0">
                    <a:solidFill>
                      <a:prstClr val="black"/>
                    </a:solidFill>
                    <a:latin typeface="Gill Sans"/>
                    <a:cs typeface="Gill Sans"/>
                  </a:rPr>
                  <a:t>3</a:t>
                </a:r>
              </a:p>
            </p:txBody>
          </p:sp>
          <p:cxnSp>
            <p:nvCxnSpPr>
              <p:cNvPr id="125" name="Straight Connector 124"/>
              <p:cNvCxnSpPr>
                <a:stCxn id="124" idx="3"/>
              </p:cNvCxnSpPr>
              <p:nvPr/>
            </p:nvCxnSpPr>
            <p:spPr>
              <a:xfrm>
                <a:off x="3868740" y="3453660"/>
                <a:ext cx="441128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Rectangle 116"/>
            <p:cNvSpPr/>
            <p:nvPr/>
          </p:nvSpPr>
          <p:spPr>
            <a:xfrm>
              <a:off x="8458721" y="1881935"/>
              <a:ext cx="351789" cy="30755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1</a:t>
              </a:r>
            </a:p>
          </p:txBody>
        </p:sp>
        <p:cxnSp>
          <p:nvCxnSpPr>
            <p:cNvPr id="123" name="Straight Connector 122"/>
            <p:cNvCxnSpPr>
              <a:stCxn id="117" idx="1"/>
            </p:cNvCxnSpPr>
            <p:nvPr/>
          </p:nvCxnSpPr>
          <p:spPr>
            <a:xfrm flipH="1" flipV="1">
              <a:off x="8024606" y="2034091"/>
              <a:ext cx="434112" cy="162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8460842" y="2600269"/>
              <a:ext cx="351788" cy="30755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2</a:t>
              </a:r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H="1" flipV="1">
              <a:off x="8030147" y="2755055"/>
              <a:ext cx="434113" cy="162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le 101"/>
            <p:cNvSpPr/>
            <p:nvPr/>
          </p:nvSpPr>
          <p:spPr>
            <a:xfrm>
              <a:off x="8465948" y="3318605"/>
              <a:ext cx="351788" cy="30755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3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 flipV="1">
              <a:off x="8029410" y="3470926"/>
              <a:ext cx="434113" cy="162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CA" sz="3300" dirty="0" smtClean="0">
                <a:solidFill>
                  <a:prstClr val="white"/>
                </a:solidFill>
                <a:latin typeface="NewslabLight"/>
                <a:cs typeface="+mj-cs"/>
              </a:rPr>
              <a:t>Why App-Agnostic </a:t>
            </a:r>
            <a:r>
              <a:rPr lang="en-CA" sz="3300" dirty="0">
                <a:solidFill>
                  <a:prstClr val="white"/>
                </a:solidFill>
                <a:latin typeface="NewslabLight"/>
                <a:cs typeface="+mj-cs"/>
              </a:rPr>
              <a:t>Networking = Bad</a:t>
            </a:r>
            <a:endParaRPr lang="en-US" sz="3300" dirty="0"/>
          </a:p>
        </p:txBody>
      </p:sp>
      <p:sp>
        <p:nvSpPr>
          <p:cNvPr id="3" name="Oval 2"/>
          <p:cNvSpPr/>
          <p:nvPr/>
        </p:nvSpPr>
        <p:spPr>
          <a:xfrm>
            <a:off x="1896823" y="1138625"/>
            <a:ext cx="316016" cy="3155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latin typeface="Gill Sans"/>
                <a:ea typeface="+mn-ea"/>
                <a:cs typeface="Gill Sans"/>
              </a:rPr>
              <a:t>r</a:t>
            </a:r>
            <a:r>
              <a:rPr lang="en-US" sz="1650" baseline="-25000" dirty="0"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2647825" y="1138625"/>
            <a:ext cx="316016" cy="3155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prstClr val="white"/>
                </a:solidFill>
                <a:latin typeface="Gill Sans"/>
                <a:ea typeface="+mn-ea"/>
                <a:cs typeface="Gill Sans"/>
              </a:rPr>
              <a:t>r</a:t>
            </a:r>
            <a:r>
              <a:rPr lang="en-US" sz="1650" baseline="-25000" dirty="0">
                <a:solidFill>
                  <a:prstClr val="white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1549993" y="2003774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280946" y="2003774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011898" y="2003774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6995" y="2372326"/>
            <a:ext cx="124005" cy="1677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6088" y="2372326"/>
            <a:ext cx="124005" cy="167771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93766" y="2372326"/>
            <a:ext cx="124005" cy="167771"/>
          </a:xfrm>
          <a:prstGeom prst="rect">
            <a:avLst/>
          </a:prstGeom>
          <a:solidFill>
            <a:srgbClr val="E46C0A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1804" y="2372326"/>
            <a:ext cx="124005" cy="167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srgbClr val="F79646">
                  <a:lumMod val="60000"/>
                  <a:lumOff val="40000"/>
                </a:srgbClr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0813" y="2373214"/>
            <a:ext cx="124005" cy="167771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0813" y="2533843"/>
            <a:ext cx="124005" cy="167771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40718" y="2376784"/>
            <a:ext cx="124005" cy="167771"/>
          </a:xfrm>
          <a:prstGeom prst="rect">
            <a:avLst/>
          </a:prstGeom>
          <a:solidFill>
            <a:srgbClr val="E46C0A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40718" y="2537413"/>
            <a:ext cx="124005" cy="167771"/>
          </a:xfrm>
          <a:prstGeom prst="rect">
            <a:avLst/>
          </a:prstGeom>
          <a:solidFill>
            <a:srgbClr val="E46C0A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cxnSp>
        <p:nvCxnSpPr>
          <p:cNvPr id="257" name="Straight Arrow Connector 256"/>
          <p:cNvCxnSpPr>
            <a:stCxn id="5" idx="0"/>
            <a:endCxn id="3" idx="3"/>
          </p:cNvCxnSpPr>
          <p:nvPr/>
        </p:nvCxnSpPr>
        <p:spPr>
          <a:xfrm flipV="1">
            <a:off x="1708001" y="1408006"/>
            <a:ext cx="235101" cy="595769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5" idx="7"/>
            <a:endCxn id="4" idx="3"/>
          </p:cNvCxnSpPr>
          <p:nvPr/>
        </p:nvCxnSpPr>
        <p:spPr>
          <a:xfrm flipV="1">
            <a:off x="1819729" y="1408006"/>
            <a:ext cx="874376" cy="641987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stCxn id="6" idx="1"/>
            <a:endCxn id="3" idx="4"/>
          </p:cNvCxnSpPr>
          <p:nvPr/>
        </p:nvCxnSpPr>
        <p:spPr>
          <a:xfrm flipH="1" flipV="1">
            <a:off x="2054831" y="1454224"/>
            <a:ext cx="272394" cy="595769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6" idx="7"/>
            <a:endCxn id="4" idx="4"/>
          </p:cNvCxnSpPr>
          <p:nvPr/>
        </p:nvCxnSpPr>
        <p:spPr>
          <a:xfrm flipV="1">
            <a:off x="2550682" y="1454224"/>
            <a:ext cx="255152" cy="595769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7" idx="0"/>
            <a:endCxn id="4" idx="5"/>
          </p:cNvCxnSpPr>
          <p:nvPr/>
        </p:nvCxnSpPr>
        <p:spPr>
          <a:xfrm flipH="1" flipV="1">
            <a:off x="2917562" y="1408006"/>
            <a:ext cx="252344" cy="595769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stCxn id="7" idx="1"/>
            <a:endCxn id="3" idx="5"/>
          </p:cNvCxnSpPr>
          <p:nvPr/>
        </p:nvCxnSpPr>
        <p:spPr>
          <a:xfrm flipH="1" flipV="1">
            <a:off x="2166559" y="1408006"/>
            <a:ext cx="891618" cy="641987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5412478" y="1213115"/>
            <a:ext cx="261104" cy="131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422612" y="2290000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5412478" y="1347679"/>
            <a:ext cx="261104" cy="1263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422612" y="2424565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1899657" y="1141468"/>
            <a:ext cx="316016" cy="3155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r</a:t>
            </a:r>
            <a:r>
              <a:rPr lang="en-US" sz="165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144" name="Oval 143"/>
          <p:cNvSpPr/>
          <p:nvPr/>
        </p:nvSpPr>
        <p:spPr>
          <a:xfrm>
            <a:off x="2650660" y="1141468"/>
            <a:ext cx="316016" cy="3155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prstClr val="white"/>
                </a:solidFill>
                <a:latin typeface="Gill Sans"/>
                <a:ea typeface="+mn-ea"/>
                <a:cs typeface="Gill Sans"/>
              </a:rPr>
              <a:t>r</a:t>
            </a:r>
            <a:r>
              <a:rPr lang="en-US" sz="1650" baseline="-25000" dirty="0">
                <a:solidFill>
                  <a:prstClr val="white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145" name="Oval 144"/>
          <p:cNvSpPr/>
          <p:nvPr/>
        </p:nvSpPr>
        <p:spPr>
          <a:xfrm>
            <a:off x="1552827" y="2006617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146" name="Oval 145"/>
          <p:cNvSpPr/>
          <p:nvPr/>
        </p:nvSpPr>
        <p:spPr>
          <a:xfrm>
            <a:off x="2283780" y="2006617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147" name="Oval 146"/>
          <p:cNvSpPr/>
          <p:nvPr/>
        </p:nvSpPr>
        <p:spPr>
          <a:xfrm>
            <a:off x="3014732" y="2006617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1729829" y="2375168"/>
            <a:ext cx="124005" cy="16777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558922" y="2375168"/>
            <a:ext cx="124005" cy="167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3196601" y="2375168"/>
            <a:ext cx="124005" cy="167771"/>
          </a:xfrm>
          <a:prstGeom prst="rect">
            <a:avLst/>
          </a:prstGeom>
          <a:solidFill>
            <a:srgbClr val="E46C0A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024638" y="2375168"/>
            <a:ext cx="124005" cy="167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srgbClr val="F79646">
                  <a:lumMod val="60000"/>
                  <a:lumOff val="40000"/>
                </a:srgbClr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273647" y="2376056"/>
            <a:ext cx="124005" cy="167771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273647" y="2536685"/>
            <a:ext cx="124005" cy="167771"/>
          </a:xfrm>
          <a:prstGeom prst="rect">
            <a:avLst/>
          </a:prstGeom>
          <a:solidFill>
            <a:srgbClr val="FAC09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443553" y="2379627"/>
            <a:ext cx="124005" cy="167771"/>
          </a:xfrm>
          <a:prstGeom prst="rect">
            <a:avLst/>
          </a:prstGeom>
          <a:solidFill>
            <a:srgbClr val="E46C0A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43553" y="2540256"/>
            <a:ext cx="124005" cy="167771"/>
          </a:xfrm>
          <a:prstGeom prst="rect">
            <a:avLst/>
          </a:prstGeom>
          <a:solidFill>
            <a:srgbClr val="E46C0A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cxnSp>
        <p:nvCxnSpPr>
          <p:cNvPr id="160" name="Straight Arrow Connector 159"/>
          <p:cNvCxnSpPr>
            <a:stCxn id="145" idx="0"/>
            <a:endCxn id="143" idx="3"/>
          </p:cNvCxnSpPr>
          <p:nvPr/>
        </p:nvCxnSpPr>
        <p:spPr>
          <a:xfrm flipV="1">
            <a:off x="1710835" y="1410848"/>
            <a:ext cx="235101" cy="595769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45" idx="7"/>
            <a:endCxn id="144" idx="3"/>
          </p:cNvCxnSpPr>
          <p:nvPr/>
        </p:nvCxnSpPr>
        <p:spPr>
          <a:xfrm flipV="1">
            <a:off x="1822563" y="1410848"/>
            <a:ext cx="874376" cy="641987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46" idx="1"/>
            <a:endCxn id="143" idx="4"/>
          </p:cNvCxnSpPr>
          <p:nvPr/>
        </p:nvCxnSpPr>
        <p:spPr>
          <a:xfrm flipH="1" flipV="1">
            <a:off x="2057665" y="1457066"/>
            <a:ext cx="272394" cy="595769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46" idx="7"/>
            <a:endCxn id="144" idx="4"/>
          </p:cNvCxnSpPr>
          <p:nvPr/>
        </p:nvCxnSpPr>
        <p:spPr>
          <a:xfrm flipV="1">
            <a:off x="2553516" y="1457066"/>
            <a:ext cx="255152" cy="595769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47" idx="0"/>
            <a:endCxn id="144" idx="5"/>
          </p:cNvCxnSpPr>
          <p:nvPr/>
        </p:nvCxnSpPr>
        <p:spPr>
          <a:xfrm flipH="1" flipV="1">
            <a:off x="2920396" y="1410848"/>
            <a:ext cx="252344" cy="595769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47" idx="1"/>
            <a:endCxn id="143" idx="5"/>
          </p:cNvCxnSpPr>
          <p:nvPr/>
        </p:nvCxnSpPr>
        <p:spPr>
          <a:xfrm flipH="1" flipV="1">
            <a:off x="2169393" y="1410848"/>
            <a:ext cx="891618" cy="641987"/>
          </a:xfrm>
          <a:prstGeom prst="straightConnector1">
            <a:avLst/>
          </a:prstGeom>
          <a:ln w="19050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5417849" y="1756006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417849" y="1890571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5154126" y="1756006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5154126" y="1890571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398983" y="1094272"/>
            <a:ext cx="2054087" cy="16648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kern="120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3110" y="2767589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Input Links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283138" y="2767589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Output Links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1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083E-6 3.83422E-6 L 0.4532 -0.145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3" y="-72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0.00162 L 0.373 -0.0421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99" y="-2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135E-7 7.64066E-7 L 0.29332 0.063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0" y="31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931E-7 2.14997E-6 L 0.68954 0.0219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71" y="10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52E-6 2.14997E-6 L 0.60477 0.1249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38" y="6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7" grpId="0" animBg="1"/>
      <p:bldP spid="138" grpId="0" animBg="1"/>
      <p:bldP spid="140" grpId="0" animBg="1"/>
      <p:bldP spid="141" grpId="0" animBg="1"/>
      <p:bldP spid="143" grpId="0" animBg="1"/>
      <p:bldP spid="144" grpId="0" animBg="1"/>
      <p:bldP spid="146" grpId="0" animBg="1"/>
      <p:bldP spid="147" grpId="0" animBg="1"/>
      <p:bldP spid="192" grpId="0" animBg="1"/>
      <p:bldP spid="193" grpId="0" animBg="1"/>
      <p:bldP spid="194" grpId="0" animBg="1"/>
      <p:bldP spid="195" grpId="0" animBg="1"/>
      <p:bldP spid="207" grpId="0" animBg="1"/>
      <p:bldP spid="8" grpId="0"/>
      <p:bldP spid="1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CA" sz="3300" dirty="0">
                <a:solidFill>
                  <a:prstClr val="white"/>
                </a:solidFill>
                <a:latin typeface="NewslabLight"/>
                <a:cs typeface="+mj-cs"/>
              </a:rPr>
              <a:t>Why App-Agnostic Networking = Bad</a:t>
            </a:r>
            <a:endParaRPr lang="en-US" sz="33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98983" y="1094272"/>
            <a:ext cx="2054087" cy="1664804"/>
            <a:chOff x="1865310" y="1459028"/>
            <a:chExt cx="2738783" cy="2219739"/>
          </a:xfrm>
        </p:grpSpPr>
        <p:sp>
          <p:nvSpPr>
            <p:cNvPr id="3" name="Oval 2"/>
            <p:cNvSpPr/>
            <p:nvPr/>
          </p:nvSpPr>
          <p:spPr>
            <a:xfrm>
              <a:off x="2529096" y="1518167"/>
              <a:ext cx="421355" cy="4207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4290" rtlCol="0" anchor="ctr"/>
            <a:lstStyle/>
            <a:p>
              <a:pPr algn="ctr">
                <a:defRPr/>
              </a:pPr>
              <a:r>
                <a:rPr lang="en-US" sz="1650" dirty="0">
                  <a:latin typeface="Gill Sans"/>
                  <a:ea typeface="+mn-ea"/>
                  <a:cs typeface="Gill Sans"/>
                </a:rPr>
                <a:t>r</a:t>
              </a:r>
              <a:r>
                <a:rPr lang="en-US" sz="1650" baseline="-25000" dirty="0">
                  <a:latin typeface="Gill Sans"/>
                  <a:ea typeface="+mn-ea"/>
                  <a:cs typeface="Gill Sans"/>
                </a:rPr>
                <a:t>1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3530433" y="1518167"/>
              <a:ext cx="421355" cy="4207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4290" rtlCol="0" anchor="ctr"/>
            <a:lstStyle/>
            <a:p>
              <a:pPr algn="ctr">
                <a:defRPr/>
              </a:pPr>
              <a:r>
                <a:rPr lang="en-US" sz="1650" dirty="0">
                  <a:solidFill>
                    <a:prstClr val="white"/>
                  </a:solidFill>
                  <a:latin typeface="Gill Sans"/>
                  <a:ea typeface="+mn-ea"/>
                  <a:cs typeface="Gill Sans"/>
                </a:rPr>
                <a:t>r</a:t>
              </a:r>
              <a:r>
                <a:rPr lang="en-US" sz="1650" baseline="-25000" dirty="0">
                  <a:solidFill>
                    <a:prstClr val="white"/>
                  </a:solidFill>
                  <a:latin typeface="Gill Sans"/>
                  <a:ea typeface="+mn-ea"/>
                  <a:cs typeface="Gill Sans"/>
                </a:rPr>
                <a:t>2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2066656" y="2671699"/>
              <a:ext cx="421355" cy="4207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4290" rtlCol="0" anchor="ctr"/>
            <a:lstStyle/>
            <a:p>
              <a:pPr algn="ctr">
                <a:defRPr/>
              </a:pPr>
              <a:r>
                <a:rPr lang="en-US" sz="165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s</a:t>
              </a:r>
              <a:r>
                <a:rPr lang="en-US" sz="1650" baseline="-2500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1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041260" y="2671699"/>
              <a:ext cx="421355" cy="4207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4290" rtlCol="0" anchor="ctr"/>
            <a:lstStyle/>
            <a:p>
              <a:pPr algn="ctr">
                <a:defRPr/>
              </a:pPr>
              <a:r>
                <a:rPr lang="en-US" sz="165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s</a:t>
              </a:r>
              <a:r>
                <a:rPr lang="en-US" sz="1650" baseline="-2500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015863" y="2671699"/>
              <a:ext cx="421355" cy="4207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4290" rtlCol="0" anchor="ctr"/>
            <a:lstStyle/>
            <a:p>
              <a:pPr algn="ctr">
                <a:defRPr/>
              </a:pPr>
              <a:r>
                <a:rPr lang="en-US" sz="165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s</a:t>
              </a:r>
              <a:r>
                <a:rPr lang="en-US" sz="1650" baseline="-2500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02660" y="3163101"/>
              <a:ext cx="165340" cy="223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74784" y="3163101"/>
              <a:ext cx="165340" cy="223694"/>
            </a:xfrm>
            <a:prstGeom prst="rect">
              <a:avLst/>
            </a:prstGeom>
            <a:solidFill>
              <a:srgbClr val="FAC09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58355" y="3163101"/>
              <a:ext cx="165340" cy="223694"/>
            </a:xfrm>
            <a:prstGeom prst="rect">
              <a:avLst/>
            </a:prstGeom>
            <a:solidFill>
              <a:srgbClr val="E46C0A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9072" y="3163101"/>
              <a:ext cx="165340" cy="2236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srgbClr val="F79646">
                    <a:lumMod val="60000"/>
                    <a:lumOff val="40000"/>
                  </a:srgbClr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27750" y="3164285"/>
              <a:ext cx="165340" cy="223694"/>
            </a:xfrm>
            <a:prstGeom prst="rect">
              <a:avLst/>
            </a:prstGeom>
            <a:solidFill>
              <a:srgbClr val="FAC09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27750" y="3378457"/>
              <a:ext cx="165340" cy="223694"/>
            </a:xfrm>
            <a:prstGeom prst="rect">
              <a:avLst/>
            </a:prstGeom>
            <a:solidFill>
              <a:srgbClr val="FAC09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54291" y="3169046"/>
              <a:ext cx="165340" cy="223694"/>
            </a:xfrm>
            <a:prstGeom prst="rect">
              <a:avLst/>
            </a:prstGeom>
            <a:solidFill>
              <a:srgbClr val="E46C0A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54291" y="3383218"/>
              <a:ext cx="165340" cy="223694"/>
            </a:xfrm>
            <a:prstGeom prst="rect">
              <a:avLst/>
            </a:prstGeom>
            <a:solidFill>
              <a:srgbClr val="E46C0A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cxnSp>
          <p:nvCxnSpPr>
            <p:cNvPr id="257" name="Straight Arrow Connector 256"/>
            <p:cNvCxnSpPr>
              <a:stCxn id="5" idx="0"/>
              <a:endCxn id="3" idx="3"/>
            </p:cNvCxnSpPr>
            <p:nvPr/>
          </p:nvCxnSpPr>
          <p:spPr>
            <a:xfrm flipV="1">
              <a:off x="2277334" y="1877341"/>
              <a:ext cx="313468" cy="79435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>
              <a:stCxn id="5" idx="7"/>
              <a:endCxn id="4" idx="3"/>
            </p:cNvCxnSpPr>
            <p:nvPr/>
          </p:nvCxnSpPr>
          <p:spPr>
            <a:xfrm flipV="1">
              <a:off x="2426305" y="1877341"/>
              <a:ext cx="1165834" cy="855982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6" idx="1"/>
              <a:endCxn id="3" idx="4"/>
            </p:cNvCxnSpPr>
            <p:nvPr/>
          </p:nvCxnSpPr>
          <p:spPr>
            <a:xfrm flipH="1" flipV="1">
              <a:off x="2739774" y="1938965"/>
              <a:ext cx="363192" cy="79435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>
              <a:stCxn id="6" idx="7"/>
              <a:endCxn id="4" idx="4"/>
            </p:cNvCxnSpPr>
            <p:nvPr/>
          </p:nvCxnSpPr>
          <p:spPr>
            <a:xfrm flipV="1">
              <a:off x="3400909" y="1938965"/>
              <a:ext cx="340202" cy="79435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>
              <a:stCxn id="7" idx="0"/>
              <a:endCxn id="4" idx="5"/>
            </p:cNvCxnSpPr>
            <p:nvPr/>
          </p:nvCxnSpPr>
          <p:spPr>
            <a:xfrm flipH="1" flipV="1">
              <a:off x="3890082" y="1877341"/>
              <a:ext cx="336459" cy="79435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>
              <a:stCxn id="7" idx="1"/>
              <a:endCxn id="3" idx="5"/>
            </p:cNvCxnSpPr>
            <p:nvPr/>
          </p:nvCxnSpPr>
          <p:spPr>
            <a:xfrm flipH="1" flipV="1">
              <a:off x="2888745" y="1877341"/>
              <a:ext cx="1188824" cy="855982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2532875" y="1521957"/>
              <a:ext cx="421355" cy="4207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4290" rtlCol="0" anchor="ctr"/>
            <a:lstStyle/>
            <a:p>
              <a:pPr algn="ctr">
                <a:defRPr/>
              </a:pPr>
              <a:r>
                <a:rPr lang="en-US" sz="165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r</a:t>
              </a:r>
              <a:r>
                <a:rPr lang="en-US" sz="1650" baseline="-250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1</a:t>
              </a:r>
            </a:p>
          </p:txBody>
        </p:sp>
        <p:sp>
          <p:nvSpPr>
            <p:cNvPr id="144" name="Oval 143"/>
            <p:cNvSpPr/>
            <p:nvPr/>
          </p:nvSpPr>
          <p:spPr>
            <a:xfrm>
              <a:off x="3534212" y="1521957"/>
              <a:ext cx="421355" cy="4207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4290" rtlCol="0" anchor="ctr"/>
            <a:lstStyle/>
            <a:p>
              <a:pPr algn="ctr">
                <a:defRPr/>
              </a:pPr>
              <a:r>
                <a:rPr lang="en-US" sz="1650" dirty="0">
                  <a:solidFill>
                    <a:prstClr val="white"/>
                  </a:solidFill>
                  <a:latin typeface="Gill Sans"/>
                  <a:ea typeface="+mn-ea"/>
                  <a:cs typeface="Gill Sans"/>
                </a:rPr>
                <a:t>r</a:t>
              </a:r>
              <a:r>
                <a:rPr lang="en-US" sz="1650" baseline="-25000" dirty="0">
                  <a:solidFill>
                    <a:prstClr val="white"/>
                  </a:solidFill>
                  <a:latin typeface="Gill Sans"/>
                  <a:ea typeface="+mn-ea"/>
                  <a:cs typeface="Gill Sans"/>
                </a:rPr>
                <a:t>2</a:t>
              </a:r>
            </a:p>
          </p:txBody>
        </p:sp>
        <p:sp>
          <p:nvSpPr>
            <p:cNvPr id="145" name="Oval 144"/>
            <p:cNvSpPr/>
            <p:nvPr/>
          </p:nvSpPr>
          <p:spPr>
            <a:xfrm>
              <a:off x="2070435" y="2675489"/>
              <a:ext cx="421355" cy="4207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4290" rtlCol="0" anchor="ctr"/>
            <a:lstStyle/>
            <a:p>
              <a:pPr algn="ctr">
                <a:defRPr/>
              </a:pPr>
              <a:r>
                <a:rPr lang="en-US" sz="165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s</a:t>
              </a:r>
              <a:r>
                <a:rPr lang="en-US" sz="1650" baseline="-2500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1</a:t>
              </a:r>
            </a:p>
          </p:txBody>
        </p:sp>
        <p:sp>
          <p:nvSpPr>
            <p:cNvPr id="146" name="Oval 145"/>
            <p:cNvSpPr/>
            <p:nvPr/>
          </p:nvSpPr>
          <p:spPr>
            <a:xfrm>
              <a:off x="3045039" y="2675489"/>
              <a:ext cx="421355" cy="4207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4290" rtlCol="0" anchor="ctr"/>
            <a:lstStyle/>
            <a:p>
              <a:pPr algn="ctr">
                <a:defRPr/>
              </a:pPr>
              <a:r>
                <a:rPr lang="en-US" sz="165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s</a:t>
              </a:r>
              <a:r>
                <a:rPr lang="en-US" sz="1650" baseline="-2500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2</a:t>
              </a:r>
            </a:p>
          </p:txBody>
        </p:sp>
        <p:sp>
          <p:nvSpPr>
            <p:cNvPr id="147" name="Oval 146"/>
            <p:cNvSpPr/>
            <p:nvPr/>
          </p:nvSpPr>
          <p:spPr>
            <a:xfrm>
              <a:off x="4019642" y="2675489"/>
              <a:ext cx="421355" cy="42079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0" rIns="0" bIns="34290" rtlCol="0" anchor="ctr"/>
            <a:lstStyle/>
            <a:p>
              <a:pPr algn="ctr">
                <a:defRPr/>
              </a:pPr>
              <a:r>
                <a:rPr lang="en-US" sz="165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s</a:t>
              </a:r>
              <a:r>
                <a:rPr lang="en-US" sz="1650" baseline="-25000" dirty="0">
                  <a:solidFill>
                    <a:sysClr val="window" lastClr="FFFFFF"/>
                  </a:solidFill>
                  <a:latin typeface="Gill Sans"/>
                  <a:ea typeface="+mn-ea"/>
                  <a:cs typeface="Gill Sans"/>
                </a:rPr>
                <a:t>3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306439" y="3166891"/>
              <a:ext cx="165340" cy="223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078563" y="3166891"/>
              <a:ext cx="165340" cy="2236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4262134" y="3166891"/>
              <a:ext cx="165340" cy="223694"/>
            </a:xfrm>
            <a:prstGeom prst="rect">
              <a:avLst/>
            </a:prstGeom>
            <a:solidFill>
              <a:srgbClr val="E46C0A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4032851" y="3166891"/>
              <a:ext cx="165340" cy="2236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srgbClr val="F79646">
                    <a:lumMod val="60000"/>
                    <a:lumOff val="40000"/>
                  </a:srgbClr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031529" y="3168075"/>
              <a:ext cx="165340" cy="223694"/>
            </a:xfrm>
            <a:prstGeom prst="rect">
              <a:avLst/>
            </a:prstGeom>
            <a:solidFill>
              <a:srgbClr val="FAC09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031529" y="3382247"/>
              <a:ext cx="165340" cy="223694"/>
            </a:xfrm>
            <a:prstGeom prst="rect">
              <a:avLst/>
            </a:prstGeom>
            <a:solidFill>
              <a:srgbClr val="FAC090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258070" y="3172836"/>
              <a:ext cx="165340" cy="223694"/>
            </a:xfrm>
            <a:prstGeom prst="rect">
              <a:avLst/>
            </a:prstGeom>
            <a:solidFill>
              <a:srgbClr val="E46C0A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258070" y="3387008"/>
              <a:ext cx="165340" cy="223694"/>
            </a:xfrm>
            <a:prstGeom prst="rect">
              <a:avLst/>
            </a:prstGeom>
            <a:solidFill>
              <a:srgbClr val="E46C0A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cxnSp>
          <p:nvCxnSpPr>
            <p:cNvPr id="160" name="Straight Arrow Connector 159"/>
            <p:cNvCxnSpPr>
              <a:stCxn id="145" idx="0"/>
              <a:endCxn id="143" idx="3"/>
            </p:cNvCxnSpPr>
            <p:nvPr/>
          </p:nvCxnSpPr>
          <p:spPr>
            <a:xfrm flipV="1">
              <a:off x="2281113" y="1881131"/>
              <a:ext cx="313468" cy="79435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45" idx="7"/>
              <a:endCxn id="144" idx="3"/>
            </p:cNvCxnSpPr>
            <p:nvPr/>
          </p:nvCxnSpPr>
          <p:spPr>
            <a:xfrm flipV="1">
              <a:off x="2430084" y="1881131"/>
              <a:ext cx="1165834" cy="855982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46" idx="1"/>
              <a:endCxn id="143" idx="4"/>
            </p:cNvCxnSpPr>
            <p:nvPr/>
          </p:nvCxnSpPr>
          <p:spPr>
            <a:xfrm flipH="1" flipV="1">
              <a:off x="2743553" y="1942755"/>
              <a:ext cx="363192" cy="79435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46" idx="7"/>
              <a:endCxn id="144" idx="4"/>
            </p:cNvCxnSpPr>
            <p:nvPr/>
          </p:nvCxnSpPr>
          <p:spPr>
            <a:xfrm flipV="1">
              <a:off x="3404688" y="1942755"/>
              <a:ext cx="340202" cy="79435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147" idx="0"/>
              <a:endCxn id="144" idx="5"/>
            </p:cNvCxnSpPr>
            <p:nvPr/>
          </p:nvCxnSpPr>
          <p:spPr>
            <a:xfrm flipH="1" flipV="1">
              <a:off x="3893861" y="1881131"/>
              <a:ext cx="336459" cy="79435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147" idx="1"/>
              <a:endCxn id="143" idx="5"/>
            </p:cNvCxnSpPr>
            <p:nvPr/>
          </p:nvCxnSpPr>
          <p:spPr>
            <a:xfrm flipH="1" flipV="1">
              <a:off x="2892524" y="1881131"/>
              <a:ext cx="1188824" cy="855982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ectangle 206"/>
            <p:cNvSpPr/>
            <p:nvPr/>
          </p:nvSpPr>
          <p:spPr>
            <a:xfrm>
              <a:off x="1865310" y="1459028"/>
              <a:ext cx="2738783" cy="221973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kern="1200" dirty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018454" y="1182482"/>
            <a:ext cx="2259089" cy="1543050"/>
            <a:chOff x="8024606" y="1725252"/>
            <a:chExt cx="3012118" cy="2057400"/>
          </a:xfrm>
        </p:grpSpPr>
        <p:sp>
          <p:nvSpPr>
            <p:cNvPr id="114" name="Rectangle 113"/>
            <p:cNvSpPr/>
            <p:nvPr/>
          </p:nvSpPr>
          <p:spPr>
            <a:xfrm>
              <a:off x="8662039" y="1725252"/>
              <a:ext cx="1707429" cy="2057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kern="1200" dirty="0">
                  <a:solidFill>
                    <a:prstClr val="black"/>
                  </a:solidFill>
                  <a:latin typeface="Gill Sans"/>
                  <a:cs typeface="Gill Sans"/>
                </a:rPr>
                <a:t>Datacenter</a:t>
              </a:r>
            </a:p>
            <a:p>
              <a:pPr algn="ctr"/>
              <a:r>
                <a:rPr lang="en-US" sz="1200" kern="1200" dirty="0">
                  <a:solidFill>
                    <a:prstClr val="black"/>
                  </a:solidFill>
                  <a:latin typeface="Gill Sans"/>
                  <a:cs typeface="Gill Sans"/>
                </a:rPr>
                <a:t>Network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9033491" y="2186401"/>
              <a:ext cx="964527" cy="1013260"/>
              <a:chOff x="6155168" y="2041408"/>
              <a:chExt cx="849174" cy="731520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6278509" y="2041408"/>
                <a:ext cx="603316" cy="727749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6274738" y="2041408"/>
                <a:ext cx="610858" cy="731520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877021" y="2046213"/>
                <a:ext cx="126209" cy="1466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6159768" y="2046762"/>
                <a:ext cx="126209" cy="1466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6155168" y="2764601"/>
                <a:ext cx="126209" cy="1466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6878133" y="2760548"/>
                <a:ext cx="126209" cy="1466"/>
              </a:xfrm>
              <a:prstGeom prst="line">
                <a:avLst/>
              </a:prstGeom>
              <a:ln w="28575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10224060" y="1877221"/>
              <a:ext cx="812664" cy="307550"/>
              <a:chOff x="3589513" y="2042840"/>
              <a:chExt cx="720882" cy="272815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3589513" y="2042840"/>
                <a:ext cx="272815" cy="27281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050" kern="1200" dirty="0">
                    <a:solidFill>
                      <a:prstClr val="black"/>
                    </a:solidFill>
                    <a:latin typeface="Gill Sans"/>
                    <a:cs typeface="Gill Sans"/>
                  </a:rPr>
                  <a:t>1</a:t>
                </a:r>
              </a:p>
            </p:txBody>
          </p:sp>
          <p:cxnSp>
            <p:nvCxnSpPr>
              <p:cNvPr id="190" name="Straight Connector 189"/>
              <p:cNvCxnSpPr>
                <a:stCxn id="189" idx="3"/>
              </p:cNvCxnSpPr>
              <p:nvPr/>
            </p:nvCxnSpPr>
            <p:spPr>
              <a:xfrm>
                <a:off x="3862328" y="2179248"/>
                <a:ext cx="448067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10226181" y="2595556"/>
              <a:ext cx="805344" cy="307550"/>
              <a:chOff x="3591395" y="2680046"/>
              <a:chExt cx="714388" cy="272815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3591395" y="2680046"/>
                <a:ext cx="272815" cy="27281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050" kern="1200" dirty="0">
                    <a:solidFill>
                      <a:prstClr val="black"/>
                    </a:solidFill>
                    <a:latin typeface="Gill Sans"/>
                    <a:cs typeface="Gill Sans"/>
                  </a:rPr>
                  <a:t>2</a:t>
                </a:r>
              </a:p>
            </p:txBody>
          </p:sp>
          <p:cxnSp>
            <p:nvCxnSpPr>
              <p:cNvPr id="188" name="Straight Connector 187"/>
              <p:cNvCxnSpPr>
                <a:stCxn id="166" idx="3"/>
              </p:cNvCxnSpPr>
              <p:nvPr/>
            </p:nvCxnSpPr>
            <p:spPr>
              <a:xfrm flipV="1">
                <a:off x="3864210" y="2807755"/>
                <a:ext cx="441573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10231288" y="3313891"/>
              <a:ext cx="804842" cy="307550"/>
              <a:chOff x="3595925" y="3317252"/>
              <a:chExt cx="713943" cy="272815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3595925" y="3317252"/>
                <a:ext cx="272815" cy="272815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1050" kern="1200" dirty="0">
                    <a:solidFill>
                      <a:prstClr val="black"/>
                    </a:solidFill>
                    <a:latin typeface="Gill Sans"/>
                    <a:cs typeface="Gill Sans"/>
                  </a:rPr>
                  <a:t>3</a:t>
                </a:r>
              </a:p>
            </p:txBody>
          </p:sp>
          <p:cxnSp>
            <p:nvCxnSpPr>
              <p:cNvPr id="154" name="Straight Connector 153"/>
              <p:cNvCxnSpPr>
                <a:stCxn id="152" idx="3"/>
              </p:cNvCxnSpPr>
              <p:nvPr/>
            </p:nvCxnSpPr>
            <p:spPr>
              <a:xfrm>
                <a:off x="3868740" y="3453660"/>
                <a:ext cx="441128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Rectangle 120"/>
            <p:cNvSpPr/>
            <p:nvPr/>
          </p:nvSpPr>
          <p:spPr>
            <a:xfrm>
              <a:off x="8458721" y="1881935"/>
              <a:ext cx="351789" cy="30755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1</a:t>
              </a:r>
            </a:p>
          </p:txBody>
        </p:sp>
        <p:cxnSp>
          <p:nvCxnSpPr>
            <p:cNvPr id="122" name="Straight Connector 121"/>
            <p:cNvCxnSpPr>
              <a:stCxn id="121" idx="1"/>
            </p:cNvCxnSpPr>
            <p:nvPr/>
          </p:nvCxnSpPr>
          <p:spPr>
            <a:xfrm flipH="1" flipV="1">
              <a:off x="8024606" y="2034091"/>
              <a:ext cx="434112" cy="162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/>
            <p:cNvSpPr/>
            <p:nvPr/>
          </p:nvSpPr>
          <p:spPr>
            <a:xfrm>
              <a:off x="8460842" y="2600269"/>
              <a:ext cx="351788" cy="30755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2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 flipH="1" flipV="1">
              <a:off x="8030147" y="2755055"/>
              <a:ext cx="434113" cy="162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8465948" y="3318605"/>
              <a:ext cx="351788" cy="30755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3</a:t>
              </a:r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H="1" flipV="1">
              <a:off x="8029410" y="3470926"/>
              <a:ext cx="434113" cy="162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Oval 213"/>
          <p:cNvSpPr/>
          <p:nvPr/>
        </p:nvSpPr>
        <p:spPr>
          <a:xfrm>
            <a:off x="8201783" y="1252924"/>
            <a:ext cx="316016" cy="3155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r</a:t>
            </a:r>
            <a:r>
              <a:rPr lang="en-US" sz="165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215" name="Oval 214"/>
          <p:cNvSpPr/>
          <p:nvPr/>
        </p:nvSpPr>
        <p:spPr>
          <a:xfrm>
            <a:off x="8183071" y="1783054"/>
            <a:ext cx="316016" cy="3155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prstClr val="white"/>
                </a:solidFill>
                <a:latin typeface="Gill Sans"/>
                <a:ea typeface="+mn-ea"/>
                <a:cs typeface="Gill Sans"/>
              </a:rPr>
              <a:t>r</a:t>
            </a:r>
            <a:r>
              <a:rPr lang="en-US" sz="1650" baseline="-25000" dirty="0">
                <a:solidFill>
                  <a:prstClr val="white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216" name="Oval 215"/>
          <p:cNvSpPr/>
          <p:nvPr/>
        </p:nvSpPr>
        <p:spPr>
          <a:xfrm>
            <a:off x="5697331" y="1256813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217" name="Oval 216"/>
          <p:cNvSpPr/>
          <p:nvPr/>
        </p:nvSpPr>
        <p:spPr>
          <a:xfrm>
            <a:off x="5698689" y="1793834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218" name="Oval 217"/>
          <p:cNvSpPr/>
          <p:nvPr/>
        </p:nvSpPr>
        <p:spPr>
          <a:xfrm>
            <a:off x="5700046" y="2330856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5412478" y="1213115"/>
            <a:ext cx="261104" cy="131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422612" y="2290000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412478" y="1347679"/>
            <a:ext cx="261104" cy="1263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422612" y="2424565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417849" y="1756006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417849" y="1890571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5154126" y="1756006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5154126" y="1890571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1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1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1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14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16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18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2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2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2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2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2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3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3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3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41 0.00324 " pathEditMode="relative" ptsTypes="AA">
                                      <p:cBhvr>
                                        <p:cTn id="36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2975729" y="1228022"/>
            <a:ext cx="261104" cy="131328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985862" y="2304908"/>
            <a:ext cx="261104" cy="133667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975729" y="1362587"/>
            <a:ext cx="261104" cy="126377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985862" y="2439473"/>
            <a:ext cx="261104" cy="126212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981100" y="1770913"/>
            <a:ext cx="261104" cy="133667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981100" y="1905478"/>
            <a:ext cx="261104" cy="126212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717377" y="1770913"/>
            <a:ext cx="261104" cy="133667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717377" y="1905478"/>
            <a:ext cx="261104" cy="126212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CA" sz="3300" dirty="0">
                <a:solidFill>
                  <a:prstClr val="white"/>
                </a:solidFill>
                <a:latin typeface="NewslabLight"/>
                <a:cs typeface="+mj-cs"/>
              </a:rPr>
              <a:t>Why App-Agnostic Networking = Bad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1437" y="1199046"/>
            <a:ext cx="1280572" cy="15430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kern="1200" dirty="0">
                <a:solidFill>
                  <a:prstClr val="black"/>
                </a:solidFill>
                <a:latin typeface="Gill Sans"/>
                <a:cs typeface="Gill Sans"/>
              </a:rPr>
              <a:t>Datacenter</a:t>
            </a:r>
          </a:p>
          <a:p>
            <a:pPr algn="ctr"/>
            <a:r>
              <a:rPr lang="en-US" sz="1200" kern="1200" dirty="0">
                <a:solidFill>
                  <a:prstClr val="black"/>
                </a:solidFill>
                <a:latin typeface="Gill Sans"/>
                <a:cs typeface="Gill Sans"/>
              </a:rPr>
              <a:t>Network</a:t>
            </a:r>
          </a:p>
        </p:txBody>
      </p:sp>
      <p:cxnSp>
        <p:nvCxnSpPr>
          <p:cNvPr id="20" name="Straight Connector 19"/>
          <p:cNvCxnSpPr>
            <a:stCxn id="19" idx="3"/>
          </p:cNvCxnSpPr>
          <p:nvPr/>
        </p:nvCxnSpPr>
        <p:spPr>
          <a:xfrm>
            <a:off x="5463615" y="1428355"/>
            <a:ext cx="378836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5465206" y="1959751"/>
            <a:ext cx="373346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5469036" y="2505857"/>
            <a:ext cx="372969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" idx="1"/>
          </p:cNvCxnSpPr>
          <p:nvPr/>
        </p:nvCxnSpPr>
        <p:spPr>
          <a:xfrm flipH="1" flipV="1">
            <a:off x="3583362" y="1430675"/>
            <a:ext cx="325584" cy="1215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587518" y="1971398"/>
            <a:ext cx="325585" cy="1215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586965" y="2508302"/>
            <a:ext cx="325585" cy="1215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77386" y="1229679"/>
            <a:ext cx="261104" cy="131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87519" y="2306565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77386" y="1364244"/>
            <a:ext cx="261104" cy="1263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7519" y="2441130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82757" y="1772570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82757" y="1907135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19033" y="1772570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19033" y="1907135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11261" y="3218080"/>
            <a:ext cx="2313836" cy="1544180"/>
            <a:chOff x="1535760" y="4870223"/>
            <a:chExt cx="3085115" cy="1377760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1538245" y="5959333"/>
              <a:ext cx="3082630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535760" y="4879150"/>
              <a:ext cx="2485" cy="108634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985698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44529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903360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362191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821022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279854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596566" y="6014258"/>
              <a:ext cx="497491" cy="233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3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08855" y="5925529"/>
              <a:ext cx="335989" cy="22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27618" y="5929376"/>
              <a:ext cx="335989" cy="22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41778" y="5925529"/>
              <a:ext cx="335989" cy="22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6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87555" y="3956388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Link to r</a:t>
            </a:r>
            <a:r>
              <a:rPr lang="en-US" sz="135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7555" y="3399525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Link to r</a:t>
            </a:r>
            <a:r>
              <a:rPr lang="en-US" sz="135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59173" y="2871686"/>
            <a:ext cx="16684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Per-Flow Fair Sharing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94851" y="3110672"/>
            <a:ext cx="10230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Shuffle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Completion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Time = </a:t>
            </a:r>
            <a:r>
              <a:rPr lang="en-US" sz="1350" b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68400" y="3913980"/>
            <a:ext cx="10759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Avg. Flow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Completion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Time = </a:t>
            </a:r>
            <a:r>
              <a:rPr lang="en-US" sz="1350" b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3.66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1121796" y="3417735"/>
            <a:ext cx="1019009" cy="356701"/>
            <a:chOff x="1495728" y="4556979"/>
            <a:chExt cx="1358678" cy="475601"/>
          </a:xfrm>
        </p:grpSpPr>
        <p:sp>
          <p:nvSpPr>
            <p:cNvPr id="64" name="Rectangle 63"/>
            <p:cNvSpPr/>
            <p:nvPr/>
          </p:nvSpPr>
          <p:spPr>
            <a:xfrm>
              <a:off x="1495728" y="4556979"/>
              <a:ext cx="1346496" cy="1554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95728" y="4717005"/>
              <a:ext cx="1346496" cy="1554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495728" y="4877132"/>
              <a:ext cx="1358678" cy="1554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kern="120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137665" y="3596127"/>
            <a:ext cx="685800" cy="179748"/>
            <a:chOff x="2850220" y="4794836"/>
            <a:chExt cx="914400" cy="239664"/>
          </a:xfrm>
        </p:grpSpPr>
        <p:sp>
          <p:nvSpPr>
            <p:cNvPr id="72" name="Rectangle 71"/>
            <p:cNvSpPr/>
            <p:nvPr/>
          </p:nvSpPr>
          <p:spPr>
            <a:xfrm>
              <a:off x="2852939" y="4794837"/>
              <a:ext cx="908565" cy="237743"/>
            </a:xfrm>
            <a:prstGeom prst="rect">
              <a:avLst/>
            </a:prstGeom>
            <a:solidFill>
              <a:srgbClr val="FAC090"/>
            </a:solidFill>
            <a:ln w="952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srgbClr val="000000"/>
                  </a:solidFill>
                  <a:latin typeface="Gill Sans"/>
                  <a:cs typeface="Gill Sans"/>
                </a:rPr>
                <a:t>5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850220" y="4794837"/>
              <a:ext cx="9144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763959" y="4794836"/>
              <a:ext cx="0" cy="2396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120139" y="3962730"/>
            <a:ext cx="1019009" cy="356701"/>
            <a:chOff x="1495728" y="4556979"/>
            <a:chExt cx="1358678" cy="475601"/>
          </a:xfrm>
        </p:grpSpPr>
        <p:sp>
          <p:nvSpPr>
            <p:cNvPr id="95" name="Rectangle 94"/>
            <p:cNvSpPr/>
            <p:nvPr/>
          </p:nvSpPr>
          <p:spPr>
            <a:xfrm>
              <a:off x="1495728" y="4556979"/>
              <a:ext cx="1346496" cy="155448"/>
            </a:xfrm>
            <a:prstGeom prst="rect">
              <a:avLst/>
            </a:prstGeom>
            <a:solidFill>
              <a:srgbClr val="E46C0A"/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prstClr val="white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95728" y="4717005"/>
              <a:ext cx="1346496" cy="155448"/>
            </a:xfrm>
            <a:prstGeom prst="rect">
              <a:avLst/>
            </a:prstGeom>
            <a:solidFill>
              <a:srgbClr val="E46C0A"/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srgbClr val="FFFFFF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95728" y="4877132"/>
              <a:ext cx="1358678" cy="155448"/>
            </a:xfrm>
            <a:prstGeom prst="rect">
              <a:avLst/>
            </a:prstGeom>
            <a:solidFill>
              <a:srgbClr val="E46C0A"/>
            </a:solidFill>
            <a:ln w="952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kern="120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136008" y="4141123"/>
            <a:ext cx="685800" cy="179748"/>
            <a:chOff x="2850220" y="4794836"/>
            <a:chExt cx="914400" cy="239664"/>
          </a:xfrm>
          <a:solidFill>
            <a:schemeClr val="accent6">
              <a:lumMod val="75000"/>
            </a:schemeClr>
          </a:solidFill>
        </p:grpSpPr>
        <p:sp>
          <p:nvSpPr>
            <p:cNvPr id="99" name="Rectangle 98"/>
            <p:cNvSpPr/>
            <p:nvPr/>
          </p:nvSpPr>
          <p:spPr>
            <a:xfrm>
              <a:off x="2852939" y="4794837"/>
              <a:ext cx="908565" cy="237743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srgbClr val="FFFFFF"/>
                  </a:solidFill>
                  <a:latin typeface="Gill Sans"/>
                  <a:cs typeface="Gill Sans"/>
                </a:rPr>
                <a:t>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850220" y="4794837"/>
              <a:ext cx="91440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763959" y="4794836"/>
              <a:ext cx="0" cy="23966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032013" y="3965713"/>
            <a:ext cx="2337353" cy="362775"/>
            <a:chOff x="8302487" y="4527826"/>
            <a:chExt cx="2089426" cy="483700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8304696" y="45278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302487" y="50115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33669" y="3412435"/>
            <a:ext cx="2337353" cy="362775"/>
            <a:chOff x="8302487" y="4527826"/>
            <a:chExt cx="2089426" cy="483700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8304696" y="45278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8302487" y="50115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Freeform 110"/>
          <p:cNvSpPr/>
          <p:nvPr/>
        </p:nvSpPr>
        <p:spPr>
          <a:xfrm>
            <a:off x="3094653" y="1267409"/>
            <a:ext cx="3133554" cy="225636"/>
          </a:xfrm>
          <a:custGeom>
            <a:avLst/>
            <a:gdLst>
              <a:gd name="connsiteX0" fmla="*/ 0 w 4022531"/>
              <a:gd name="connsiteY0" fmla="*/ 36285 h 300848"/>
              <a:gd name="connsiteX1" fmla="*/ 2156408 w 4022531"/>
              <a:gd name="connsiteY1" fmla="*/ 300653 h 300848"/>
              <a:gd name="connsiteX2" fmla="*/ 4022531 w 4022531"/>
              <a:gd name="connsiteY2" fmla="*/ 0 h 30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2531" h="300848">
                <a:moveTo>
                  <a:pt x="0" y="36285"/>
                </a:moveTo>
                <a:cubicBezTo>
                  <a:pt x="742993" y="171492"/>
                  <a:pt x="1485986" y="306700"/>
                  <a:pt x="2156408" y="300653"/>
                </a:cubicBezTo>
                <a:cubicBezTo>
                  <a:pt x="2826830" y="294606"/>
                  <a:pt x="4022531" y="0"/>
                  <a:pt x="4022531" y="0"/>
                </a:cubicBezTo>
              </a:path>
            </a:pathLst>
          </a:custGeom>
          <a:ln w="28575" cmpd="sng">
            <a:solidFill>
              <a:schemeClr val="accent6">
                <a:lumMod val="60000"/>
                <a:lumOff val="40000"/>
              </a:schemeClr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2978021" y="1445072"/>
            <a:ext cx="3246275" cy="503523"/>
          </a:xfrm>
          <a:custGeom>
            <a:avLst/>
            <a:gdLst>
              <a:gd name="connsiteX0" fmla="*/ 0 w 4064000"/>
              <a:gd name="connsiteY0" fmla="*/ 542018 h 671364"/>
              <a:gd name="connsiteX1" fmla="*/ 1280367 w 4064000"/>
              <a:gd name="connsiteY1" fmla="*/ 640508 h 671364"/>
              <a:gd name="connsiteX2" fmla="*/ 2726612 w 4064000"/>
              <a:gd name="connsiteY2" fmla="*/ 65120 h 671364"/>
              <a:gd name="connsiteX3" fmla="*/ 4064000 w 4064000"/>
              <a:gd name="connsiteY3" fmla="*/ 13283 h 67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671364">
                <a:moveTo>
                  <a:pt x="0" y="542018"/>
                </a:moveTo>
                <a:cubicBezTo>
                  <a:pt x="412966" y="631004"/>
                  <a:pt x="825932" y="719991"/>
                  <a:pt x="1280367" y="640508"/>
                </a:cubicBezTo>
                <a:cubicBezTo>
                  <a:pt x="1734802" y="561025"/>
                  <a:pt x="2262673" y="169657"/>
                  <a:pt x="2726612" y="65120"/>
                </a:cubicBezTo>
                <a:cubicBezTo>
                  <a:pt x="3190551" y="-39417"/>
                  <a:pt x="4064000" y="13283"/>
                  <a:pt x="4064000" y="13283"/>
                </a:cubicBezTo>
              </a:path>
            </a:pathLst>
          </a:custGeom>
          <a:ln w="38100" cmpd="sng">
            <a:solidFill>
              <a:schemeClr val="accent6">
                <a:lumMod val="60000"/>
                <a:lumOff val="40000"/>
              </a:schemeClr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3102428" y="1422606"/>
            <a:ext cx="3101700" cy="1056662"/>
          </a:xfrm>
          <a:custGeom>
            <a:avLst/>
            <a:gdLst>
              <a:gd name="connsiteX0" fmla="*/ 0 w 4027715"/>
              <a:gd name="connsiteY0" fmla="*/ 1270416 h 1408882"/>
              <a:gd name="connsiteX1" fmla="*/ 1264817 w 4027715"/>
              <a:gd name="connsiteY1" fmla="*/ 1296335 h 1408882"/>
              <a:gd name="connsiteX2" fmla="*/ 2871756 w 4027715"/>
              <a:gd name="connsiteY2" fmla="*/ 41886 h 1408882"/>
              <a:gd name="connsiteX3" fmla="*/ 4027715 w 4027715"/>
              <a:gd name="connsiteY3" fmla="*/ 275151 h 140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7715" h="1408882">
                <a:moveTo>
                  <a:pt x="0" y="1270416"/>
                </a:moveTo>
                <a:cubicBezTo>
                  <a:pt x="393095" y="1385753"/>
                  <a:pt x="786191" y="1501090"/>
                  <a:pt x="1264817" y="1296335"/>
                </a:cubicBezTo>
                <a:cubicBezTo>
                  <a:pt x="1743443" y="1091580"/>
                  <a:pt x="2411273" y="212083"/>
                  <a:pt x="2871756" y="41886"/>
                </a:cubicBezTo>
                <a:cubicBezTo>
                  <a:pt x="3332239" y="-128311"/>
                  <a:pt x="4027715" y="275151"/>
                  <a:pt x="4027715" y="275151"/>
                </a:cubicBezTo>
              </a:path>
            </a:pathLst>
          </a:custGeom>
          <a:ln w="28575" cmpd="sng">
            <a:solidFill>
              <a:schemeClr val="accent6">
                <a:lumMod val="60000"/>
                <a:lumOff val="40000"/>
              </a:schemeClr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2978584" y="1959428"/>
            <a:ext cx="3230612" cy="7776"/>
          </a:xfrm>
          <a:custGeom>
            <a:avLst/>
            <a:gdLst>
              <a:gd name="connsiteX0" fmla="*/ 0 w 4058816"/>
              <a:gd name="connsiteY0" fmla="*/ 10368 h 10368"/>
              <a:gd name="connsiteX1" fmla="*/ 4058816 w 4058816"/>
              <a:gd name="connsiteY1" fmla="*/ 0 h 1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58816" h="10368">
                <a:moveTo>
                  <a:pt x="0" y="10368"/>
                </a:moveTo>
                <a:lnTo>
                  <a:pt x="4058816" y="0"/>
                </a:lnTo>
              </a:path>
            </a:pathLst>
          </a:custGeom>
          <a:ln w="38100" cmpd="sng">
            <a:solidFill>
              <a:srgbClr val="E46C0A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3110204" y="1977876"/>
            <a:ext cx="3063551" cy="579295"/>
          </a:xfrm>
          <a:custGeom>
            <a:avLst/>
            <a:gdLst>
              <a:gd name="connsiteX0" fmla="*/ 0 w 4032898"/>
              <a:gd name="connsiteY0" fmla="*/ 690751 h 772393"/>
              <a:gd name="connsiteX1" fmla="*/ 1259632 w 4032898"/>
              <a:gd name="connsiteY1" fmla="*/ 711486 h 772393"/>
              <a:gd name="connsiteX2" fmla="*/ 2980612 w 4032898"/>
              <a:gd name="connsiteY2" fmla="*/ 11690 h 772393"/>
              <a:gd name="connsiteX3" fmla="*/ 4032898 w 4032898"/>
              <a:gd name="connsiteY3" fmla="*/ 255323 h 77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898" h="772393">
                <a:moveTo>
                  <a:pt x="0" y="690751"/>
                </a:moveTo>
                <a:cubicBezTo>
                  <a:pt x="381431" y="757707"/>
                  <a:pt x="762863" y="824663"/>
                  <a:pt x="1259632" y="711486"/>
                </a:cubicBezTo>
                <a:cubicBezTo>
                  <a:pt x="1756401" y="598309"/>
                  <a:pt x="2518401" y="87717"/>
                  <a:pt x="2980612" y="11690"/>
                </a:cubicBezTo>
                <a:cubicBezTo>
                  <a:pt x="3442823" y="-64337"/>
                  <a:pt x="4032898" y="255323"/>
                  <a:pt x="4032898" y="255323"/>
                </a:cubicBezTo>
              </a:path>
            </a:pathLst>
          </a:custGeom>
          <a:ln w="28575" cmpd="sng">
            <a:solidFill>
              <a:srgbClr val="E46C0A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456321" y="1421066"/>
            <a:ext cx="308610" cy="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584503" y="1971062"/>
            <a:ext cx="322325" cy="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Freeform 126"/>
          <p:cNvSpPr/>
          <p:nvPr/>
        </p:nvSpPr>
        <p:spPr>
          <a:xfrm>
            <a:off x="3098541" y="1411549"/>
            <a:ext cx="3090675" cy="533735"/>
          </a:xfrm>
          <a:custGeom>
            <a:avLst/>
            <a:gdLst>
              <a:gd name="connsiteX0" fmla="*/ 0 w 4027714"/>
              <a:gd name="connsiteY0" fmla="*/ 53472 h 711647"/>
              <a:gd name="connsiteX1" fmla="*/ 1254449 w 4027714"/>
              <a:gd name="connsiteY1" fmla="*/ 63840 h 711647"/>
              <a:gd name="connsiteX2" fmla="*/ 2996163 w 4027714"/>
              <a:gd name="connsiteY2" fmla="*/ 691064 h 711647"/>
              <a:gd name="connsiteX3" fmla="*/ 4027714 w 4027714"/>
              <a:gd name="connsiteY3" fmla="*/ 571840 h 71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7714" h="711647">
                <a:moveTo>
                  <a:pt x="0" y="53472"/>
                </a:moveTo>
                <a:cubicBezTo>
                  <a:pt x="377544" y="5523"/>
                  <a:pt x="755089" y="-42425"/>
                  <a:pt x="1254449" y="63840"/>
                </a:cubicBezTo>
                <a:cubicBezTo>
                  <a:pt x="1753810" y="170105"/>
                  <a:pt x="2533952" y="606397"/>
                  <a:pt x="2996163" y="691064"/>
                </a:cubicBezTo>
                <a:cubicBezTo>
                  <a:pt x="3458374" y="775731"/>
                  <a:pt x="4027714" y="571840"/>
                  <a:pt x="4027714" y="571840"/>
                </a:cubicBezTo>
              </a:path>
            </a:pathLst>
          </a:custGeom>
          <a:ln w="38100" cmpd="sng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262238" y="1273378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3263596" y="1810399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3264954" y="2347420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5766691" y="1269489"/>
            <a:ext cx="316016" cy="3155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r</a:t>
            </a:r>
            <a:r>
              <a:rPr lang="en-US" sz="165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747979" y="1799619"/>
            <a:ext cx="316016" cy="3155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prstClr val="white"/>
                </a:solidFill>
                <a:latin typeface="Gill Sans"/>
                <a:ea typeface="+mn-ea"/>
                <a:cs typeface="Gill Sans"/>
              </a:rPr>
              <a:t>r</a:t>
            </a:r>
            <a:r>
              <a:rPr lang="en-US" sz="1650" baseline="-25000" dirty="0">
                <a:solidFill>
                  <a:prstClr val="white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8949" y="1316558"/>
            <a:ext cx="263842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10539" y="1855309"/>
            <a:ext cx="263841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4369" y="2394061"/>
            <a:ext cx="263841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32952" y="1313023"/>
            <a:ext cx="230663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34543" y="1851774"/>
            <a:ext cx="230663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8373" y="2390525"/>
            <a:ext cx="230663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3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5459156" y="1960930"/>
            <a:ext cx="308610" cy="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184921" y="3197088"/>
            <a:ext cx="3586370" cy="1283804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Solutions focusing on flow completion time </a:t>
            </a:r>
            <a:r>
              <a:rPr lang="en-US" sz="1800" kern="12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cannot</a:t>
            </a:r>
            <a:r>
              <a:rPr lang="en-US" sz="18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 further decrease the shuffle completion time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4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621E-6 -3.57556E-6 L 0.34184 -0.008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6" y="-41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14E-7 4.1657E-6 L 0.37401 -0.2177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759E-7 3.86947E-6 L 0.37323 -0.0506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1" y="-25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14E-7 -2.90442E-6 L 0.3714 -0.1316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0" y="-659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621E-6 -2.07359E-6 L 0.34054 0.0770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20" y="384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759E-7 -3.20065E-6 L 0.37101 0.032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4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084E-7 -3.20065E-6 L 0.36802 0.0324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1" y="162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084E-7 3.86947E-6 L 0.36919 -0.0504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3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0" grpId="0"/>
      <p:bldP spid="61" grpId="0"/>
      <p:bldP spid="62" grpId="0"/>
      <p:bldP spid="73" grpId="0"/>
      <p:bldP spid="74" grpId="0"/>
      <p:bldP spid="111" grpId="0" animBg="1"/>
      <p:bldP spid="111" grpId="1" animBg="1"/>
      <p:bldP spid="112" grpId="0" animBg="1"/>
      <p:bldP spid="112" grpId="1" animBg="1"/>
      <p:bldP spid="116" grpId="0" animBg="1"/>
      <p:bldP spid="116" grpId="1" animBg="1"/>
      <p:bldP spid="122" grpId="0" animBg="1"/>
      <p:bldP spid="122" grpId="1" animBg="1"/>
      <p:bldP spid="124" grpId="0" animBg="1"/>
      <p:bldP spid="124" grpId="1" animBg="1"/>
      <p:bldP spid="127" grpId="0" animBg="1"/>
      <p:bldP spid="127" grpId="1" animBg="1"/>
      <p:bldP spid="1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2975729" y="1228022"/>
            <a:ext cx="261104" cy="131328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985862" y="2304908"/>
            <a:ext cx="261104" cy="133667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975729" y="1362587"/>
            <a:ext cx="261104" cy="126377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985862" y="2439473"/>
            <a:ext cx="261104" cy="126212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981100" y="1770913"/>
            <a:ext cx="261104" cy="133667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981100" y="1905478"/>
            <a:ext cx="261104" cy="126212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717377" y="1770913"/>
            <a:ext cx="261104" cy="133667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717377" y="1905478"/>
            <a:ext cx="261104" cy="126212"/>
          </a:xfrm>
          <a:prstGeom prst="rect">
            <a:avLst/>
          </a:prstGeom>
          <a:noFill/>
          <a:ln w="2857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CA" sz="3300" dirty="0" smtClean="0">
                <a:solidFill>
                  <a:prstClr val="white"/>
                </a:solidFill>
                <a:latin typeface="NewslabLight"/>
                <a:cs typeface="+mj-cs"/>
              </a:rPr>
              <a:t>Improve App-level Performance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1437" y="1199046"/>
            <a:ext cx="1280572" cy="15430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kern="1200" dirty="0">
                <a:solidFill>
                  <a:prstClr val="black"/>
                </a:solidFill>
                <a:latin typeface="Gill Sans"/>
                <a:cs typeface="Gill Sans"/>
              </a:rPr>
              <a:t>Datacenter</a:t>
            </a:r>
          </a:p>
          <a:p>
            <a:pPr algn="ctr"/>
            <a:r>
              <a:rPr lang="en-US" sz="1200" kern="1200" dirty="0">
                <a:solidFill>
                  <a:prstClr val="black"/>
                </a:solidFill>
                <a:latin typeface="Gill Sans"/>
                <a:cs typeface="Gill Sans"/>
              </a:rPr>
              <a:t>Network</a:t>
            </a:r>
          </a:p>
        </p:txBody>
      </p:sp>
      <p:cxnSp>
        <p:nvCxnSpPr>
          <p:cNvPr id="20" name="Straight Connector 19"/>
          <p:cNvCxnSpPr>
            <a:stCxn id="19" idx="3"/>
          </p:cNvCxnSpPr>
          <p:nvPr/>
        </p:nvCxnSpPr>
        <p:spPr>
          <a:xfrm>
            <a:off x="5463615" y="1428355"/>
            <a:ext cx="378836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5465206" y="1959751"/>
            <a:ext cx="373346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5469036" y="2505857"/>
            <a:ext cx="372969" cy="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" idx="1"/>
          </p:cNvCxnSpPr>
          <p:nvPr/>
        </p:nvCxnSpPr>
        <p:spPr>
          <a:xfrm flipH="1" flipV="1">
            <a:off x="3583362" y="1430675"/>
            <a:ext cx="325584" cy="1215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587518" y="1971398"/>
            <a:ext cx="325585" cy="1215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586965" y="2508302"/>
            <a:ext cx="325585" cy="1215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977386" y="1229679"/>
            <a:ext cx="261104" cy="131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87519" y="2306565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77386" y="1364244"/>
            <a:ext cx="261104" cy="12637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7519" y="2441130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82757" y="1772570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82757" y="1907135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19033" y="1772570"/>
            <a:ext cx="261104" cy="133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19033" y="1907135"/>
            <a:ext cx="261104" cy="1262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111261" y="3218080"/>
            <a:ext cx="2313836" cy="1544180"/>
            <a:chOff x="1535760" y="4870223"/>
            <a:chExt cx="3085115" cy="1377760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1538245" y="5959333"/>
              <a:ext cx="3082630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535760" y="4879150"/>
              <a:ext cx="2485" cy="108634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985698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44529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903360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362191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821022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279854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596566" y="6014258"/>
              <a:ext cx="497491" cy="233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3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08855" y="5925529"/>
              <a:ext cx="335989" cy="22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27618" y="5929376"/>
              <a:ext cx="335989" cy="22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41778" y="5925529"/>
              <a:ext cx="335989" cy="22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6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87555" y="3956388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Link to r</a:t>
            </a:r>
            <a:r>
              <a:rPr lang="en-US" sz="135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7555" y="3399525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Link to r</a:t>
            </a:r>
            <a:r>
              <a:rPr lang="en-US" sz="135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59173" y="2871686"/>
            <a:ext cx="16684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Per-Flow Fair Sharing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94851" y="3110672"/>
            <a:ext cx="10230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Shuffle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Completion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Time = </a:t>
            </a:r>
            <a:r>
              <a:rPr lang="en-US" sz="1350" b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68400" y="3913980"/>
            <a:ext cx="10759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Avg. Flow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Completion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Time = </a:t>
            </a:r>
            <a:r>
              <a:rPr lang="en-US" sz="1350" b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3.66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1121796" y="3417735"/>
            <a:ext cx="1019009" cy="356701"/>
            <a:chOff x="1495728" y="4556979"/>
            <a:chExt cx="1358678" cy="475601"/>
          </a:xfrm>
        </p:grpSpPr>
        <p:sp>
          <p:nvSpPr>
            <p:cNvPr id="64" name="Rectangle 63"/>
            <p:cNvSpPr/>
            <p:nvPr/>
          </p:nvSpPr>
          <p:spPr>
            <a:xfrm>
              <a:off x="1495728" y="4556979"/>
              <a:ext cx="1346496" cy="1554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495728" y="4717005"/>
              <a:ext cx="1346496" cy="1554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495728" y="4877132"/>
              <a:ext cx="1358678" cy="1554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kern="120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137665" y="3596127"/>
            <a:ext cx="685800" cy="179748"/>
            <a:chOff x="2850220" y="4794836"/>
            <a:chExt cx="914400" cy="239664"/>
          </a:xfrm>
        </p:grpSpPr>
        <p:sp>
          <p:nvSpPr>
            <p:cNvPr id="72" name="Rectangle 71"/>
            <p:cNvSpPr/>
            <p:nvPr/>
          </p:nvSpPr>
          <p:spPr>
            <a:xfrm>
              <a:off x="2852939" y="4794837"/>
              <a:ext cx="908565" cy="237743"/>
            </a:xfrm>
            <a:prstGeom prst="rect">
              <a:avLst/>
            </a:prstGeom>
            <a:solidFill>
              <a:srgbClr val="FAC090"/>
            </a:solidFill>
            <a:ln w="952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srgbClr val="000000"/>
                  </a:solidFill>
                  <a:latin typeface="Gill Sans"/>
                  <a:cs typeface="Gill Sans"/>
                </a:rPr>
                <a:t>5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850220" y="4794837"/>
              <a:ext cx="9144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763959" y="4794836"/>
              <a:ext cx="0" cy="2396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1120139" y="3962730"/>
            <a:ext cx="1019009" cy="356701"/>
            <a:chOff x="1495728" y="4556979"/>
            <a:chExt cx="1358678" cy="475601"/>
          </a:xfrm>
        </p:grpSpPr>
        <p:sp>
          <p:nvSpPr>
            <p:cNvPr id="95" name="Rectangle 94"/>
            <p:cNvSpPr/>
            <p:nvPr/>
          </p:nvSpPr>
          <p:spPr>
            <a:xfrm>
              <a:off x="1495728" y="4556979"/>
              <a:ext cx="1346496" cy="155448"/>
            </a:xfrm>
            <a:prstGeom prst="rect">
              <a:avLst/>
            </a:prstGeom>
            <a:solidFill>
              <a:srgbClr val="E46C0A"/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prstClr val="white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95728" y="4717005"/>
              <a:ext cx="1346496" cy="155448"/>
            </a:xfrm>
            <a:prstGeom prst="rect">
              <a:avLst/>
            </a:prstGeom>
            <a:solidFill>
              <a:srgbClr val="E46C0A"/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srgbClr val="FFFFFF"/>
                  </a:solidFill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495728" y="4877132"/>
              <a:ext cx="1358678" cy="155448"/>
            </a:xfrm>
            <a:prstGeom prst="rect">
              <a:avLst/>
            </a:prstGeom>
            <a:solidFill>
              <a:srgbClr val="E46C0A"/>
            </a:solidFill>
            <a:ln w="952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kern="1200">
                <a:solidFill>
                  <a:srgbClr val="000000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136008" y="4141123"/>
            <a:ext cx="685800" cy="179748"/>
            <a:chOff x="2850220" y="4794836"/>
            <a:chExt cx="914400" cy="239664"/>
          </a:xfrm>
          <a:solidFill>
            <a:schemeClr val="accent6">
              <a:lumMod val="75000"/>
            </a:schemeClr>
          </a:solidFill>
        </p:grpSpPr>
        <p:sp>
          <p:nvSpPr>
            <p:cNvPr id="99" name="Rectangle 98"/>
            <p:cNvSpPr/>
            <p:nvPr/>
          </p:nvSpPr>
          <p:spPr>
            <a:xfrm>
              <a:off x="2852939" y="4794837"/>
              <a:ext cx="908565" cy="237743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kern="1200" dirty="0">
                  <a:solidFill>
                    <a:srgbClr val="FFFFFF"/>
                  </a:solidFill>
                  <a:latin typeface="Gill Sans"/>
                  <a:cs typeface="Gill Sans"/>
                </a:rPr>
                <a:t>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2850220" y="4794837"/>
              <a:ext cx="91440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763959" y="4794836"/>
              <a:ext cx="0" cy="23966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1032013" y="3965713"/>
            <a:ext cx="2337353" cy="362775"/>
            <a:chOff x="8302487" y="4527826"/>
            <a:chExt cx="2089426" cy="483700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8304696" y="45278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8302487" y="50115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33669" y="3412435"/>
            <a:ext cx="2337353" cy="362775"/>
            <a:chOff x="8302487" y="4527826"/>
            <a:chExt cx="2089426" cy="483700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8304696" y="45278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8302487" y="50115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/>
          <p:cNvCxnSpPr/>
          <p:nvPr/>
        </p:nvCxnSpPr>
        <p:spPr>
          <a:xfrm>
            <a:off x="5456321" y="1421066"/>
            <a:ext cx="308610" cy="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584503" y="1971062"/>
            <a:ext cx="322325" cy="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62238" y="1273378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3263596" y="1810399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31" name="Oval 30"/>
          <p:cNvSpPr/>
          <p:nvPr/>
        </p:nvSpPr>
        <p:spPr>
          <a:xfrm>
            <a:off x="3264954" y="2347420"/>
            <a:ext cx="316016" cy="31559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s</a:t>
            </a:r>
            <a:r>
              <a:rPr lang="en-US" sz="1650" baseline="-25000" dirty="0">
                <a:solidFill>
                  <a:sysClr val="window" lastClr="FFFFFF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5766691" y="1269489"/>
            <a:ext cx="316016" cy="3155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r</a:t>
            </a:r>
            <a:r>
              <a:rPr lang="en-US" sz="165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747979" y="1799619"/>
            <a:ext cx="316016" cy="3155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0" rIns="0" bIns="34290" rtlCol="0" anchor="ctr"/>
          <a:lstStyle/>
          <a:p>
            <a:pPr algn="ctr">
              <a:defRPr/>
            </a:pPr>
            <a:r>
              <a:rPr lang="en-US" sz="1650" dirty="0">
                <a:solidFill>
                  <a:prstClr val="white"/>
                </a:solidFill>
                <a:latin typeface="Gill Sans"/>
                <a:ea typeface="+mn-ea"/>
                <a:cs typeface="Gill Sans"/>
              </a:rPr>
              <a:t>r</a:t>
            </a:r>
            <a:r>
              <a:rPr lang="en-US" sz="1650" baseline="-25000" dirty="0">
                <a:solidFill>
                  <a:prstClr val="white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8949" y="1316558"/>
            <a:ext cx="263842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10539" y="1855309"/>
            <a:ext cx="263841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4369" y="2394061"/>
            <a:ext cx="263841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32952" y="1313023"/>
            <a:ext cx="230663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34543" y="1851774"/>
            <a:ext cx="230663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38373" y="2390525"/>
            <a:ext cx="230663" cy="230663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3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5459156" y="1960930"/>
            <a:ext cx="308610" cy="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048500" y="1424610"/>
            <a:ext cx="1913282" cy="1002196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800" i="1" kern="1200" dirty="0">
                <a:solidFill>
                  <a:srgbClr val="FF6600"/>
                </a:solidFill>
                <a:latin typeface="Gill Sans"/>
                <a:ea typeface="+mn-ea"/>
                <a:cs typeface="Gill Sans"/>
              </a:rPr>
              <a:t>Slow down</a:t>
            </a:r>
            <a:r>
              <a:rPr lang="en-US" sz="18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 faster flows to </a:t>
            </a:r>
            <a:r>
              <a:rPr lang="en-US" sz="1800" i="1" kern="1200" dirty="0">
                <a:solidFill>
                  <a:srgbClr val="FF6600"/>
                </a:solidFill>
                <a:latin typeface="Gill Sans"/>
                <a:ea typeface="+mn-ea"/>
                <a:cs typeface="Gill Sans"/>
              </a:rPr>
              <a:t>accelerate</a:t>
            </a:r>
            <a:r>
              <a:rPr lang="en-US" sz="1800" kern="1200" dirty="0">
                <a:solidFill>
                  <a:srgbClr val="FF6600"/>
                </a:solidFill>
                <a:latin typeface="Gill Sans"/>
                <a:ea typeface="+mn-ea"/>
                <a:cs typeface="Gill Sans"/>
              </a:rPr>
              <a:t> </a:t>
            </a:r>
            <a:r>
              <a:rPr lang="en-US" sz="18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slower flows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104899" y="1193110"/>
            <a:ext cx="261104" cy="131328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396643" y="1514446"/>
            <a:ext cx="261104" cy="133667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413208" y="1191941"/>
            <a:ext cx="261104" cy="133667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095026" y="1514446"/>
            <a:ext cx="261104" cy="133667"/>
          </a:xfrm>
          <a:prstGeom prst="rect">
            <a:avLst/>
          </a:prstGeom>
          <a:noFill/>
          <a:ln w="28575" cmpd="sng">
            <a:solidFill>
              <a:srgbClr val="FAC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094961" y="1762952"/>
            <a:ext cx="261104" cy="131328"/>
          </a:xfrm>
          <a:prstGeom prst="rect">
            <a:avLst/>
          </a:prstGeom>
          <a:noFill/>
          <a:ln w="28575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378423" y="2076007"/>
            <a:ext cx="261104" cy="133667"/>
          </a:xfrm>
          <a:prstGeom prst="rect">
            <a:avLst/>
          </a:prstGeom>
          <a:noFill/>
          <a:ln w="28575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386705" y="1761784"/>
            <a:ext cx="261104" cy="133667"/>
          </a:xfrm>
          <a:prstGeom prst="rect">
            <a:avLst/>
          </a:prstGeom>
          <a:noFill/>
          <a:ln w="28575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085087" y="2076007"/>
            <a:ext cx="261104" cy="133667"/>
          </a:xfrm>
          <a:prstGeom prst="rect">
            <a:avLst/>
          </a:prstGeom>
          <a:noFill/>
          <a:ln w="28575" cmpd="sng"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kern="12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5351948" y="3218080"/>
            <a:ext cx="2313836" cy="1544180"/>
            <a:chOff x="1535760" y="4870223"/>
            <a:chExt cx="3085115" cy="1377760"/>
          </a:xfrm>
        </p:grpSpPr>
        <p:cxnSp>
          <p:nvCxnSpPr>
            <p:cNvPr id="131" name="Straight Arrow Connector 130"/>
            <p:cNvCxnSpPr/>
            <p:nvPr/>
          </p:nvCxnSpPr>
          <p:spPr>
            <a:xfrm flipV="1">
              <a:off x="1538245" y="5959333"/>
              <a:ext cx="3082630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1535760" y="4879150"/>
              <a:ext cx="2485" cy="108634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985698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2444529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903360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362191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821022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279854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2596566" y="6014258"/>
              <a:ext cx="497491" cy="233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13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308855" y="5925529"/>
              <a:ext cx="335989" cy="22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2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227618" y="5929376"/>
              <a:ext cx="335989" cy="22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4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41778" y="5925529"/>
              <a:ext cx="335989" cy="22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6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4628242" y="3956388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Link to r</a:t>
            </a:r>
            <a:r>
              <a:rPr lang="en-US" sz="135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628242" y="3399525"/>
            <a:ext cx="8547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Link to r</a:t>
            </a:r>
            <a:r>
              <a:rPr lang="en-US" sz="135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599860" y="2871686"/>
            <a:ext cx="16684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Per-Flow Fair Sharing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735538" y="3110672"/>
            <a:ext cx="10230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Shuffle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Completion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Time = </a:t>
            </a:r>
            <a:r>
              <a:rPr lang="en-US" sz="1350" b="1" kern="1200" dirty="0">
                <a:solidFill>
                  <a:srgbClr val="008000"/>
                </a:solidFill>
                <a:latin typeface="Gill Sans"/>
                <a:ea typeface="+mn-ea"/>
                <a:cs typeface="Gill Sans"/>
              </a:rPr>
              <a:t>4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735538" y="3913980"/>
            <a:ext cx="102303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Avg. Flow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Completion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Time = </a:t>
            </a:r>
            <a:r>
              <a:rPr lang="en-US" sz="1350" b="1" kern="1200" dirty="0">
                <a:solidFill>
                  <a:srgbClr val="FF0000"/>
                </a:solidFill>
                <a:latin typeface="Gill Sans"/>
                <a:ea typeface="+mn-ea"/>
                <a:cs typeface="Gill Sans"/>
              </a:rPr>
              <a:t>4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362483" y="3417734"/>
            <a:ext cx="1009872" cy="116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362483" y="3537754"/>
            <a:ext cx="1009872" cy="116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362483" y="3657849"/>
            <a:ext cx="1019009" cy="1165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5274356" y="3412435"/>
            <a:ext cx="2337353" cy="362775"/>
            <a:chOff x="8302487" y="4527826"/>
            <a:chExt cx="2089426" cy="483700"/>
          </a:xfrm>
        </p:grpSpPr>
        <p:cxnSp>
          <p:nvCxnSpPr>
            <p:cNvPr id="152" name="Straight Connector 151"/>
            <p:cNvCxnSpPr/>
            <p:nvPr/>
          </p:nvCxnSpPr>
          <p:spPr>
            <a:xfrm flipV="1">
              <a:off x="8304696" y="45278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8302487" y="50115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6378352" y="3596127"/>
            <a:ext cx="685800" cy="179748"/>
            <a:chOff x="2850220" y="4794836"/>
            <a:chExt cx="914400" cy="239664"/>
          </a:xfrm>
        </p:grpSpPr>
        <p:sp>
          <p:nvSpPr>
            <p:cNvPr id="155" name="Rectangle 154"/>
            <p:cNvSpPr/>
            <p:nvPr/>
          </p:nvSpPr>
          <p:spPr>
            <a:xfrm>
              <a:off x="2852939" y="4794837"/>
              <a:ext cx="908565" cy="237743"/>
            </a:xfrm>
            <a:prstGeom prst="rect">
              <a:avLst/>
            </a:prstGeom>
            <a:solidFill>
              <a:srgbClr val="FAC090"/>
            </a:solidFill>
            <a:ln w="952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2850220" y="4794837"/>
              <a:ext cx="914400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763959" y="4794836"/>
              <a:ext cx="0" cy="2396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5272699" y="3965713"/>
            <a:ext cx="2337353" cy="362775"/>
            <a:chOff x="8302487" y="4527826"/>
            <a:chExt cx="2089426" cy="483700"/>
          </a:xfrm>
        </p:grpSpPr>
        <p:cxnSp>
          <p:nvCxnSpPr>
            <p:cNvPr id="159" name="Straight Connector 158"/>
            <p:cNvCxnSpPr/>
            <p:nvPr/>
          </p:nvCxnSpPr>
          <p:spPr>
            <a:xfrm flipV="1">
              <a:off x="8304696" y="45278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8302487" y="5011526"/>
              <a:ext cx="208721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/>
          <p:cNvSpPr/>
          <p:nvPr/>
        </p:nvSpPr>
        <p:spPr>
          <a:xfrm>
            <a:off x="5360887" y="3419768"/>
            <a:ext cx="1357073" cy="822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kern="12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5362912" y="3508717"/>
            <a:ext cx="1357073" cy="822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kern="12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5361085" y="3594538"/>
            <a:ext cx="1356875" cy="178307"/>
          </a:xfrm>
          <a:prstGeom prst="rect">
            <a:avLst/>
          </a:prstGeom>
          <a:solidFill>
            <a:srgbClr val="FAC09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kern="1200" dirty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5357265" y="3962999"/>
            <a:ext cx="1009872" cy="116586"/>
          </a:xfrm>
          <a:prstGeom prst="rect">
            <a:avLst/>
          </a:prstGeom>
          <a:solidFill>
            <a:srgbClr val="E46C0A"/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357265" y="4083018"/>
            <a:ext cx="1009872" cy="116586"/>
          </a:xfrm>
          <a:prstGeom prst="rect">
            <a:avLst/>
          </a:prstGeom>
          <a:solidFill>
            <a:srgbClr val="E46C0A"/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357265" y="4203113"/>
            <a:ext cx="1019009" cy="116586"/>
          </a:xfrm>
          <a:prstGeom prst="rect">
            <a:avLst/>
          </a:prstGeom>
          <a:solidFill>
            <a:srgbClr val="E46C0A"/>
          </a:solidFill>
          <a:ln w="952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6373134" y="4141391"/>
            <a:ext cx="685800" cy="179748"/>
            <a:chOff x="2850220" y="4794836"/>
            <a:chExt cx="914400" cy="239664"/>
          </a:xfrm>
          <a:solidFill>
            <a:srgbClr val="E46C0A"/>
          </a:solidFill>
        </p:grpSpPr>
        <p:sp>
          <p:nvSpPr>
            <p:cNvPr id="168" name="Rectangle 167"/>
            <p:cNvSpPr/>
            <p:nvPr/>
          </p:nvSpPr>
          <p:spPr>
            <a:xfrm>
              <a:off x="2852939" y="4794837"/>
              <a:ext cx="908565" cy="237743"/>
            </a:xfrm>
            <a:prstGeom prst="rect">
              <a:avLst/>
            </a:prstGeom>
            <a:grpFill/>
            <a:ln w="952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2850220" y="4794837"/>
              <a:ext cx="914400" cy="0"/>
            </a:xfrm>
            <a:prstGeom prst="line">
              <a:avLst/>
            </a:prstGeom>
            <a:grpFill/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3763959" y="4794836"/>
              <a:ext cx="0" cy="23966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Rectangle 170"/>
          <p:cNvSpPr/>
          <p:nvPr/>
        </p:nvSpPr>
        <p:spPr>
          <a:xfrm>
            <a:off x="5355669" y="3965032"/>
            <a:ext cx="1357073" cy="82295"/>
          </a:xfrm>
          <a:prstGeom prst="rect">
            <a:avLst/>
          </a:prstGeom>
          <a:solidFill>
            <a:srgbClr val="E46C0A"/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kern="1200" dirty="0">
                <a:solidFill>
                  <a:prstClr val="white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5357695" y="4053982"/>
            <a:ext cx="1357073" cy="82295"/>
          </a:xfrm>
          <a:prstGeom prst="rect">
            <a:avLst/>
          </a:prstGeom>
          <a:solidFill>
            <a:srgbClr val="E46C0A"/>
          </a:solidFill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kern="1200" dirty="0">
                <a:solidFill>
                  <a:prstClr val="white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5355868" y="4139803"/>
            <a:ext cx="1356875" cy="178307"/>
          </a:xfrm>
          <a:prstGeom prst="rect">
            <a:avLst/>
          </a:prstGeom>
          <a:solidFill>
            <a:srgbClr val="E46C0A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kern="1200" dirty="0">
                <a:solidFill>
                  <a:prstClr val="white"/>
                </a:solidFill>
                <a:latin typeface="Gill Sans"/>
                <a:cs typeface="Gill Sans"/>
              </a:rPr>
              <a:t>4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281609" y="2910828"/>
            <a:ext cx="4288492" cy="1800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kern="120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432555" y="2870029"/>
            <a:ext cx="2218364" cy="30008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350" kern="12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Data-Proportional Allocation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4686303" y="2892605"/>
            <a:ext cx="4288492" cy="1800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kern="120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3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621E-6 -3.57556E-6 L 0.34184 -0.008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6" y="-4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14E-7 4.1657E-6 L 0.37401 -0.2177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759E-7 3.86947E-6 L 0.37323 -0.0506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1" y="-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14E-7 -2.90442E-6 L 0.3714 -0.1316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0" y="-65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621E-6 -2.07359E-6 L 0.34054 0.0770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20" y="384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759E-7 -3.20065E-6 L 0.37101 0.032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4" y="16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084E-7 -3.20065E-6 L 0.36802 0.032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1" y="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4084E-7 3.86947E-6 L 0.36919 -0.0504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3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87" grpId="0" animBg="1"/>
      <p:bldP spid="88" grpId="0" animBg="1"/>
      <p:bldP spid="90" grpId="0" animBg="1"/>
      <p:bldP spid="114" grpId="0" animBg="1"/>
      <p:bldP spid="117" grpId="0" animBg="1"/>
      <p:bldP spid="125" grpId="0" animBg="1"/>
      <p:bldP spid="126" grpId="0" animBg="1"/>
      <p:bldP spid="128" grpId="0" animBg="1"/>
      <p:bldP spid="129" grpId="0" animBg="1"/>
      <p:bldP spid="146" grpId="0"/>
      <p:bldP spid="147" grpId="0"/>
      <p:bldP spid="148" grpId="0" animBg="1"/>
      <p:bldP spid="149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71" grpId="0" animBg="1"/>
      <p:bldP spid="172" grpId="0" animBg="1"/>
      <p:bldP spid="173" grpId="0" animBg="1"/>
      <p:bldP spid="179" grpId="0" animBg="1"/>
      <p:bldP spid="1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err="1" smtClean="0">
                <a:solidFill>
                  <a:schemeClr val="bg1"/>
                </a:solidFill>
                <a:latin typeface="NewslabLight"/>
              </a:rPr>
              <a:t>Coflow</a:t>
            </a:r>
            <a:r>
              <a:rPr lang="en-CA" dirty="0" smtClean="0">
                <a:solidFill>
                  <a:schemeClr val="bg1"/>
                </a:solidFill>
                <a:latin typeface="NewslabLight"/>
              </a:rPr>
              <a:t> Primer – Motivation/Features 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105785"/>
            <a:ext cx="8315724" cy="3880885"/>
          </a:xfrm>
        </p:spPr>
        <p:txBody>
          <a:bodyPr>
            <a:normAutofit/>
          </a:bodyPr>
          <a:lstStyle/>
          <a:p>
            <a:pPr marL="9525" indent="0">
              <a:buNone/>
            </a:pPr>
            <a:r>
              <a:rPr lang="en-CA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 communication stage of a distributed app cannot complete until all its flows are complete (all-or-nothing)</a:t>
            </a:r>
          </a:p>
          <a:p>
            <a:pPr marL="9525" indent="0">
              <a:buNone/>
            </a:pPr>
            <a:endParaRPr lang="en-CA" sz="2000" b="1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3525" indent="-254000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Completion/fair sharing of singular flows are irrelevant</a:t>
            </a:r>
          </a:p>
          <a:p>
            <a:pPr marL="263525" indent="-254000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Coflows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represent a collection of flows</a:t>
            </a:r>
          </a:p>
          <a:p>
            <a:pPr marL="263525" indent="-254000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Coflows allow for network level optimizations that incorporate application level objectives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err="1" smtClean="0">
                <a:solidFill>
                  <a:schemeClr val="bg1"/>
                </a:solidFill>
                <a:latin typeface="NewslabLight"/>
              </a:rPr>
              <a:t>Coflow</a:t>
            </a:r>
            <a:r>
              <a:rPr lang="en-CA" dirty="0" smtClean="0">
                <a:solidFill>
                  <a:schemeClr val="bg1"/>
                </a:solidFill>
                <a:latin typeface="NewslabLight"/>
              </a:rPr>
              <a:t> Primer – Motivation/Features 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8" y="1097042"/>
            <a:ext cx="4142587" cy="2571988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4" y="1542097"/>
            <a:ext cx="3442335" cy="1871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14" y="1542097"/>
            <a:ext cx="2874645" cy="19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err="1" smtClean="0">
                <a:solidFill>
                  <a:schemeClr val="bg1"/>
                </a:solidFill>
                <a:latin typeface="NewslabLight"/>
              </a:rPr>
              <a:t>Coflow</a:t>
            </a:r>
            <a:r>
              <a:rPr lang="en-CA" dirty="0" smtClean="0">
                <a:solidFill>
                  <a:schemeClr val="bg1"/>
                </a:solidFill>
                <a:latin typeface="NewslabLight"/>
              </a:rPr>
              <a:t> Primer – Characterizations 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105785"/>
            <a:ext cx="8315724" cy="3880885"/>
          </a:xfrm>
        </p:spPr>
        <p:txBody>
          <a:bodyPr>
            <a:normAutofit/>
          </a:bodyPr>
          <a:lstStyle/>
          <a:p>
            <a:pPr marL="9525" indent="0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Coflows can be characterised by:</a:t>
            </a:r>
          </a:p>
          <a:p>
            <a:pPr marL="638175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: Size (bytes) of its largest flow</a:t>
            </a:r>
          </a:p>
          <a:p>
            <a:pPr marL="638175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Width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: Total number of flows in a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38175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Skew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: Coefficient of variation of flow sizes</a:t>
            </a:r>
          </a:p>
          <a:p>
            <a:pPr marL="638175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: The sum of flow sizes (bytes)</a:t>
            </a:r>
          </a:p>
        </p:txBody>
      </p:sp>
    </p:spTree>
    <p:extLst>
      <p:ext uri="{BB962C8B-B14F-4D97-AF65-F5344CB8AC3E}">
        <p14:creationId xmlns:p14="http://schemas.microsoft.com/office/powerpoint/2010/main" val="38673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err="1" smtClean="0">
                <a:solidFill>
                  <a:schemeClr val="bg1"/>
                </a:solidFill>
                <a:latin typeface="NewslabLight"/>
              </a:rPr>
              <a:t>Coflow</a:t>
            </a:r>
            <a:r>
              <a:rPr lang="en-CA" dirty="0" smtClean="0">
                <a:solidFill>
                  <a:schemeClr val="bg1"/>
                </a:solidFill>
                <a:latin typeface="NewslabLight"/>
              </a:rPr>
              <a:t> Primer – Scheduling 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105785"/>
            <a:ext cx="8315724" cy="3880885"/>
          </a:xfrm>
        </p:spPr>
        <p:txBody>
          <a:bodyPr>
            <a:normAutofit/>
          </a:bodyPr>
          <a:lstStyle/>
          <a:p>
            <a:pPr marL="352425" indent="-342900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Clairvoyant Inter-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Scheduling</a:t>
            </a:r>
          </a:p>
          <a:p>
            <a:pPr marL="638175" lvl="1" indent="-285750">
              <a:buFont typeface="Courier New" panose="02070309020205020404" pitchFamily="49" charset="0"/>
              <a:buChar char="o"/>
            </a:pP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information (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width,size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) known before scheduling</a:t>
            </a:r>
          </a:p>
          <a:p>
            <a:pPr marL="638175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Uses Minimum Allocation for Desired Duration (MADD)</a:t>
            </a:r>
          </a:p>
          <a:p>
            <a:pPr marL="638175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Smallest Bottleneck first (improves upon shortest-first)</a:t>
            </a:r>
          </a:p>
          <a:p>
            <a:pPr marL="352425" indent="-342900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Non-Clairvoyant Inter-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Scheduling</a:t>
            </a:r>
          </a:p>
          <a:p>
            <a:pPr marL="638175" lvl="1" indent="-285750">
              <a:buFont typeface="Courier New" panose="02070309020205020404" pitchFamily="49" charset="0"/>
              <a:buChar char="o"/>
            </a:pP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information unavailable while scheduling</a:t>
            </a:r>
          </a:p>
          <a:p>
            <a:pPr marL="352425" indent="-342900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Intra-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Scheduling</a:t>
            </a:r>
          </a:p>
          <a:p>
            <a:pPr marL="695325" lvl="1" indent="-34290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Shuffle (Clairvoyant) - MADD</a:t>
            </a:r>
          </a:p>
          <a:p>
            <a:pPr marL="695325" lvl="1" indent="-34290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Broadcast (Non-Clairvoyant) – Cornet (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BitTorrent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like)</a:t>
            </a:r>
          </a:p>
          <a:p>
            <a:pPr marL="628650" lvl="1" indent="-276225"/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95325" lvl="1" indent="-342900"/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Cornet – Cooperative Broadcast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105785"/>
            <a:ext cx="8315724" cy="3880885"/>
          </a:xfrm>
        </p:spPr>
        <p:txBody>
          <a:bodyPr>
            <a:normAutofit/>
          </a:bodyPr>
          <a:lstStyle/>
          <a:p>
            <a:pPr marL="9525" indent="0">
              <a:buNone/>
            </a:pPr>
            <a:r>
              <a:rPr lang="en-CA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Key Idea: 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Broadcasting in distributed apps is similar to data distribution mechanisms like </a:t>
            </a:r>
            <a:r>
              <a:rPr lang="en-CA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BitTorrent</a:t>
            </a: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525" indent="0">
              <a:buNone/>
            </a:pPr>
            <a:r>
              <a:rPr lang="en-CA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Cornet is </a:t>
            </a:r>
            <a:r>
              <a:rPr lang="en-CA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BitTorrent</a:t>
            </a:r>
            <a:r>
              <a:rPr lang="en-CA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like and optimized for datacenters</a:t>
            </a:r>
          </a:p>
          <a:p>
            <a:pPr marL="628650" lvl="1" indent="-276225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Split data into blocks and distribute across cluster nodes</a:t>
            </a:r>
          </a:p>
          <a:p>
            <a:pPr marL="628650" lvl="1" indent="-276225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On Receive: Request/Gather blocks from other nodes</a:t>
            </a:r>
          </a:p>
          <a:p>
            <a:pPr marL="628650" lvl="1" indent="-276225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Receivers of blocks become senders of those blocks</a:t>
            </a:r>
          </a:p>
          <a:p>
            <a:pPr marL="9525" indent="0">
              <a:buNone/>
            </a:pPr>
            <a:r>
              <a:rPr lang="en-CA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Differences from </a:t>
            </a:r>
            <a:r>
              <a:rPr lang="en-CA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BitTorrent</a:t>
            </a:r>
            <a:endParaRPr lang="en-CA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28650" lvl="1" indent="-276225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Larger data blocks (4mb)</a:t>
            </a:r>
          </a:p>
          <a:p>
            <a:pPr marL="628650" lvl="1" indent="-276225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No incentives (there are no selfish peers)</a:t>
            </a:r>
          </a:p>
          <a:p>
            <a:pPr marL="628650" lvl="1" indent="-276225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Topology aware (receivers choose senders on same rack)</a:t>
            </a:r>
          </a:p>
          <a:p>
            <a:pPr marL="628650" lvl="1" indent="-276225"/>
            <a:endParaRPr lang="en-CA" sz="17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Scheduler Architecture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994172"/>
            <a:ext cx="4895850" cy="2752725"/>
          </a:xfrm>
        </p:spPr>
      </p:pic>
      <p:sp>
        <p:nvSpPr>
          <p:cNvPr id="6" name="TextBox 5"/>
          <p:cNvSpPr txBox="1"/>
          <p:nvPr/>
        </p:nvSpPr>
        <p:spPr>
          <a:xfrm>
            <a:off x="514350" y="1245870"/>
            <a:ext cx="40805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Master coordinates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coflows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Apps register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coflows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with the master using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API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Master aggregates flow interactions and determines schedules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Daemon on each cluster node enforces schedule from master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1543"/>
            <a:ext cx="7886700" cy="9941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4000" dirty="0" smtClean="0">
                <a:latin typeface="Abril Fatface"/>
                <a:ea typeface="Abril Fatface"/>
                <a:cs typeface="Abril Fatface"/>
                <a:sym typeface="Abril Fatface"/>
              </a:rPr>
              <a:t>Introduction</a:t>
            </a:r>
            <a:endParaRPr lang="en" sz="4000" dirty="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647" y="2417862"/>
            <a:ext cx="8006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Modern Applications/Datacenters, Application-Agnostic Networking, </a:t>
            </a:r>
            <a:r>
              <a:rPr lang="en-CA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Primer</a:t>
            </a:r>
            <a:endParaRPr lang="en-CA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1543"/>
            <a:ext cx="7886700" cy="9941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4000" dirty="0" smtClean="0">
                <a:latin typeface="Abril Fatface"/>
                <a:ea typeface="Abril Fatface"/>
                <a:cs typeface="Abril Fatface"/>
                <a:sym typeface="Abril Fatface"/>
              </a:rPr>
              <a:t>Background</a:t>
            </a:r>
            <a:endParaRPr lang="en" sz="4000" dirty="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647" y="2417862"/>
            <a:ext cx="8006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Data-Parallel Applications, Clos Network Topology, </a:t>
            </a:r>
            <a:r>
              <a:rPr lang="en-CA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Primer</a:t>
            </a:r>
            <a:endParaRPr lang="en-CA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CA" sz="3300" dirty="0" smtClean="0">
                <a:solidFill>
                  <a:prstClr val="white"/>
                </a:solidFill>
                <a:latin typeface="NewslabLight"/>
                <a:cs typeface="+mj-cs"/>
              </a:rPr>
              <a:t>Parallel Applications - MapReduce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36848" y="1405759"/>
            <a:ext cx="512845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Multi-stage dataflow</a:t>
            </a:r>
            <a:endParaRPr lang="en-US" sz="2100" kern="1200" baseline="3000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  <a:p>
            <a:pPr marL="600075" lvl="1" indent="-257175">
              <a:buFont typeface="Arial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Computation interleaved with communication</a:t>
            </a:r>
          </a:p>
          <a:p>
            <a:endParaRPr lang="en-US" sz="2100" kern="120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  <a:p>
            <a:r>
              <a:rPr lang="en-US" sz="21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Computation Stage (e.g., Map, Reduce)</a:t>
            </a:r>
            <a:endParaRPr lang="en-US" sz="2100" kern="1200" baseline="3000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  <a:p>
            <a:pPr marL="600075" lvl="1" indent="-257175">
              <a:buFont typeface="Arial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Distributed across many machines</a:t>
            </a:r>
          </a:p>
          <a:p>
            <a:pPr marL="600075" lvl="1" indent="-257175">
              <a:buFont typeface="Arial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Tasks run in parallel</a:t>
            </a:r>
          </a:p>
          <a:p>
            <a:endParaRPr lang="en-US" sz="2100" kern="120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  <a:p>
            <a:r>
              <a:rPr lang="en-US" sz="21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Communication Stage (e.g., Shuffle)</a:t>
            </a:r>
            <a:endParaRPr lang="en-US" sz="2100" kern="1200" baseline="30000" dirty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  <a:p>
            <a:pPr marL="600075" lvl="1" indent="-257175">
              <a:buFont typeface="Arial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Between successive computation stages</a:t>
            </a:r>
          </a:p>
        </p:txBody>
      </p:sp>
      <p:sp>
        <p:nvSpPr>
          <p:cNvPr id="4" name="Oval 3"/>
          <p:cNvSpPr/>
          <p:nvPr/>
        </p:nvSpPr>
        <p:spPr>
          <a:xfrm>
            <a:off x="6610135" y="2905355"/>
            <a:ext cx="211367" cy="211383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342814" y="2905355"/>
            <a:ext cx="211367" cy="211383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319583" y="3011047"/>
            <a:ext cx="1509899" cy="982385"/>
            <a:chOff x="8426111" y="4014729"/>
            <a:chExt cx="2013198" cy="1309847"/>
          </a:xfrm>
        </p:grpSpPr>
        <p:cxnSp>
          <p:nvCxnSpPr>
            <p:cNvPr id="8" name="Straight Arrow Connector 7"/>
            <p:cNvCxnSpPr>
              <a:stCxn id="17" idx="0"/>
              <a:endCxn id="5" idx="2"/>
            </p:cNvCxnSpPr>
            <p:nvPr/>
          </p:nvCxnSpPr>
          <p:spPr>
            <a:xfrm flipV="1">
              <a:off x="8426111" y="4014729"/>
              <a:ext cx="1364308" cy="1309847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8" idx="0"/>
              <a:endCxn id="5" idx="3"/>
            </p:cNvCxnSpPr>
            <p:nvPr/>
          </p:nvCxnSpPr>
          <p:spPr>
            <a:xfrm flipV="1">
              <a:off x="8930959" y="4114376"/>
              <a:ext cx="900732" cy="1210200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9" idx="0"/>
              <a:endCxn id="5" idx="4"/>
            </p:cNvCxnSpPr>
            <p:nvPr/>
          </p:nvCxnSpPr>
          <p:spPr>
            <a:xfrm flipV="1">
              <a:off x="9435808" y="4155651"/>
              <a:ext cx="495522" cy="1168925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1" idx="0"/>
              <a:endCxn id="5" idx="6"/>
            </p:cNvCxnSpPr>
            <p:nvPr/>
          </p:nvCxnSpPr>
          <p:spPr>
            <a:xfrm flipH="1" flipV="1">
              <a:off x="10072241" y="4014729"/>
              <a:ext cx="367068" cy="1309847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20" idx="0"/>
              <a:endCxn id="5" idx="5"/>
            </p:cNvCxnSpPr>
            <p:nvPr/>
          </p:nvCxnSpPr>
          <p:spPr>
            <a:xfrm flipV="1">
              <a:off x="9942533" y="4114376"/>
              <a:ext cx="88436" cy="1210200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319583" y="3011047"/>
            <a:ext cx="1509899" cy="982385"/>
            <a:chOff x="8426111" y="4014729"/>
            <a:chExt cx="2013198" cy="1309847"/>
          </a:xfrm>
        </p:grpSpPr>
        <p:cxnSp>
          <p:nvCxnSpPr>
            <p:cNvPr id="6" name="Straight Arrow Connector 5"/>
            <p:cNvCxnSpPr>
              <a:stCxn id="17" idx="0"/>
              <a:endCxn id="4" idx="2"/>
            </p:cNvCxnSpPr>
            <p:nvPr/>
          </p:nvCxnSpPr>
          <p:spPr>
            <a:xfrm flipV="1">
              <a:off x="8426111" y="4014729"/>
              <a:ext cx="387402" cy="1309847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8" idx="0"/>
              <a:endCxn id="4" idx="3"/>
            </p:cNvCxnSpPr>
            <p:nvPr/>
          </p:nvCxnSpPr>
          <p:spPr>
            <a:xfrm flipH="1" flipV="1">
              <a:off x="8854785" y="4114376"/>
              <a:ext cx="76174" cy="1210200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9" idx="0"/>
              <a:endCxn id="4" idx="4"/>
            </p:cNvCxnSpPr>
            <p:nvPr/>
          </p:nvCxnSpPr>
          <p:spPr>
            <a:xfrm flipH="1" flipV="1">
              <a:off x="8954424" y="4155651"/>
              <a:ext cx="481384" cy="1168925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0" idx="0"/>
              <a:endCxn id="4" idx="5"/>
            </p:cNvCxnSpPr>
            <p:nvPr/>
          </p:nvCxnSpPr>
          <p:spPr>
            <a:xfrm flipH="1" flipV="1">
              <a:off x="9054063" y="4114376"/>
              <a:ext cx="888470" cy="1210200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1" idx="0"/>
              <a:endCxn id="4" idx="6"/>
            </p:cNvCxnSpPr>
            <p:nvPr/>
          </p:nvCxnSpPr>
          <p:spPr>
            <a:xfrm flipH="1" flipV="1">
              <a:off x="9095335" y="4014729"/>
              <a:ext cx="1343974" cy="1309847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213900" y="3993432"/>
            <a:ext cx="1721265" cy="485402"/>
            <a:chOff x="8285200" y="5324576"/>
            <a:chExt cx="2295020" cy="647202"/>
          </a:xfrm>
        </p:grpSpPr>
        <p:sp>
          <p:nvSpPr>
            <p:cNvPr id="17" name="Oval 16"/>
            <p:cNvSpPr/>
            <p:nvPr/>
          </p:nvSpPr>
          <p:spPr>
            <a:xfrm>
              <a:off x="8285200" y="5324576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790048" y="5324576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294897" y="5324576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9801622" y="5324576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0298398" y="5324576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46" idx="1"/>
              <a:endCxn id="17" idx="4"/>
            </p:cNvCxnSpPr>
            <p:nvPr/>
          </p:nvCxnSpPr>
          <p:spPr>
            <a:xfrm flipV="1">
              <a:off x="8426111" y="5606420"/>
              <a:ext cx="0" cy="3601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8" idx="4"/>
            </p:cNvCxnSpPr>
            <p:nvPr/>
          </p:nvCxnSpPr>
          <p:spPr>
            <a:xfrm flipV="1">
              <a:off x="8930959" y="5606420"/>
              <a:ext cx="0" cy="36535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0" idx="1"/>
              <a:endCxn id="20" idx="4"/>
            </p:cNvCxnSpPr>
            <p:nvPr/>
          </p:nvCxnSpPr>
          <p:spPr>
            <a:xfrm flipV="1">
              <a:off x="9938780" y="5606420"/>
              <a:ext cx="3753" cy="3601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49" idx="1"/>
              <a:endCxn id="21" idx="4"/>
            </p:cNvCxnSpPr>
            <p:nvPr/>
          </p:nvCxnSpPr>
          <p:spPr>
            <a:xfrm flipV="1">
              <a:off x="10430828" y="5606420"/>
              <a:ext cx="8481" cy="3601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8" idx="1"/>
              <a:endCxn id="19" idx="4"/>
            </p:cNvCxnSpPr>
            <p:nvPr/>
          </p:nvCxnSpPr>
          <p:spPr>
            <a:xfrm flipV="1">
              <a:off x="9435808" y="5606420"/>
              <a:ext cx="0" cy="3601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213901" y="4474919"/>
            <a:ext cx="1714904" cy="234870"/>
            <a:chOff x="8285200" y="5966559"/>
            <a:chExt cx="2286539" cy="313160"/>
          </a:xfrm>
        </p:grpSpPr>
        <p:sp>
          <p:nvSpPr>
            <p:cNvPr id="46" name="Can 45"/>
            <p:cNvSpPr/>
            <p:nvPr/>
          </p:nvSpPr>
          <p:spPr>
            <a:xfrm>
              <a:off x="8285200" y="5966559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47" name="Can 46"/>
            <p:cNvSpPr/>
            <p:nvPr/>
          </p:nvSpPr>
          <p:spPr>
            <a:xfrm>
              <a:off x="8790048" y="5966559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48" name="Can 47"/>
            <p:cNvSpPr/>
            <p:nvPr/>
          </p:nvSpPr>
          <p:spPr>
            <a:xfrm>
              <a:off x="9294897" y="5966559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49" name="Can 48"/>
            <p:cNvSpPr/>
            <p:nvPr/>
          </p:nvSpPr>
          <p:spPr>
            <a:xfrm>
              <a:off x="10289917" y="5966559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50" name="Can 49"/>
            <p:cNvSpPr/>
            <p:nvPr/>
          </p:nvSpPr>
          <p:spPr>
            <a:xfrm>
              <a:off x="9797869" y="5966559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617426" y="2377439"/>
            <a:ext cx="948083" cy="530643"/>
            <a:chOff x="8662021" y="1734072"/>
            <a:chExt cx="981263" cy="707524"/>
          </a:xfrm>
        </p:grpSpPr>
        <p:sp>
          <p:nvSpPr>
            <p:cNvPr id="58" name="Can 57"/>
            <p:cNvSpPr/>
            <p:nvPr/>
          </p:nvSpPr>
          <p:spPr>
            <a:xfrm>
              <a:off x="9422612" y="1734072"/>
              <a:ext cx="22067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9525732" y="2047232"/>
              <a:ext cx="3585" cy="39436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an 59"/>
            <p:cNvSpPr/>
            <p:nvPr/>
          </p:nvSpPr>
          <p:spPr>
            <a:xfrm>
              <a:off x="8662021" y="1734072"/>
              <a:ext cx="216978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 flipV="1">
              <a:off x="8757350" y="2047232"/>
              <a:ext cx="6419" cy="39436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8039068" y="3957076"/>
            <a:ext cx="8931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Map Stage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163269" y="3412765"/>
            <a:ext cx="6447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srgbClr val="FF6600"/>
                </a:solidFill>
                <a:latin typeface="Gill Sans"/>
                <a:ea typeface="+mn-ea"/>
                <a:cs typeface="Gill Sans"/>
              </a:rPr>
              <a:t>Shuffle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925222" y="2896008"/>
            <a:ext cx="11208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Reduce Stage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85520" y="3266242"/>
            <a:ext cx="3993083" cy="646331"/>
          </a:xfrm>
          <a:prstGeom prst="rect">
            <a:avLst/>
          </a:prstGeom>
          <a:solidFill>
            <a:schemeClr val="bg1">
              <a:alpha val="67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A communication stage cannot complete until </a:t>
            </a:r>
            <a:r>
              <a:rPr lang="en-US" sz="1800" i="1" kern="1200" dirty="0">
                <a:solidFill>
                  <a:srgbClr val="FF6600"/>
                </a:solidFill>
                <a:latin typeface="Gill Sans"/>
                <a:ea typeface="+mn-ea"/>
                <a:cs typeface="Gill Sans"/>
              </a:rPr>
              <a:t>all</a:t>
            </a:r>
            <a:r>
              <a:rPr lang="en-US" sz="18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 the data have been transferred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242088" y="1124705"/>
            <a:ext cx="1763187" cy="1780650"/>
            <a:chOff x="8322784" y="1499607"/>
            <a:chExt cx="2350916" cy="2374200"/>
          </a:xfrm>
        </p:grpSpPr>
        <p:sp>
          <p:nvSpPr>
            <p:cNvPr id="71" name="Rectangle 70"/>
            <p:cNvSpPr/>
            <p:nvPr/>
          </p:nvSpPr>
          <p:spPr>
            <a:xfrm>
              <a:off x="8322784" y="1499607"/>
              <a:ext cx="2350916" cy="23642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954424" y="3132855"/>
              <a:ext cx="976906" cy="740952"/>
              <a:chOff x="8954424" y="3132855"/>
              <a:chExt cx="976906" cy="740952"/>
            </a:xfrm>
            <a:noFill/>
          </p:grpSpPr>
          <p:sp>
            <p:nvSpPr>
              <p:cNvPr id="28" name="Oval 27"/>
              <p:cNvSpPr/>
              <p:nvPr/>
            </p:nvSpPr>
            <p:spPr>
              <a:xfrm>
                <a:off x="9372156" y="3132855"/>
                <a:ext cx="281822" cy="2818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9" name="Straight Arrow Connector 28"/>
              <p:cNvCxnSpPr>
                <a:stCxn id="4" idx="0"/>
                <a:endCxn id="28" idx="3"/>
              </p:cNvCxnSpPr>
              <p:nvPr/>
            </p:nvCxnSpPr>
            <p:spPr>
              <a:xfrm flipV="1">
                <a:off x="8954424" y="3373424"/>
                <a:ext cx="459004" cy="500383"/>
              </a:xfrm>
              <a:prstGeom prst="straightConnector1">
                <a:avLst/>
              </a:prstGeom>
              <a:grpFill/>
              <a:ln w="19050" cmpd="sng">
                <a:solidFill>
                  <a:srgbClr val="09245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5" idx="0"/>
                <a:endCxn id="28" idx="5"/>
              </p:cNvCxnSpPr>
              <p:nvPr/>
            </p:nvCxnSpPr>
            <p:spPr>
              <a:xfrm flipH="1" flipV="1">
                <a:off x="9612706" y="3373424"/>
                <a:ext cx="318624" cy="500383"/>
              </a:xfrm>
              <a:prstGeom prst="straightConnector1">
                <a:avLst/>
              </a:prstGeom>
              <a:grpFill/>
              <a:ln w="19050" cmpd="sng">
                <a:solidFill>
                  <a:srgbClr val="09245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8626067" y="2441595"/>
              <a:ext cx="1753559" cy="732535"/>
              <a:chOff x="8626067" y="2441595"/>
              <a:chExt cx="1753559" cy="732535"/>
            </a:xfrm>
            <a:noFill/>
          </p:grpSpPr>
          <p:sp>
            <p:nvSpPr>
              <p:cNvPr id="32" name="Oval 31"/>
              <p:cNvSpPr/>
              <p:nvPr/>
            </p:nvSpPr>
            <p:spPr>
              <a:xfrm>
                <a:off x="8626067" y="2441595"/>
                <a:ext cx="281822" cy="2818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097804" y="2441595"/>
                <a:ext cx="281822" cy="2818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383029" y="2441595"/>
                <a:ext cx="281822" cy="28184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Straight Arrow Connector 34"/>
              <p:cNvCxnSpPr>
                <a:stCxn id="28" idx="1"/>
                <a:endCxn id="32" idx="4"/>
              </p:cNvCxnSpPr>
              <p:nvPr/>
            </p:nvCxnSpPr>
            <p:spPr>
              <a:xfrm flipH="1" flipV="1">
                <a:off x="8766978" y="2723439"/>
                <a:ext cx="646450" cy="450691"/>
              </a:xfrm>
              <a:prstGeom prst="straightConnector1">
                <a:avLst/>
              </a:prstGeom>
              <a:grpFill/>
              <a:ln w="19050" cmpd="sng">
                <a:solidFill>
                  <a:srgbClr val="D9001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28" idx="0"/>
                <a:endCxn id="34" idx="4"/>
              </p:cNvCxnSpPr>
              <p:nvPr/>
            </p:nvCxnSpPr>
            <p:spPr>
              <a:xfrm flipV="1">
                <a:off x="9513067" y="2723439"/>
                <a:ext cx="10873" cy="409416"/>
              </a:xfrm>
              <a:prstGeom prst="straightConnector1">
                <a:avLst/>
              </a:prstGeom>
              <a:grpFill/>
              <a:ln w="19050" cmpd="sng">
                <a:solidFill>
                  <a:srgbClr val="D9001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28" idx="7"/>
                <a:endCxn id="33" idx="4"/>
              </p:cNvCxnSpPr>
              <p:nvPr/>
            </p:nvCxnSpPr>
            <p:spPr>
              <a:xfrm flipV="1">
                <a:off x="9612706" y="2723439"/>
                <a:ext cx="626009" cy="450691"/>
              </a:xfrm>
              <a:prstGeom prst="straightConnector1">
                <a:avLst/>
              </a:prstGeom>
              <a:grpFill/>
              <a:ln w="19050" cmpd="sng">
                <a:solidFill>
                  <a:srgbClr val="D9001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8619648" y="1734072"/>
              <a:ext cx="1758997" cy="707523"/>
              <a:chOff x="8619648" y="1734072"/>
              <a:chExt cx="1758997" cy="707523"/>
            </a:xfrm>
            <a:noFill/>
          </p:grpSpPr>
          <p:sp>
            <p:nvSpPr>
              <p:cNvPr id="39" name="Can 38"/>
              <p:cNvSpPr/>
              <p:nvPr/>
            </p:nvSpPr>
            <p:spPr>
              <a:xfrm>
                <a:off x="9386614" y="1734072"/>
                <a:ext cx="281822" cy="31316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stCxn id="34" idx="0"/>
                <a:endCxn id="39" idx="3"/>
              </p:cNvCxnSpPr>
              <p:nvPr/>
            </p:nvCxnSpPr>
            <p:spPr>
              <a:xfrm flipV="1">
                <a:off x="9523940" y="2047232"/>
                <a:ext cx="3585" cy="394363"/>
              </a:xfrm>
              <a:prstGeom prst="straightConnector1">
                <a:avLst/>
              </a:prstGeom>
              <a:grpFill/>
              <a:ln w="19050" cmpd="sng"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an 40"/>
              <p:cNvSpPr/>
              <p:nvPr/>
            </p:nvSpPr>
            <p:spPr>
              <a:xfrm>
                <a:off x="8619648" y="1734072"/>
                <a:ext cx="281822" cy="31316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2" name="Straight Arrow Connector 41"/>
              <p:cNvCxnSpPr>
                <a:stCxn id="32" idx="0"/>
                <a:endCxn id="41" idx="3"/>
              </p:cNvCxnSpPr>
              <p:nvPr/>
            </p:nvCxnSpPr>
            <p:spPr>
              <a:xfrm flipH="1" flipV="1">
                <a:off x="8760559" y="2047232"/>
                <a:ext cx="6419" cy="394363"/>
              </a:xfrm>
              <a:prstGeom prst="straightConnector1">
                <a:avLst/>
              </a:prstGeom>
              <a:grpFill/>
              <a:ln w="19050" cmpd="sng"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an 42"/>
              <p:cNvSpPr/>
              <p:nvPr/>
            </p:nvSpPr>
            <p:spPr>
              <a:xfrm>
                <a:off x="10096823" y="1734072"/>
                <a:ext cx="281822" cy="313160"/>
              </a:xfrm>
              <a:prstGeom prst="can">
                <a:avLst/>
              </a:prstGeom>
              <a:grp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4" name="Straight Arrow Connector 43"/>
              <p:cNvCxnSpPr>
                <a:stCxn id="33" idx="0"/>
                <a:endCxn id="43" idx="3"/>
              </p:cNvCxnSpPr>
              <p:nvPr/>
            </p:nvCxnSpPr>
            <p:spPr>
              <a:xfrm flipH="1" flipV="1">
                <a:off x="10237734" y="2047232"/>
                <a:ext cx="981" cy="394363"/>
              </a:xfrm>
              <a:prstGeom prst="straightConnector1">
                <a:avLst/>
              </a:prstGeom>
              <a:grpFill/>
              <a:ln w="19050" cmpd="sng"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12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6" grpId="0"/>
      <p:bldP spid="66" grpId="1"/>
      <p:bldP spid="67" grpId="0"/>
      <p:bldP spid="67" grpId="1"/>
      <p:bldP spid="68" grpId="0"/>
      <p:bldP spid="68" grpId="1"/>
      <p:bldP spid="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Parallel Applications – Dataflow Pipelines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4" y="1218907"/>
            <a:ext cx="2322342" cy="2605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81" y="1311484"/>
            <a:ext cx="2658439" cy="2512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74" y="1432852"/>
            <a:ext cx="2808751" cy="23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Clos Network Topology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3989070" cy="3637121"/>
          </a:xfrm>
        </p:spPr>
        <p:txBody>
          <a:bodyPr>
            <a:normAutofit/>
          </a:bodyPr>
          <a:lstStyle/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Connections between a large number of input and output ports can be made using small sized switches</a:t>
            </a:r>
          </a:p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Exactly one connection between each ingress switch and middle stage switch</a:t>
            </a:r>
          </a:p>
          <a:p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Exactly one connection between each middle switch and egress switch</a:t>
            </a: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48" y="1223010"/>
            <a:ext cx="4270752" cy="34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Switch-Centric Datacenters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0170"/>
            <a:ext cx="7886700" cy="3577589"/>
          </a:xfrm>
        </p:spPr>
        <p:txBody>
          <a:bodyPr>
            <a:normAutofit/>
          </a:bodyPr>
          <a:lstStyle/>
          <a:p>
            <a:pPr marL="263525" indent="-2524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most widely deployed datacenter topology</a:t>
            </a:r>
          </a:p>
          <a:p>
            <a:pPr marL="263525" indent="-2524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Uses a modified Clos topology to emulate a fat tree</a:t>
            </a:r>
          </a:p>
          <a:p>
            <a:pPr marL="263525" indent="-2524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Can provide full bisection bandwidth</a:t>
            </a:r>
          </a:p>
          <a:p>
            <a:pPr marL="263525" indent="-252413"/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112" indent="0">
              <a:buNone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Bisection Bandwidth is the max bandwidth measured after bisecting the network graph at any point. </a:t>
            </a:r>
          </a:p>
          <a:p>
            <a:pPr marL="11112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112" indent="0">
              <a:buNone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 full bisection bandwidth networks, machines on one side can use their entire bandwidth to communicate with machines on the other side.</a:t>
            </a:r>
          </a:p>
        </p:txBody>
      </p:sp>
    </p:spTree>
    <p:extLst>
      <p:ext uri="{BB962C8B-B14F-4D97-AF65-F5344CB8AC3E}">
        <p14:creationId xmlns:p14="http://schemas.microsoft.com/office/powerpoint/2010/main" val="9372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Switch-Centric Datacenters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0170"/>
            <a:ext cx="7886700" cy="3577589"/>
          </a:xfrm>
        </p:spPr>
        <p:txBody>
          <a:bodyPr>
            <a:normAutofit/>
          </a:bodyPr>
          <a:lstStyle/>
          <a:p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K-</a:t>
            </a:r>
            <a:r>
              <a:rPr lang="en-CA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ary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fat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tree: three-layer topology (edge, aggregation and core)</a:t>
            </a:r>
          </a:p>
          <a:p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each pod consists of (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k/2)^2 servers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&amp; 2 layers of k/2 k-port switches</a:t>
            </a:r>
          </a:p>
          <a:p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each edge switch connects to k/2 servers &amp; k/2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aggr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. switches </a:t>
            </a:r>
          </a:p>
          <a:p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each </a:t>
            </a:r>
            <a:r>
              <a:rPr lang="en-CA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aggr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. switch connects to k/2 edge &amp; k/2 core switches</a:t>
            </a:r>
          </a:p>
          <a:p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(k/2</a:t>
            </a:r>
            <a:r>
              <a:rPr lang="en-CA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)^2 core </a:t>
            </a:r>
            <a:r>
              <a:rPr lang="en-CA" sz="1400" dirty="0">
                <a:latin typeface="Consolas" panose="020B0609020204030204" pitchFamily="49" charset="0"/>
                <a:cs typeface="Consolas" panose="020B0609020204030204" pitchFamily="49" charset="0"/>
              </a:rPr>
              <a:t>switches: each connects to k pods</a:t>
            </a:r>
          </a:p>
          <a:p>
            <a:pPr marL="263525" indent="-252413"/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0" y="2760083"/>
            <a:ext cx="6149340" cy="23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1543"/>
            <a:ext cx="7886700" cy="9941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4000" dirty="0" smtClean="0">
                <a:latin typeface="Abril Fatface"/>
                <a:ea typeface="Abril Fatface"/>
                <a:cs typeface="Abril Fatface"/>
                <a:sym typeface="Abril Fatface"/>
              </a:rPr>
              <a:t>Coflows</a:t>
            </a:r>
            <a:endParaRPr lang="en" sz="4000" dirty="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647" y="2417862"/>
            <a:ext cx="8006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Definition, Benefits of Inter-</a:t>
            </a:r>
            <a:r>
              <a:rPr lang="en-CA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Non-Clairvoyant Scheduling</a:t>
            </a:r>
            <a:endParaRPr lang="en-CA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Coflows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0170"/>
            <a:ext cx="7886700" cy="3577589"/>
          </a:xfrm>
        </p:spPr>
        <p:txBody>
          <a:bodyPr>
            <a:normAutofit/>
          </a:bodyPr>
          <a:lstStyle/>
          <a:p>
            <a:pPr marL="11112" indent="0">
              <a:buNone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CA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is a collection of flows that share a common performance goal, e.g., meet a deadline.</a:t>
            </a:r>
          </a:p>
          <a:p>
            <a:pPr marL="11112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112" indent="0">
              <a:buNone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Flows of a </a:t>
            </a:r>
            <a:r>
              <a:rPr lang="en-CA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are independent in that the input of one does not depend on the output of another.</a:t>
            </a:r>
          </a:p>
          <a:p>
            <a:pPr marL="11112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112" indent="0">
              <a:buNone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Coflows can be:</a:t>
            </a:r>
          </a:p>
          <a:p>
            <a:pPr marL="354012" indent="-342900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Clairvoyant (size known beforehand, e.g., MapReduce)</a:t>
            </a:r>
          </a:p>
          <a:p>
            <a:pPr marL="354012" indent="-342900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Non-Clairvoyant (e.g., task </a:t>
            </a:r>
            <a:r>
              <a:rPr lang="en-CA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failuire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recovery)</a:t>
            </a: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112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3711368" y="993638"/>
            <a:ext cx="1721265" cy="3409235"/>
            <a:chOff x="4954977" y="1324850"/>
            <a:chExt cx="2295020" cy="4545647"/>
          </a:xfrm>
        </p:grpSpPr>
        <p:sp>
          <p:nvSpPr>
            <p:cNvPr id="126" name="Oval 125"/>
            <p:cNvSpPr/>
            <p:nvPr/>
          </p:nvSpPr>
          <p:spPr>
            <a:xfrm>
              <a:off x="4954977" y="4915354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5459825" y="4915354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5964674" y="4915354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471399" y="4915354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968175" y="4915354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5483290" y="3464585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60196" y="3464585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133" name="Straight Arrow Connector 132"/>
            <p:cNvCxnSpPr>
              <a:stCxn id="126" idx="0"/>
              <a:endCxn id="131" idx="2"/>
            </p:cNvCxnSpPr>
            <p:nvPr/>
          </p:nvCxnSpPr>
          <p:spPr>
            <a:xfrm flipV="1">
              <a:off x="5095888" y="3605507"/>
              <a:ext cx="387402" cy="1309847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7" idx="0"/>
              <a:endCxn id="131" idx="3"/>
            </p:cNvCxnSpPr>
            <p:nvPr/>
          </p:nvCxnSpPr>
          <p:spPr>
            <a:xfrm flipH="1" flipV="1">
              <a:off x="5524562" y="3705154"/>
              <a:ext cx="76174" cy="1210200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6" idx="0"/>
              <a:endCxn id="132" idx="2"/>
            </p:cNvCxnSpPr>
            <p:nvPr/>
          </p:nvCxnSpPr>
          <p:spPr>
            <a:xfrm flipV="1">
              <a:off x="5095888" y="3605507"/>
              <a:ext cx="1364308" cy="1309847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127" idx="0"/>
              <a:endCxn id="132" idx="3"/>
            </p:cNvCxnSpPr>
            <p:nvPr/>
          </p:nvCxnSpPr>
          <p:spPr>
            <a:xfrm flipV="1">
              <a:off x="5600736" y="3705154"/>
              <a:ext cx="900732" cy="1210200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128" idx="0"/>
              <a:endCxn id="131" idx="4"/>
            </p:cNvCxnSpPr>
            <p:nvPr/>
          </p:nvCxnSpPr>
          <p:spPr>
            <a:xfrm flipH="1" flipV="1">
              <a:off x="5624201" y="3746429"/>
              <a:ext cx="481384" cy="1168925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128" idx="0"/>
              <a:endCxn id="132" idx="4"/>
            </p:cNvCxnSpPr>
            <p:nvPr/>
          </p:nvCxnSpPr>
          <p:spPr>
            <a:xfrm flipV="1">
              <a:off x="6105585" y="3746429"/>
              <a:ext cx="495522" cy="1168925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9" idx="0"/>
              <a:endCxn id="131" idx="5"/>
            </p:cNvCxnSpPr>
            <p:nvPr/>
          </p:nvCxnSpPr>
          <p:spPr>
            <a:xfrm flipH="1" flipV="1">
              <a:off x="5723840" y="3705154"/>
              <a:ext cx="888470" cy="1210200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stCxn id="130" idx="0"/>
              <a:endCxn id="132" idx="6"/>
            </p:cNvCxnSpPr>
            <p:nvPr/>
          </p:nvCxnSpPr>
          <p:spPr>
            <a:xfrm flipH="1" flipV="1">
              <a:off x="6742018" y="3605507"/>
              <a:ext cx="367068" cy="1309847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29" idx="0"/>
              <a:endCxn id="132" idx="5"/>
            </p:cNvCxnSpPr>
            <p:nvPr/>
          </p:nvCxnSpPr>
          <p:spPr>
            <a:xfrm flipV="1">
              <a:off x="6612310" y="3705154"/>
              <a:ext cx="88436" cy="1210200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30" idx="0"/>
              <a:endCxn id="131" idx="6"/>
            </p:cNvCxnSpPr>
            <p:nvPr/>
          </p:nvCxnSpPr>
          <p:spPr>
            <a:xfrm flipH="1" flipV="1">
              <a:off x="5765112" y="3605507"/>
              <a:ext cx="1343974" cy="1309847"/>
            </a:xfrm>
            <a:prstGeom prst="straightConnector1">
              <a:avLst/>
            </a:prstGeom>
            <a:ln w="19050" cmpd="sng">
              <a:solidFill>
                <a:srgbClr val="FF660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Can 142"/>
            <p:cNvSpPr/>
            <p:nvPr/>
          </p:nvSpPr>
          <p:spPr>
            <a:xfrm>
              <a:off x="4954977" y="5557337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44" name="Can 143"/>
            <p:cNvSpPr/>
            <p:nvPr/>
          </p:nvSpPr>
          <p:spPr>
            <a:xfrm>
              <a:off x="5459825" y="5557337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45" name="Can 144"/>
            <p:cNvSpPr/>
            <p:nvPr/>
          </p:nvSpPr>
          <p:spPr>
            <a:xfrm>
              <a:off x="5964674" y="5557337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46" name="Can 145"/>
            <p:cNvSpPr/>
            <p:nvPr/>
          </p:nvSpPr>
          <p:spPr>
            <a:xfrm>
              <a:off x="6959694" y="5557337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47" name="Can 146"/>
            <p:cNvSpPr/>
            <p:nvPr/>
          </p:nvSpPr>
          <p:spPr>
            <a:xfrm>
              <a:off x="6467646" y="5557337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148" name="Straight Arrow Connector 147"/>
            <p:cNvCxnSpPr>
              <a:stCxn id="143" idx="1"/>
              <a:endCxn id="126" idx="4"/>
            </p:cNvCxnSpPr>
            <p:nvPr/>
          </p:nvCxnSpPr>
          <p:spPr>
            <a:xfrm flipV="1">
              <a:off x="5095888" y="5197198"/>
              <a:ext cx="0" cy="3601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endCxn id="127" idx="4"/>
            </p:cNvCxnSpPr>
            <p:nvPr/>
          </p:nvCxnSpPr>
          <p:spPr>
            <a:xfrm flipV="1">
              <a:off x="5600736" y="5197198"/>
              <a:ext cx="0" cy="36535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47" idx="1"/>
              <a:endCxn id="129" idx="4"/>
            </p:cNvCxnSpPr>
            <p:nvPr/>
          </p:nvCxnSpPr>
          <p:spPr>
            <a:xfrm flipV="1">
              <a:off x="6608557" y="5197198"/>
              <a:ext cx="3753" cy="3601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46" idx="1"/>
              <a:endCxn id="130" idx="4"/>
            </p:cNvCxnSpPr>
            <p:nvPr/>
          </p:nvCxnSpPr>
          <p:spPr>
            <a:xfrm flipV="1">
              <a:off x="7100605" y="5197198"/>
              <a:ext cx="8481" cy="3601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45" idx="1"/>
              <a:endCxn id="128" idx="4"/>
            </p:cNvCxnSpPr>
            <p:nvPr/>
          </p:nvCxnSpPr>
          <p:spPr>
            <a:xfrm flipV="1">
              <a:off x="6105585" y="5197198"/>
              <a:ext cx="0" cy="36013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Can 152"/>
            <p:cNvSpPr/>
            <p:nvPr/>
          </p:nvSpPr>
          <p:spPr>
            <a:xfrm>
              <a:off x="6056391" y="1324850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154" name="Straight Arrow Connector 153"/>
            <p:cNvCxnSpPr>
              <a:stCxn id="160" idx="0"/>
              <a:endCxn id="153" idx="3"/>
            </p:cNvCxnSpPr>
            <p:nvPr/>
          </p:nvCxnSpPr>
          <p:spPr>
            <a:xfrm flipV="1">
              <a:off x="6193717" y="1638010"/>
              <a:ext cx="3585" cy="39436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/>
            <p:cNvSpPr/>
            <p:nvPr/>
          </p:nvSpPr>
          <p:spPr>
            <a:xfrm>
              <a:off x="6041933" y="2723633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156" name="Straight Arrow Connector 155"/>
            <p:cNvCxnSpPr>
              <a:stCxn id="131" idx="0"/>
              <a:endCxn id="155" idx="3"/>
            </p:cNvCxnSpPr>
            <p:nvPr/>
          </p:nvCxnSpPr>
          <p:spPr>
            <a:xfrm flipV="1">
              <a:off x="5624201" y="2964202"/>
              <a:ext cx="459004" cy="500383"/>
            </a:xfrm>
            <a:prstGeom prst="straightConnector1">
              <a:avLst/>
            </a:prstGeom>
            <a:ln w="19050" cmpd="sng">
              <a:solidFill>
                <a:srgbClr val="09245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stCxn id="132" idx="0"/>
              <a:endCxn id="155" idx="5"/>
            </p:cNvCxnSpPr>
            <p:nvPr/>
          </p:nvCxnSpPr>
          <p:spPr>
            <a:xfrm flipH="1" flipV="1">
              <a:off x="6282483" y="2964202"/>
              <a:ext cx="318624" cy="500383"/>
            </a:xfrm>
            <a:prstGeom prst="straightConnector1">
              <a:avLst/>
            </a:prstGeom>
            <a:ln w="19050" cmpd="sng">
              <a:solidFill>
                <a:srgbClr val="09245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/>
            <p:cNvSpPr/>
            <p:nvPr/>
          </p:nvSpPr>
          <p:spPr>
            <a:xfrm>
              <a:off x="5295844" y="2032373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6767581" y="2032373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6052806" y="2032373"/>
              <a:ext cx="281822" cy="281844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161" name="Straight Arrow Connector 160"/>
            <p:cNvCxnSpPr>
              <a:stCxn id="155" idx="1"/>
              <a:endCxn id="158" idx="4"/>
            </p:cNvCxnSpPr>
            <p:nvPr/>
          </p:nvCxnSpPr>
          <p:spPr>
            <a:xfrm flipH="1" flipV="1">
              <a:off x="5436755" y="2314217"/>
              <a:ext cx="646450" cy="450691"/>
            </a:xfrm>
            <a:prstGeom prst="straightConnector1">
              <a:avLst/>
            </a:prstGeom>
            <a:ln w="19050" cmpd="sng">
              <a:solidFill>
                <a:srgbClr val="D9001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155" idx="0"/>
              <a:endCxn id="160" idx="4"/>
            </p:cNvCxnSpPr>
            <p:nvPr/>
          </p:nvCxnSpPr>
          <p:spPr>
            <a:xfrm flipV="1">
              <a:off x="6182844" y="2314217"/>
              <a:ext cx="10873" cy="409416"/>
            </a:xfrm>
            <a:prstGeom prst="straightConnector1">
              <a:avLst/>
            </a:prstGeom>
            <a:ln w="19050" cmpd="sng">
              <a:solidFill>
                <a:srgbClr val="D9001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>
              <a:stCxn id="155" idx="7"/>
              <a:endCxn id="159" idx="4"/>
            </p:cNvCxnSpPr>
            <p:nvPr/>
          </p:nvCxnSpPr>
          <p:spPr>
            <a:xfrm flipV="1">
              <a:off x="6282483" y="2314217"/>
              <a:ext cx="626009" cy="450691"/>
            </a:xfrm>
            <a:prstGeom prst="straightConnector1">
              <a:avLst/>
            </a:prstGeom>
            <a:ln w="19050" cmpd="sng">
              <a:solidFill>
                <a:srgbClr val="D9001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Can 163"/>
            <p:cNvSpPr/>
            <p:nvPr/>
          </p:nvSpPr>
          <p:spPr>
            <a:xfrm>
              <a:off x="5289425" y="1324850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165" name="Straight Arrow Connector 164"/>
            <p:cNvCxnSpPr>
              <a:stCxn id="158" idx="0"/>
              <a:endCxn id="164" idx="3"/>
            </p:cNvCxnSpPr>
            <p:nvPr/>
          </p:nvCxnSpPr>
          <p:spPr>
            <a:xfrm flipH="1" flipV="1">
              <a:off x="5430336" y="1638010"/>
              <a:ext cx="6419" cy="39436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Can 165"/>
            <p:cNvSpPr/>
            <p:nvPr/>
          </p:nvSpPr>
          <p:spPr>
            <a:xfrm>
              <a:off x="6766600" y="1324850"/>
              <a:ext cx="281822" cy="313160"/>
            </a:xfrm>
            <a:prstGeom prst="can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167" name="Straight Arrow Connector 166"/>
            <p:cNvCxnSpPr>
              <a:stCxn id="159" idx="0"/>
              <a:endCxn id="166" idx="3"/>
            </p:cNvCxnSpPr>
            <p:nvPr/>
          </p:nvCxnSpPr>
          <p:spPr>
            <a:xfrm flipH="1" flipV="1">
              <a:off x="6907511" y="1638010"/>
              <a:ext cx="981" cy="394363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355100" y="3102928"/>
            <a:ext cx="685800" cy="905177"/>
            <a:chOff x="10465318" y="2387459"/>
            <a:chExt cx="914400" cy="1206903"/>
          </a:xfrm>
        </p:grpSpPr>
        <p:sp>
          <p:nvSpPr>
            <p:cNvPr id="355" name="Oval 354"/>
            <p:cNvSpPr/>
            <p:nvPr/>
          </p:nvSpPr>
          <p:spPr>
            <a:xfrm>
              <a:off x="10465318" y="3365816"/>
              <a:ext cx="228528" cy="228546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356" name="Oval 355"/>
            <p:cNvSpPr/>
            <p:nvPr/>
          </p:nvSpPr>
          <p:spPr>
            <a:xfrm>
              <a:off x="10802611" y="3365816"/>
              <a:ext cx="228528" cy="228546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357" name="Oval 356"/>
            <p:cNvSpPr/>
            <p:nvPr/>
          </p:nvSpPr>
          <p:spPr>
            <a:xfrm>
              <a:off x="11151190" y="3365816"/>
              <a:ext cx="228528" cy="228546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10802611" y="2387459"/>
              <a:ext cx="228528" cy="228546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cxnSp>
          <p:nvCxnSpPr>
            <p:cNvPr id="359" name="Straight Arrow Connector 358"/>
            <p:cNvCxnSpPr>
              <a:stCxn id="355" idx="0"/>
              <a:endCxn id="362" idx="4"/>
            </p:cNvCxnSpPr>
            <p:nvPr/>
          </p:nvCxnSpPr>
          <p:spPr>
            <a:xfrm flipV="1">
              <a:off x="10579582" y="2616006"/>
              <a:ext cx="0" cy="749810"/>
            </a:xfrm>
            <a:prstGeom prst="straightConnector1">
              <a:avLst/>
            </a:prstGeom>
            <a:noFill/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>
              <a:stCxn id="356" idx="0"/>
              <a:endCxn id="358" idx="4"/>
            </p:cNvCxnSpPr>
            <p:nvPr/>
          </p:nvCxnSpPr>
          <p:spPr>
            <a:xfrm flipV="1">
              <a:off x="10916875" y="2616005"/>
              <a:ext cx="0" cy="749811"/>
            </a:xfrm>
            <a:prstGeom prst="straightConnector1">
              <a:avLst/>
            </a:prstGeom>
            <a:noFill/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357" idx="0"/>
              <a:endCxn id="363" idx="4"/>
            </p:cNvCxnSpPr>
            <p:nvPr/>
          </p:nvCxnSpPr>
          <p:spPr>
            <a:xfrm flipV="1">
              <a:off x="11265454" y="2616005"/>
              <a:ext cx="0" cy="749811"/>
            </a:xfrm>
            <a:prstGeom prst="straightConnector1">
              <a:avLst/>
            </a:prstGeom>
            <a:noFill/>
            <a:ln w="19050" cmpd="sng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Oval 361"/>
            <p:cNvSpPr/>
            <p:nvPr/>
          </p:nvSpPr>
          <p:spPr>
            <a:xfrm>
              <a:off x="10465318" y="2387460"/>
              <a:ext cx="228528" cy="228546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11151190" y="2387459"/>
              <a:ext cx="228528" cy="228546"/>
            </a:xfrm>
            <a:prstGeom prst="ellipse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</p:grpSp>
      <p:grpSp>
        <p:nvGrpSpPr>
          <p:cNvPr id="364" name="Group 363"/>
          <p:cNvGrpSpPr>
            <a:grpSpLocks noChangeAspect="1"/>
          </p:cNvGrpSpPr>
          <p:nvPr/>
        </p:nvGrpSpPr>
        <p:grpSpPr>
          <a:xfrm>
            <a:off x="6440185" y="1699576"/>
            <a:ext cx="1028700" cy="1072250"/>
            <a:chOff x="7298343" y="1936349"/>
            <a:chExt cx="854259" cy="890423"/>
          </a:xfrm>
          <a:noFill/>
        </p:grpSpPr>
        <p:sp>
          <p:nvSpPr>
            <p:cNvPr id="365" name="Oval 364"/>
            <p:cNvSpPr/>
            <p:nvPr/>
          </p:nvSpPr>
          <p:spPr>
            <a:xfrm>
              <a:off x="7298343" y="2224373"/>
              <a:ext cx="176139" cy="1761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7483401" y="2650619"/>
              <a:ext cx="176139" cy="1761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7798931" y="2650619"/>
              <a:ext cx="176139" cy="1761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7976463" y="2224373"/>
              <a:ext cx="176139" cy="1761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7652463" y="1936349"/>
              <a:ext cx="176139" cy="176153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cxnSp>
          <p:nvCxnSpPr>
            <p:cNvPr id="370" name="Straight Connector 369"/>
            <p:cNvCxnSpPr>
              <a:stCxn id="365" idx="7"/>
              <a:endCxn id="369" idx="3"/>
            </p:cNvCxnSpPr>
            <p:nvPr/>
          </p:nvCxnSpPr>
          <p:spPr>
            <a:xfrm flipV="1">
              <a:off x="7448687" y="2086705"/>
              <a:ext cx="229571" cy="163465"/>
            </a:xfrm>
            <a:prstGeom prst="line">
              <a:avLst/>
            </a:prstGeom>
            <a:grpFill/>
            <a:ln w="19050">
              <a:solidFill>
                <a:srgbClr val="008000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>
              <a:stCxn id="365" idx="4"/>
              <a:endCxn id="366" idx="1"/>
            </p:cNvCxnSpPr>
            <p:nvPr/>
          </p:nvCxnSpPr>
          <p:spPr>
            <a:xfrm>
              <a:off x="7386413" y="2400526"/>
              <a:ext cx="122783" cy="275890"/>
            </a:xfrm>
            <a:prstGeom prst="line">
              <a:avLst/>
            </a:prstGeom>
            <a:grpFill/>
            <a:ln w="19050">
              <a:solidFill>
                <a:srgbClr val="008000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>
              <a:stCxn id="366" idx="6"/>
              <a:endCxn id="367" idx="2"/>
            </p:cNvCxnSpPr>
            <p:nvPr/>
          </p:nvCxnSpPr>
          <p:spPr>
            <a:xfrm>
              <a:off x="7659540" y="2738696"/>
              <a:ext cx="139391" cy="0"/>
            </a:xfrm>
            <a:prstGeom prst="line">
              <a:avLst/>
            </a:prstGeom>
            <a:grpFill/>
            <a:ln w="19050">
              <a:solidFill>
                <a:srgbClr val="008000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>
              <a:stCxn id="367" idx="7"/>
              <a:endCxn id="368" idx="4"/>
            </p:cNvCxnSpPr>
            <p:nvPr/>
          </p:nvCxnSpPr>
          <p:spPr>
            <a:xfrm flipV="1">
              <a:off x="7949275" y="2400526"/>
              <a:ext cx="115258" cy="275890"/>
            </a:xfrm>
            <a:prstGeom prst="line">
              <a:avLst/>
            </a:prstGeom>
            <a:grpFill/>
            <a:ln w="19050">
              <a:solidFill>
                <a:srgbClr val="008000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>
              <a:stCxn id="369" idx="5"/>
              <a:endCxn id="368" idx="1"/>
            </p:cNvCxnSpPr>
            <p:nvPr/>
          </p:nvCxnSpPr>
          <p:spPr>
            <a:xfrm>
              <a:off x="7802807" y="2086705"/>
              <a:ext cx="199451" cy="163465"/>
            </a:xfrm>
            <a:prstGeom prst="line">
              <a:avLst/>
            </a:prstGeom>
            <a:grpFill/>
            <a:ln w="19050">
              <a:solidFill>
                <a:srgbClr val="008000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>
              <a:stCxn id="365" idx="6"/>
              <a:endCxn id="368" idx="2"/>
            </p:cNvCxnSpPr>
            <p:nvPr/>
          </p:nvCxnSpPr>
          <p:spPr>
            <a:xfrm>
              <a:off x="7474482" y="2312450"/>
              <a:ext cx="501981" cy="0"/>
            </a:xfrm>
            <a:prstGeom prst="line">
              <a:avLst/>
            </a:prstGeom>
            <a:grpFill/>
            <a:ln w="19050">
              <a:solidFill>
                <a:srgbClr val="008000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>
              <a:stCxn id="365" idx="5"/>
              <a:endCxn id="367" idx="1"/>
            </p:cNvCxnSpPr>
            <p:nvPr/>
          </p:nvCxnSpPr>
          <p:spPr>
            <a:xfrm>
              <a:off x="7448687" y="2374729"/>
              <a:ext cx="376039" cy="301687"/>
            </a:xfrm>
            <a:prstGeom prst="line">
              <a:avLst/>
            </a:prstGeom>
            <a:grpFill/>
            <a:ln w="19050">
              <a:solidFill>
                <a:srgbClr val="008000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>
              <a:stCxn id="366" idx="0"/>
              <a:endCxn id="369" idx="4"/>
            </p:cNvCxnSpPr>
            <p:nvPr/>
          </p:nvCxnSpPr>
          <p:spPr>
            <a:xfrm flipV="1">
              <a:off x="7571471" y="2112502"/>
              <a:ext cx="169062" cy="538117"/>
            </a:xfrm>
            <a:prstGeom prst="line">
              <a:avLst/>
            </a:prstGeom>
            <a:grpFill/>
            <a:ln w="19050">
              <a:solidFill>
                <a:srgbClr val="008000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>
              <a:stCxn id="367" idx="0"/>
              <a:endCxn id="369" idx="4"/>
            </p:cNvCxnSpPr>
            <p:nvPr/>
          </p:nvCxnSpPr>
          <p:spPr>
            <a:xfrm flipH="1" flipV="1">
              <a:off x="7740533" y="2112502"/>
              <a:ext cx="146468" cy="538117"/>
            </a:xfrm>
            <a:prstGeom prst="line">
              <a:avLst/>
            </a:prstGeom>
            <a:grpFill/>
            <a:ln w="19050">
              <a:solidFill>
                <a:srgbClr val="008000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stCxn id="368" idx="2"/>
              <a:endCxn id="366" idx="7"/>
            </p:cNvCxnSpPr>
            <p:nvPr/>
          </p:nvCxnSpPr>
          <p:spPr>
            <a:xfrm flipH="1">
              <a:off x="7633745" y="2312450"/>
              <a:ext cx="342718" cy="363966"/>
            </a:xfrm>
            <a:prstGeom prst="line">
              <a:avLst/>
            </a:prstGeom>
            <a:grpFill/>
            <a:ln w="19050">
              <a:solidFill>
                <a:srgbClr val="008000"/>
              </a:solidFill>
              <a:headEnd type="stealth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0" name="Group 379"/>
          <p:cNvGrpSpPr>
            <a:grpSpLocks noChangeAspect="1"/>
          </p:cNvGrpSpPr>
          <p:nvPr/>
        </p:nvGrpSpPr>
        <p:grpSpPr>
          <a:xfrm>
            <a:off x="7949304" y="1428163"/>
            <a:ext cx="137160" cy="798239"/>
            <a:chOff x="5772637" y="1886245"/>
            <a:chExt cx="176139" cy="1025087"/>
          </a:xfrm>
          <a:noFill/>
        </p:grpSpPr>
        <p:sp>
          <p:nvSpPr>
            <p:cNvPr id="381" name="Oval 380"/>
            <p:cNvSpPr/>
            <p:nvPr/>
          </p:nvSpPr>
          <p:spPr>
            <a:xfrm>
              <a:off x="5772637" y="2735179"/>
              <a:ext cx="176139" cy="176153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cxnSp>
          <p:nvCxnSpPr>
            <p:cNvPr id="382" name="Straight Arrow Connector 381"/>
            <p:cNvCxnSpPr/>
            <p:nvPr/>
          </p:nvCxnSpPr>
          <p:spPr>
            <a:xfrm flipV="1">
              <a:off x="5855851" y="2062398"/>
              <a:ext cx="9711" cy="672781"/>
            </a:xfrm>
            <a:prstGeom prst="straightConnector1">
              <a:avLst/>
            </a:prstGeom>
            <a:grpFill/>
            <a:ln w="28575" cmpd="sng">
              <a:solidFill>
                <a:schemeClr val="tx1"/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/>
            <p:cNvSpPr/>
            <p:nvPr/>
          </p:nvSpPr>
          <p:spPr>
            <a:xfrm>
              <a:off x="5772637" y="1886245"/>
              <a:ext cx="176139" cy="176153"/>
            </a:xfrm>
            <a:prstGeom prst="ellipse">
              <a:avLst/>
            </a:prstGeom>
            <a:grpFill/>
            <a:ln w="28575" cmpd="sng">
              <a:solidFill>
                <a:schemeClr val="tx1"/>
              </a:solidFill>
              <a:headEnd type="none" w="med" len="med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69178" y="7501"/>
            <a:ext cx="2998611" cy="5143500"/>
            <a:chOff x="4092237" y="10001"/>
            <a:chExt cx="3998148" cy="6858000"/>
          </a:xfrm>
        </p:grpSpPr>
        <p:sp>
          <p:nvSpPr>
            <p:cNvPr id="385" name="TextBox 384"/>
            <p:cNvSpPr txBox="1"/>
            <p:nvPr/>
          </p:nvSpPr>
          <p:spPr>
            <a:xfrm>
              <a:off x="4092237" y="10001"/>
              <a:ext cx="3998148" cy="6858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800" kern="1200" dirty="0">
                <a:solidFill>
                  <a:prstClr val="white"/>
                </a:solidFill>
                <a:latin typeface="Gill Sans"/>
                <a:ea typeface="+mn-ea"/>
                <a:cs typeface="Gill San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943801" y="3931154"/>
              <a:ext cx="2295020" cy="1732613"/>
              <a:chOff x="4943801" y="3931154"/>
              <a:chExt cx="2295020" cy="1732613"/>
            </a:xfrm>
          </p:grpSpPr>
          <p:sp>
            <p:nvSpPr>
              <p:cNvPr id="401" name="Oval 400"/>
              <p:cNvSpPr/>
              <p:nvPr/>
            </p:nvSpPr>
            <p:spPr>
              <a:xfrm>
                <a:off x="4943801" y="5381923"/>
                <a:ext cx="281822" cy="2818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5448649" y="5381923"/>
                <a:ext cx="281822" cy="2818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Oval 402"/>
              <p:cNvSpPr/>
              <p:nvPr/>
            </p:nvSpPr>
            <p:spPr>
              <a:xfrm>
                <a:off x="5953498" y="5381923"/>
                <a:ext cx="281822" cy="2818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6460223" y="5381923"/>
                <a:ext cx="281822" cy="2818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6956999" y="5381923"/>
                <a:ext cx="281822" cy="2818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Oval 405"/>
              <p:cNvSpPr/>
              <p:nvPr/>
            </p:nvSpPr>
            <p:spPr>
              <a:xfrm>
                <a:off x="5472114" y="3931154"/>
                <a:ext cx="281822" cy="2818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6449020" y="3931154"/>
                <a:ext cx="281822" cy="2818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8" name="Straight Arrow Connector 407"/>
              <p:cNvCxnSpPr>
                <a:stCxn id="401" idx="0"/>
                <a:endCxn id="406" idx="2"/>
              </p:cNvCxnSpPr>
              <p:nvPr/>
            </p:nvCxnSpPr>
            <p:spPr>
              <a:xfrm flipV="1">
                <a:off x="5084712" y="4072076"/>
                <a:ext cx="387402" cy="1309847"/>
              </a:xfrm>
              <a:prstGeom prst="straightConnector1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mpd="sng">
                <a:solidFill>
                  <a:srgbClr val="FF6600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Arrow Connector 408"/>
              <p:cNvCxnSpPr>
                <a:stCxn id="402" idx="0"/>
                <a:endCxn id="406" idx="3"/>
              </p:cNvCxnSpPr>
              <p:nvPr/>
            </p:nvCxnSpPr>
            <p:spPr>
              <a:xfrm flipH="1" flipV="1">
                <a:off x="5513386" y="4171723"/>
                <a:ext cx="76174" cy="1210200"/>
              </a:xfrm>
              <a:prstGeom prst="straightConnector1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mpd="sng">
                <a:solidFill>
                  <a:srgbClr val="FF6600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Arrow Connector 409"/>
              <p:cNvCxnSpPr>
                <a:stCxn id="401" idx="0"/>
                <a:endCxn id="407" idx="2"/>
              </p:cNvCxnSpPr>
              <p:nvPr/>
            </p:nvCxnSpPr>
            <p:spPr>
              <a:xfrm flipV="1">
                <a:off x="5084712" y="4072076"/>
                <a:ext cx="1364308" cy="1309847"/>
              </a:xfrm>
              <a:prstGeom prst="straightConnector1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mpd="sng">
                <a:solidFill>
                  <a:srgbClr val="FF6600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Arrow Connector 410"/>
              <p:cNvCxnSpPr>
                <a:stCxn id="402" idx="0"/>
                <a:endCxn id="407" idx="3"/>
              </p:cNvCxnSpPr>
              <p:nvPr/>
            </p:nvCxnSpPr>
            <p:spPr>
              <a:xfrm flipV="1">
                <a:off x="5589560" y="4171723"/>
                <a:ext cx="900732" cy="1210200"/>
              </a:xfrm>
              <a:prstGeom prst="straightConnector1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mpd="sng">
                <a:solidFill>
                  <a:srgbClr val="FF6600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Arrow Connector 411"/>
              <p:cNvCxnSpPr>
                <a:stCxn id="403" idx="0"/>
                <a:endCxn id="406" idx="4"/>
              </p:cNvCxnSpPr>
              <p:nvPr/>
            </p:nvCxnSpPr>
            <p:spPr>
              <a:xfrm flipH="1" flipV="1">
                <a:off x="5613025" y="4212998"/>
                <a:ext cx="481384" cy="1168925"/>
              </a:xfrm>
              <a:prstGeom prst="straightConnector1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mpd="sng">
                <a:solidFill>
                  <a:srgbClr val="FF6600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Arrow Connector 412"/>
              <p:cNvCxnSpPr>
                <a:stCxn id="403" idx="0"/>
                <a:endCxn id="407" idx="4"/>
              </p:cNvCxnSpPr>
              <p:nvPr/>
            </p:nvCxnSpPr>
            <p:spPr>
              <a:xfrm flipV="1">
                <a:off x="6094409" y="4212998"/>
                <a:ext cx="495522" cy="1168925"/>
              </a:xfrm>
              <a:prstGeom prst="straightConnector1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mpd="sng">
                <a:solidFill>
                  <a:srgbClr val="FF6600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Arrow Connector 413"/>
              <p:cNvCxnSpPr>
                <a:stCxn id="404" idx="0"/>
                <a:endCxn id="406" idx="5"/>
              </p:cNvCxnSpPr>
              <p:nvPr/>
            </p:nvCxnSpPr>
            <p:spPr>
              <a:xfrm flipH="1" flipV="1">
                <a:off x="5712664" y="4171723"/>
                <a:ext cx="888470" cy="1210200"/>
              </a:xfrm>
              <a:prstGeom prst="straightConnector1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mpd="sng">
                <a:solidFill>
                  <a:srgbClr val="FF6600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Arrow Connector 414"/>
              <p:cNvCxnSpPr>
                <a:stCxn id="405" idx="0"/>
                <a:endCxn id="407" idx="6"/>
              </p:cNvCxnSpPr>
              <p:nvPr/>
            </p:nvCxnSpPr>
            <p:spPr>
              <a:xfrm flipH="1" flipV="1">
                <a:off x="6730842" y="4072076"/>
                <a:ext cx="367068" cy="1309847"/>
              </a:xfrm>
              <a:prstGeom prst="straightConnector1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mpd="sng">
                <a:solidFill>
                  <a:srgbClr val="FF6600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Arrow Connector 415"/>
              <p:cNvCxnSpPr>
                <a:stCxn id="404" idx="0"/>
                <a:endCxn id="407" idx="5"/>
              </p:cNvCxnSpPr>
              <p:nvPr/>
            </p:nvCxnSpPr>
            <p:spPr>
              <a:xfrm flipV="1">
                <a:off x="6601134" y="4171723"/>
                <a:ext cx="88436" cy="1210200"/>
              </a:xfrm>
              <a:prstGeom prst="straightConnector1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mpd="sng">
                <a:solidFill>
                  <a:srgbClr val="FF6600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Arrow Connector 416"/>
              <p:cNvCxnSpPr>
                <a:stCxn id="405" idx="0"/>
                <a:endCxn id="406" idx="6"/>
              </p:cNvCxnSpPr>
              <p:nvPr/>
            </p:nvCxnSpPr>
            <p:spPr>
              <a:xfrm flipH="1" flipV="1">
                <a:off x="5753936" y="4072076"/>
                <a:ext cx="1343974" cy="1309847"/>
              </a:xfrm>
              <a:prstGeom prst="straightConnector1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mpd="sng">
                <a:solidFill>
                  <a:srgbClr val="FF6600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5356908" y="1063126"/>
              <a:ext cx="1645920" cy="913372"/>
              <a:chOff x="5356908" y="1063126"/>
              <a:chExt cx="1645920" cy="913372"/>
            </a:xfrm>
          </p:grpSpPr>
          <p:sp>
            <p:nvSpPr>
              <p:cNvPr id="394" name="Oval 393"/>
              <p:cNvSpPr/>
              <p:nvPr/>
            </p:nvSpPr>
            <p:spPr>
              <a:xfrm>
                <a:off x="5356908" y="1063126"/>
                <a:ext cx="264523" cy="2645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6738305" y="1063126"/>
                <a:ext cx="264523" cy="2645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Oval 395"/>
              <p:cNvSpPr/>
              <p:nvPr/>
            </p:nvSpPr>
            <p:spPr>
              <a:xfrm>
                <a:off x="6067405" y="1063126"/>
                <a:ext cx="264523" cy="2645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97" name="Straight Arrow Connector 396"/>
              <p:cNvCxnSpPr>
                <a:endCxn id="394" idx="4"/>
              </p:cNvCxnSpPr>
              <p:nvPr/>
            </p:nvCxnSpPr>
            <p:spPr>
              <a:xfrm flipH="1" flipV="1">
                <a:off x="5489170" y="1327670"/>
                <a:ext cx="606767" cy="423027"/>
              </a:xfrm>
              <a:prstGeom prst="straightConnector1">
                <a:avLst/>
              </a:prstGeom>
              <a:ln w="19050" cmpd="sng">
                <a:solidFill>
                  <a:srgbClr val="D9001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Arrow Connector 397"/>
              <p:cNvCxnSpPr>
                <a:endCxn id="396" idx="4"/>
              </p:cNvCxnSpPr>
              <p:nvPr/>
            </p:nvCxnSpPr>
            <p:spPr>
              <a:xfrm flipV="1">
                <a:off x="6189461" y="1327670"/>
                <a:ext cx="10206" cy="384284"/>
              </a:xfrm>
              <a:prstGeom prst="straightConnector1">
                <a:avLst/>
              </a:prstGeom>
              <a:ln w="19050" cmpd="sng">
                <a:solidFill>
                  <a:srgbClr val="D9001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Arrow Connector 398"/>
              <p:cNvCxnSpPr>
                <a:endCxn id="395" idx="4"/>
              </p:cNvCxnSpPr>
              <p:nvPr/>
            </p:nvCxnSpPr>
            <p:spPr>
              <a:xfrm flipV="1">
                <a:off x="6282985" y="1327670"/>
                <a:ext cx="587582" cy="423026"/>
              </a:xfrm>
              <a:prstGeom prst="straightConnector1">
                <a:avLst/>
              </a:prstGeom>
              <a:ln w="19050" cmpd="sng">
                <a:solidFill>
                  <a:srgbClr val="D9001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" name="Oval 399"/>
              <p:cNvSpPr/>
              <p:nvPr/>
            </p:nvSpPr>
            <p:spPr>
              <a:xfrm>
                <a:off x="6057200" y="1711954"/>
                <a:ext cx="264523" cy="2645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8" name="Group 387"/>
            <p:cNvGrpSpPr>
              <a:grpSpLocks noChangeAspect="1"/>
            </p:cNvGrpSpPr>
            <p:nvPr/>
          </p:nvGrpSpPr>
          <p:grpSpPr>
            <a:xfrm>
              <a:off x="5485507" y="2456266"/>
              <a:ext cx="1234440" cy="1003061"/>
              <a:chOff x="9706864" y="1758862"/>
              <a:chExt cx="1258728" cy="1022796"/>
            </a:xfrm>
          </p:grpSpPr>
          <p:sp>
            <p:nvSpPr>
              <p:cNvPr id="389" name="Oval 388"/>
              <p:cNvSpPr/>
              <p:nvPr/>
            </p:nvSpPr>
            <p:spPr>
              <a:xfrm>
                <a:off x="9706864" y="2499814"/>
                <a:ext cx="281822" cy="2818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Oval 389"/>
              <p:cNvSpPr/>
              <p:nvPr/>
            </p:nvSpPr>
            <p:spPr>
              <a:xfrm>
                <a:off x="10683770" y="2499814"/>
                <a:ext cx="281822" cy="2818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Oval 390"/>
              <p:cNvSpPr/>
              <p:nvPr/>
            </p:nvSpPr>
            <p:spPr>
              <a:xfrm>
                <a:off x="10265507" y="1758862"/>
                <a:ext cx="281822" cy="28184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kern="12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92" name="Straight Arrow Connector 391"/>
              <p:cNvCxnSpPr>
                <a:stCxn id="389" idx="7"/>
                <a:endCxn id="391" idx="3"/>
              </p:cNvCxnSpPr>
              <p:nvPr/>
            </p:nvCxnSpPr>
            <p:spPr>
              <a:xfrm flipV="1">
                <a:off x="9947414" y="1999431"/>
                <a:ext cx="359365" cy="541658"/>
              </a:xfrm>
              <a:prstGeom prst="straightConnector1">
                <a:avLst/>
              </a:prstGeom>
              <a:ln w="19050" cmpd="sng">
                <a:solidFill>
                  <a:srgbClr val="09245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Arrow Connector 392"/>
              <p:cNvCxnSpPr>
                <a:stCxn id="390" idx="0"/>
                <a:endCxn id="391" idx="5"/>
              </p:cNvCxnSpPr>
              <p:nvPr/>
            </p:nvCxnSpPr>
            <p:spPr>
              <a:xfrm flipH="1" flipV="1">
                <a:off x="10506058" y="1999430"/>
                <a:ext cx="318623" cy="500383"/>
              </a:xfrm>
              <a:prstGeom prst="straightConnector1">
                <a:avLst/>
              </a:prstGeom>
              <a:ln w="19050" cmpd="sng">
                <a:solidFill>
                  <a:srgbClr val="09245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4051703" y="2524422"/>
            <a:ext cx="11121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kern="1200" dirty="0">
                <a:solidFill>
                  <a:srgbClr val="09245F"/>
                </a:solidFill>
                <a:latin typeface="Gill Sans"/>
                <a:ea typeface="+mn-ea"/>
                <a:cs typeface="Gill Sans"/>
              </a:rPr>
              <a:t>Aggregation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131352" y="1399463"/>
            <a:ext cx="9557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kern="1200" dirty="0">
                <a:solidFill>
                  <a:srgbClr val="D9001F"/>
                </a:solidFill>
                <a:latin typeface="Gill Sans"/>
                <a:ea typeface="+mn-ea"/>
                <a:cs typeface="Gill Sans"/>
              </a:rPr>
              <a:t>Broadcast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258105" y="4187354"/>
            <a:ext cx="6944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kern="1200" dirty="0">
                <a:solidFill>
                  <a:srgbClr val="FF6600"/>
                </a:solidFill>
                <a:latin typeface="Gill Sans"/>
                <a:ea typeface="+mn-ea"/>
                <a:cs typeface="Gill Sans"/>
              </a:rPr>
              <a:t>Shuffle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091156" y="4026266"/>
            <a:ext cx="12391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"/>
                <a:ea typeface="+mn-ea"/>
                <a:cs typeface="Gill Sans"/>
              </a:rPr>
              <a:t>Parallel Flows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528335" y="2706240"/>
            <a:ext cx="9028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kern="1200" dirty="0">
                <a:solidFill>
                  <a:srgbClr val="008000"/>
                </a:solidFill>
                <a:latin typeface="Gill Sans"/>
                <a:ea typeface="+mn-ea"/>
                <a:cs typeface="Gill Sans"/>
              </a:rPr>
              <a:t>All-to-All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15325" y="2212833"/>
            <a:ext cx="10516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Single Flow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886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0" grpId="0"/>
      <p:bldP spid="122" grpId="0"/>
      <p:bldP spid="124" grpId="0"/>
      <p:bldP spid="125" grpId="0"/>
      <p:bldP spid="1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CA" sz="3300" dirty="0" smtClean="0">
                <a:solidFill>
                  <a:prstClr val="white"/>
                </a:solidFill>
                <a:latin typeface="NewslabLight"/>
                <a:cs typeface="+mj-cs"/>
              </a:rPr>
              <a:t>Benefits of Inter-</a:t>
            </a:r>
            <a:r>
              <a:rPr lang="en-CA" sz="3300" dirty="0" err="1" smtClean="0">
                <a:solidFill>
                  <a:prstClr val="white"/>
                </a:solidFill>
                <a:latin typeface="NewslabLight"/>
                <a:cs typeface="+mj-cs"/>
              </a:rPr>
              <a:t>Coflow</a:t>
            </a:r>
            <a:r>
              <a:rPr lang="en-CA" sz="3300" dirty="0" smtClean="0">
                <a:solidFill>
                  <a:prstClr val="white"/>
                </a:solidFill>
                <a:latin typeface="NewslabLight"/>
                <a:cs typeface="+mj-cs"/>
              </a:rPr>
              <a:t> Scheduling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0480" y="3132675"/>
            <a:ext cx="2054310" cy="134191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53933" y="2782385"/>
            <a:ext cx="2313836" cy="1314998"/>
            <a:chOff x="1535760" y="4870223"/>
            <a:chExt cx="3085115" cy="137687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1538245" y="5959333"/>
              <a:ext cx="3082630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535760" y="4879150"/>
              <a:ext cx="2485" cy="108634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85698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44529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03360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362191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21022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279854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596565" y="5932896"/>
              <a:ext cx="663003" cy="314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08855" y="5925529"/>
              <a:ext cx="314616" cy="22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27618" y="5929376"/>
              <a:ext cx="314616" cy="22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41778" y="5925529"/>
              <a:ext cx="314616" cy="22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6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8363" y="3480362"/>
            <a:ext cx="2267084" cy="275865"/>
            <a:chOff x="1460689" y="4160512"/>
            <a:chExt cx="3296230" cy="367820"/>
          </a:xfrm>
        </p:grpSpPr>
        <p:sp>
          <p:nvSpPr>
            <p:cNvPr id="35" name="Freeform 34"/>
            <p:cNvSpPr/>
            <p:nvPr/>
          </p:nvSpPr>
          <p:spPr>
            <a:xfrm>
              <a:off x="1461562" y="4160512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0800000">
              <a:off x="1460689" y="4482613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7709" y="3065021"/>
            <a:ext cx="2267084" cy="275865"/>
            <a:chOff x="1460689" y="4160512"/>
            <a:chExt cx="3296230" cy="367820"/>
          </a:xfrm>
        </p:grpSpPr>
        <p:sp>
          <p:nvSpPr>
            <p:cNvPr id="40" name="Freeform 39"/>
            <p:cNvSpPr/>
            <p:nvPr/>
          </p:nvSpPr>
          <p:spPr>
            <a:xfrm>
              <a:off x="1461562" y="4160512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10800000">
              <a:off x="1460689" y="4482613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283992" y="3551372"/>
            <a:ext cx="1036991" cy="13290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10639" y="3551054"/>
            <a:ext cx="671345" cy="133406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599636" y="2781636"/>
            <a:ext cx="2288298" cy="1314998"/>
            <a:chOff x="1535760" y="4870223"/>
            <a:chExt cx="3051064" cy="1376876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1538245" y="5959333"/>
              <a:ext cx="3048579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1535760" y="4879150"/>
              <a:ext cx="2485" cy="108634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985698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444529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903360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362191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21022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279854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596567" y="5932896"/>
              <a:ext cx="663003" cy="314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08855" y="5925529"/>
              <a:ext cx="314616" cy="22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27617" y="5929376"/>
              <a:ext cx="314616" cy="22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141779" y="5925529"/>
              <a:ext cx="314616" cy="22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6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7515046" y="3558071"/>
            <a:ext cx="692211" cy="133351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503251" y="3556948"/>
            <a:ext cx="1009880" cy="13340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492250" y="2787530"/>
            <a:ext cx="2316649" cy="1314998"/>
            <a:chOff x="1535760" y="4870223"/>
            <a:chExt cx="3088865" cy="1376876"/>
          </a:xfrm>
        </p:grpSpPr>
        <p:cxnSp>
          <p:nvCxnSpPr>
            <p:cNvPr id="77" name="Straight Arrow Connector 76"/>
            <p:cNvCxnSpPr/>
            <p:nvPr/>
          </p:nvCxnSpPr>
          <p:spPr>
            <a:xfrm flipV="1">
              <a:off x="1538245" y="5959333"/>
              <a:ext cx="3086380" cy="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1535760" y="4879150"/>
              <a:ext cx="2485" cy="108634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985698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444529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903360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362191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821022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279854" y="4870223"/>
              <a:ext cx="0" cy="109044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596567" y="5932896"/>
              <a:ext cx="663003" cy="314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308855" y="5925529"/>
              <a:ext cx="314616" cy="22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27617" y="5929376"/>
              <a:ext cx="314616" cy="22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4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41778" y="5925529"/>
              <a:ext cx="314616" cy="223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88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6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651685" y="4139629"/>
            <a:ext cx="19976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latin typeface="Gill Sans Light"/>
                <a:ea typeface="+mn-ea"/>
                <a:cs typeface="Gill Sans Light"/>
              </a:rPr>
              <a:t>Coflow1 comp. time = 5</a:t>
            </a:r>
          </a:p>
          <a:p>
            <a:r>
              <a:rPr lang="en-US" sz="1350" i="1" kern="1200" dirty="0">
                <a:latin typeface="Gill Sans Light"/>
                <a:ea typeface="+mn-ea"/>
                <a:cs typeface="Gill Sans Light"/>
              </a:rPr>
              <a:t>Coflow2 comp. time = 6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689884" y="4145526"/>
            <a:ext cx="191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kern="1200" dirty="0">
                <a:latin typeface="Gill Sans Light"/>
                <a:ea typeface="+mn-ea"/>
                <a:cs typeface="Gill Sans Light"/>
              </a:rPr>
              <a:t>Coflow1 comp. time = </a:t>
            </a:r>
            <a:r>
              <a:rPr lang="en-US" sz="1350" i="1" kern="1200" dirty="0">
                <a:latin typeface="Gill Sans"/>
                <a:ea typeface="+mn-ea"/>
                <a:cs typeface="Gill Sans"/>
              </a:rPr>
              <a:t>5</a:t>
            </a:r>
          </a:p>
          <a:p>
            <a:r>
              <a:rPr lang="en-US" sz="1350" i="1" kern="1200" dirty="0">
                <a:latin typeface="Gill Sans Light"/>
                <a:ea typeface="+mn-ea"/>
                <a:cs typeface="Gill Sans Light"/>
              </a:rPr>
              <a:t>Coflow2 comp. time = </a:t>
            </a:r>
            <a:r>
              <a:rPr lang="en-US" sz="1350" i="1" kern="1200" dirty="0">
                <a:latin typeface="Gill Sans"/>
                <a:ea typeface="+mn-ea"/>
                <a:cs typeface="Gill Sans"/>
              </a:rPr>
              <a:t>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105842" y="2354930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Fair Sharing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731705" y="2353080"/>
            <a:ext cx="16545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Smallest-Flow First</a:t>
            </a:r>
            <a:r>
              <a:rPr lang="en-US" sz="1350" kern="1200" baseline="30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1,2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98791" y="2353081"/>
            <a:ext cx="10775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The Optimal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473979" y="3478871"/>
            <a:ext cx="2267084" cy="275865"/>
            <a:chOff x="1460689" y="4160512"/>
            <a:chExt cx="3296230" cy="367820"/>
          </a:xfrm>
        </p:grpSpPr>
        <p:sp>
          <p:nvSpPr>
            <p:cNvPr id="108" name="Freeform 107"/>
            <p:cNvSpPr/>
            <p:nvPr/>
          </p:nvSpPr>
          <p:spPr>
            <a:xfrm>
              <a:off x="1461562" y="4160512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 rot="10800000">
              <a:off x="1460689" y="4482613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473325" y="3063531"/>
            <a:ext cx="2267084" cy="275865"/>
            <a:chOff x="1460689" y="4160512"/>
            <a:chExt cx="3296230" cy="367820"/>
          </a:xfrm>
        </p:grpSpPr>
        <p:sp>
          <p:nvSpPr>
            <p:cNvPr id="126" name="Freeform 125"/>
            <p:cNvSpPr/>
            <p:nvPr/>
          </p:nvSpPr>
          <p:spPr>
            <a:xfrm>
              <a:off x="1461562" y="4160512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 rot="10800000">
              <a:off x="1460689" y="4482613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375938" y="3479598"/>
            <a:ext cx="2267084" cy="275865"/>
            <a:chOff x="1460689" y="4160512"/>
            <a:chExt cx="3296230" cy="367820"/>
          </a:xfrm>
        </p:grpSpPr>
        <p:sp>
          <p:nvSpPr>
            <p:cNvPr id="129" name="Freeform 128"/>
            <p:cNvSpPr/>
            <p:nvPr/>
          </p:nvSpPr>
          <p:spPr>
            <a:xfrm>
              <a:off x="1461562" y="4160512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 rot="10800000">
              <a:off x="1460689" y="4482613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375284" y="3064258"/>
            <a:ext cx="2267084" cy="275865"/>
            <a:chOff x="1460689" y="4160512"/>
            <a:chExt cx="3296230" cy="367820"/>
          </a:xfrm>
        </p:grpSpPr>
        <p:sp>
          <p:nvSpPr>
            <p:cNvPr id="132" name="Freeform 131"/>
            <p:cNvSpPr/>
            <p:nvPr/>
          </p:nvSpPr>
          <p:spPr>
            <a:xfrm>
              <a:off x="1461562" y="4160512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 rot="10800000">
              <a:off x="1460689" y="4482613"/>
              <a:ext cx="3295357" cy="45719"/>
            </a:xfrm>
            <a:custGeom>
              <a:avLst/>
              <a:gdLst>
                <a:gd name="connsiteX0" fmla="*/ 0 w 3295357"/>
                <a:gd name="connsiteY0" fmla="*/ 16423 h 142417"/>
                <a:gd name="connsiteX1" fmla="*/ 1625782 w 3295357"/>
                <a:gd name="connsiteY1" fmla="*/ 142333 h 142417"/>
                <a:gd name="connsiteX2" fmla="*/ 3295357 w 3295357"/>
                <a:gd name="connsiteY2" fmla="*/ 0 h 14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5357" h="142417">
                  <a:moveTo>
                    <a:pt x="0" y="16423"/>
                  </a:moveTo>
                  <a:cubicBezTo>
                    <a:pt x="538278" y="80746"/>
                    <a:pt x="1076556" y="145070"/>
                    <a:pt x="1625782" y="142333"/>
                  </a:cubicBezTo>
                  <a:cubicBezTo>
                    <a:pt x="2175008" y="139596"/>
                    <a:pt x="3295357" y="0"/>
                    <a:pt x="329535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6613947" y="4137044"/>
            <a:ext cx="1936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kern="1200" dirty="0">
                <a:latin typeface="Gill Sans Light"/>
                <a:ea typeface="+mn-ea"/>
                <a:cs typeface="Gill Sans Light"/>
              </a:rPr>
              <a:t>Coflow1 comp. time = </a:t>
            </a:r>
            <a:r>
              <a:rPr lang="en-US" sz="1350" b="1" i="1" kern="12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3</a:t>
            </a:r>
          </a:p>
          <a:p>
            <a:r>
              <a:rPr lang="en-US" sz="1350" i="1" kern="1200" dirty="0">
                <a:latin typeface="Gill Sans Light"/>
                <a:ea typeface="+mn-ea"/>
                <a:cs typeface="Gill Sans Light"/>
              </a:rPr>
              <a:t>Coflow2 comp. time = </a:t>
            </a:r>
            <a:r>
              <a:rPr lang="en-US" sz="135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3479490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L1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85750" y="3065152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L2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326606" y="3479490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L1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326606" y="3065152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L2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10300" y="3479490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L1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210300" y="3065152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L2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1415508"/>
            <a:ext cx="9144000" cy="600225"/>
            <a:chOff x="0" y="1887344"/>
            <a:chExt cx="12192000" cy="800300"/>
          </a:xfrm>
        </p:grpSpPr>
        <p:sp>
          <p:nvSpPr>
            <p:cNvPr id="123" name="TextBox 122"/>
            <p:cNvSpPr txBox="1"/>
            <p:nvPr/>
          </p:nvSpPr>
          <p:spPr>
            <a:xfrm>
              <a:off x="0" y="2287535"/>
              <a:ext cx="12192000" cy="40010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 anchor="t">
              <a:spAutoFit/>
            </a:bodyPr>
            <a:lstStyle/>
            <a:p>
              <a:r>
                <a:rPr lang="en-US" sz="1350" kern="1200" dirty="0">
                  <a:solidFill>
                    <a:prstClr val="white"/>
                  </a:solidFill>
                  <a:latin typeface="Gill Sans"/>
                  <a:ea typeface="+mn-ea"/>
                  <a:cs typeface="Gill Sans"/>
                </a:rPr>
                <a:t>               Link 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0" y="1887344"/>
              <a:ext cx="12192000" cy="4001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350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               Link 2</a:t>
              </a:r>
            </a:p>
          </p:txBody>
        </p:sp>
      </p:grpSp>
      <p:sp>
        <p:nvSpPr>
          <p:cNvPr id="121" name="Rounded Rectangle 120"/>
          <p:cNvSpPr/>
          <p:nvPr/>
        </p:nvSpPr>
        <p:spPr>
          <a:xfrm>
            <a:off x="2191643" y="1334955"/>
            <a:ext cx="2016675" cy="758846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460965" y="1714739"/>
            <a:ext cx="6912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3 Units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187864" y="1051294"/>
            <a:ext cx="20146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Coflow 1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2368611" y="1786536"/>
            <a:ext cx="1015764" cy="133406"/>
            <a:chOff x="3223998" y="2381197"/>
            <a:chExt cx="1354352" cy="177874"/>
          </a:xfrm>
        </p:grpSpPr>
        <p:sp>
          <p:nvSpPr>
            <p:cNvPr id="145" name="Rectangle 144"/>
            <p:cNvSpPr/>
            <p:nvPr/>
          </p:nvSpPr>
          <p:spPr>
            <a:xfrm>
              <a:off x="3223998" y="2381197"/>
              <a:ext cx="430427" cy="1778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687548" y="2381197"/>
              <a:ext cx="430427" cy="1778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147923" y="2381197"/>
              <a:ext cx="430427" cy="1778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34" name="Rounded Rectangle 133"/>
          <p:cNvSpPr/>
          <p:nvPr/>
        </p:nvSpPr>
        <p:spPr>
          <a:xfrm>
            <a:off x="4944042" y="1333800"/>
            <a:ext cx="2774737" cy="719367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76719" y="1396797"/>
            <a:ext cx="620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6 Units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941455" y="1049051"/>
            <a:ext cx="269009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Coflow 2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5032523" y="1497550"/>
            <a:ext cx="2053989" cy="133406"/>
            <a:chOff x="6700623" y="1981147"/>
            <a:chExt cx="2738652" cy="177874"/>
          </a:xfrm>
        </p:grpSpPr>
        <p:sp>
          <p:nvSpPr>
            <p:cNvPr id="152" name="Rectangle 151"/>
            <p:cNvSpPr/>
            <p:nvPr/>
          </p:nvSpPr>
          <p:spPr>
            <a:xfrm>
              <a:off x="6700623" y="1981147"/>
              <a:ext cx="430427" cy="1778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164173" y="1981147"/>
              <a:ext cx="430427" cy="1778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624548" y="1981147"/>
              <a:ext cx="430427" cy="1778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8084923" y="1981147"/>
              <a:ext cx="430427" cy="1778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8548473" y="1981147"/>
              <a:ext cx="430427" cy="1778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9008848" y="1981147"/>
              <a:ext cx="430427" cy="1778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6914050" y="1714739"/>
            <a:ext cx="7831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 Units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5028168" y="1786536"/>
            <a:ext cx="670483" cy="133406"/>
            <a:chOff x="3223998" y="1981147"/>
            <a:chExt cx="893977" cy="177874"/>
          </a:xfrm>
        </p:grpSpPr>
        <p:sp>
          <p:nvSpPr>
            <p:cNvPr id="135" name="Rectangle 134"/>
            <p:cNvSpPr/>
            <p:nvPr/>
          </p:nvSpPr>
          <p:spPr>
            <a:xfrm>
              <a:off x="3223998" y="1981147"/>
              <a:ext cx="430427" cy="1778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3687548" y="1981147"/>
              <a:ext cx="430427" cy="1778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3612050" y="3143243"/>
            <a:ext cx="665564" cy="133406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286136" y="3143243"/>
            <a:ext cx="1372199" cy="133406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506238" y="3137599"/>
            <a:ext cx="1009880" cy="133406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7525504" y="3137599"/>
            <a:ext cx="1021511" cy="133406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0828" y="3548016"/>
            <a:ext cx="1704236" cy="143962"/>
            <a:chOff x="747771" y="4730688"/>
            <a:chExt cx="2272314" cy="191949"/>
          </a:xfrm>
        </p:grpSpPr>
        <p:sp>
          <p:nvSpPr>
            <p:cNvPr id="16" name="Rectangle 15"/>
            <p:cNvSpPr/>
            <p:nvPr/>
          </p:nvSpPr>
          <p:spPr>
            <a:xfrm>
              <a:off x="748178" y="4730688"/>
              <a:ext cx="1813909" cy="95312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7771" y="4827325"/>
              <a:ext cx="1813909" cy="95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564338" y="4732953"/>
              <a:ext cx="455747" cy="18894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white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00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4" grpId="0" animBg="1"/>
      <p:bldP spid="68" grpId="0" animBg="1"/>
      <p:bldP spid="69" grpId="0" animBg="1"/>
      <p:bldP spid="90" grpId="0"/>
      <p:bldP spid="92" grpId="0"/>
      <p:bldP spid="95" grpId="0"/>
      <p:bldP spid="96" grpId="0"/>
      <p:bldP spid="97" grpId="0"/>
      <p:bldP spid="4" grpId="0"/>
      <p:bldP spid="107" grpId="0"/>
      <p:bldP spid="113" grpId="0"/>
      <p:bldP spid="114" grpId="0"/>
      <p:bldP spid="115" grpId="0"/>
      <p:bldP spid="116" grpId="0"/>
      <p:bldP spid="140" grpId="0" animBg="1"/>
      <p:bldP spid="141" grpId="0" animBg="1"/>
      <p:bldP spid="151" grpId="0" animBg="1"/>
      <p:bldP spid="1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Modern Distributed Applications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105785"/>
            <a:ext cx="7824234" cy="3880885"/>
          </a:xfrm>
        </p:spPr>
        <p:txBody>
          <a:bodyPr>
            <a:normAutofit/>
          </a:bodyPr>
          <a:lstStyle/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Process massive </a:t>
            </a:r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atasets</a:t>
            </a:r>
          </a:p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Run in parallel on 10-1000 machine clusters</a:t>
            </a:r>
          </a:p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Wide spectrum of use cases: </a:t>
            </a: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27063" lvl="1" indent="-255588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Interactive Analytics</a:t>
            </a:r>
          </a:p>
          <a:p>
            <a:pPr marL="627063" lvl="1" indent="-255588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Graph Processing</a:t>
            </a:r>
          </a:p>
          <a:p>
            <a:pPr marL="627063" lvl="1" indent="-255588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Machine Learning</a:t>
            </a:r>
          </a:p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Interact with cluster managers for resources, scheduling, and error handling</a:t>
            </a:r>
          </a:p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Communication involves large data transfers over the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CA" sz="3300" dirty="0" smtClean="0">
                <a:solidFill>
                  <a:prstClr val="white"/>
                </a:solidFill>
                <a:latin typeface="NewslabLight"/>
                <a:cs typeface="+mj-cs"/>
              </a:rPr>
              <a:t>Ordering in Clairvoyant Inter-</a:t>
            </a:r>
            <a:r>
              <a:rPr lang="en-CA" sz="3300" dirty="0" err="1" smtClean="0">
                <a:solidFill>
                  <a:prstClr val="white"/>
                </a:solidFill>
                <a:latin typeface="NewslabLight"/>
                <a:cs typeface="+mj-cs"/>
              </a:rPr>
              <a:t>Coflow</a:t>
            </a:r>
            <a:r>
              <a:rPr lang="en-CA" sz="3300" dirty="0" smtClean="0">
                <a:solidFill>
                  <a:prstClr val="white"/>
                </a:solidFill>
                <a:latin typeface="NewslabLight"/>
                <a:cs typeface="+mj-cs"/>
              </a:rPr>
              <a:t> Sched.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2930" y="1431026"/>
            <a:ext cx="1135944" cy="136877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kern="1200" dirty="0">
                <a:solidFill>
                  <a:prstClr val="black"/>
                </a:solidFill>
                <a:latin typeface="Gill Sans"/>
                <a:cs typeface="Gill Sans"/>
              </a:rPr>
              <a:t>Datacenter</a:t>
            </a:r>
          </a:p>
        </p:txBody>
      </p:sp>
      <p:cxnSp>
        <p:nvCxnSpPr>
          <p:cNvPr id="17" name="Straight Connector 16"/>
          <p:cNvCxnSpPr>
            <a:stCxn id="14" idx="3"/>
          </p:cNvCxnSpPr>
          <p:nvPr/>
        </p:nvCxnSpPr>
        <p:spPr>
          <a:xfrm>
            <a:off x="2896747" y="1634436"/>
            <a:ext cx="33605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3"/>
          </p:cNvCxnSpPr>
          <p:nvPr/>
        </p:nvCxnSpPr>
        <p:spPr>
          <a:xfrm flipV="1">
            <a:off x="2898158" y="2105816"/>
            <a:ext cx="33118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3"/>
          </p:cNvCxnSpPr>
          <p:nvPr/>
        </p:nvCxnSpPr>
        <p:spPr>
          <a:xfrm>
            <a:off x="2901555" y="2590245"/>
            <a:ext cx="330846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0278" y="1460341"/>
            <a:ext cx="858133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0278" y="1574641"/>
            <a:ext cx="858133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0278" y="1688941"/>
            <a:ext cx="858133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0278" y="1803241"/>
            <a:ext cx="858133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1"/>
          </p:cNvCxnSpPr>
          <p:nvPr/>
        </p:nvCxnSpPr>
        <p:spPr>
          <a:xfrm flipH="1" flipV="1">
            <a:off x="1228851" y="1636494"/>
            <a:ext cx="288813" cy="107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3961" y="1939995"/>
            <a:ext cx="858133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3961" y="2054295"/>
            <a:ext cx="858133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3961" y="2168595"/>
            <a:ext cx="858133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3961" y="2282895"/>
            <a:ext cx="858133" cy="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232534" y="2116149"/>
            <a:ext cx="288813" cy="107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83472" y="2416260"/>
            <a:ext cx="858133" cy="342900"/>
            <a:chOff x="1524633" y="1252642"/>
            <a:chExt cx="1000295" cy="457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524633" y="1252642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24633" y="1405042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24633" y="1557442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524633" y="1709842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516958" y="1252642"/>
              <a:ext cx="0" cy="452343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H="1" flipV="1">
            <a:off x="1232046" y="2592414"/>
            <a:ext cx="288813" cy="107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4251690" y="1938141"/>
            <a:ext cx="1612405" cy="293825"/>
            <a:chOff x="632717" y="4232840"/>
            <a:chExt cx="1678826" cy="265144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632717" y="4232840"/>
              <a:ext cx="1678826" cy="14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32717" y="4496321"/>
              <a:ext cx="1678826" cy="16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>
            <a:off x="4334305" y="2371621"/>
            <a:ext cx="1662164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>
          <a:xfrm flipV="1">
            <a:off x="4332694" y="1324618"/>
            <a:ext cx="92" cy="105377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>
            <a:off x="4549477" y="1367584"/>
            <a:ext cx="0" cy="103022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50" name="Straight Connector 49"/>
          <p:cNvCxnSpPr/>
          <p:nvPr/>
        </p:nvCxnSpPr>
        <p:spPr>
          <a:xfrm>
            <a:off x="5371067" y="1354695"/>
            <a:ext cx="0" cy="104293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5210698" y="234698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13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251690" y="1640249"/>
            <a:ext cx="1612405" cy="298391"/>
            <a:chOff x="632717" y="3837618"/>
            <a:chExt cx="1687616" cy="269265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32717" y="3837618"/>
              <a:ext cx="1687616" cy="56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32717" y="4101099"/>
              <a:ext cx="1683221" cy="578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4065139" y="1934693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O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65139" y="1642010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O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4360564" y="2515075"/>
            <a:ext cx="1371600" cy="161583"/>
            <a:chOff x="5798952" y="3673671"/>
            <a:chExt cx="1315574" cy="215444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5798952" y="3798022"/>
              <a:ext cx="1315574" cy="18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6152585" y="3673671"/>
              <a:ext cx="27815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ysClr val="windowText" lastClr="000000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255088" y="1350050"/>
            <a:ext cx="1608357" cy="298391"/>
            <a:chOff x="637248" y="3450686"/>
            <a:chExt cx="1687616" cy="269265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37248" y="3450686"/>
              <a:ext cx="1687616" cy="56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7248" y="3714167"/>
              <a:ext cx="1683221" cy="578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4068537" y="1351811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O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32535" y="1043857"/>
            <a:ext cx="4960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</a:t>
            </a:r>
            <a:r>
              <a:rPr lang="en-US" sz="1200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</a:t>
            </a:r>
            <a:r>
              <a:rPr lang="en-US" sz="12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 ends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106743" y="1052139"/>
            <a:ext cx="5048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kern="12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C</a:t>
            </a:r>
            <a:r>
              <a:rPr lang="en-US" sz="1200" kern="1200" baseline="-250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1</a:t>
            </a:r>
            <a:r>
              <a:rPr lang="en-US" sz="1200" kern="12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 ends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37390" y="234698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341188" y="1485004"/>
            <a:ext cx="205740" cy="123617"/>
          </a:xfrm>
          <a:prstGeom prst="rect">
            <a:avLst/>
          </a:prstGeom>
          <a:solidFill>
            <a:srgbClr val="FFA6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341188" y="1769485"/>
            <a:ext cx="205740" cy="123444"/>
          </a:xfrm>
          <a:prstGeom prst="rect">
            <a:avLst/>
          </a:prstGeom>
          <a:solidFill>
            <a:srgbClr val="FFA6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48594" y="1485004"/>
            <a:ext cx="822960" cy="12361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4548125" y="1207413"/>
            <a:ext cx="0" cy="46398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ot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 flipV="1">
            <a:off x="5371084" y="1200151"/>
            <a:ext cx="0" cy="459827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346345" y="2068931"/>
            <a:ext cx="205740" cy="123444"/>
          </a:xfrm>
          <a:prstGeom prst="rect">
            <a:avLst/>
          </a:prstGeom>
          <a:solidFill>
            <a:srgbClr val="FFA6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>
            <p:extLst/>
          </p:nvPr>
        </p:nvGraphicFramePr>
        <p:xfrm>
          <a:off x="426626" y="3195298"/>
          <a:ext cx="272905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251"/>
                <a:gridCol w="490091"/>
                <a:gridCol w="419854"/>
                <a:gridCol w="419854"/>
              </a:tblGrid>
              <a:tr h="3429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  <a:cs typeface="Gill Sans"/>
                        </a:rPr>
                        <a:t>C</a:t>
                      </a:r>
                      <a:r>
                        <a:rPr lang="en-US" sz="180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1800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C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1800" baseline="-25000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smtClean="0">
                          <a:solidFill>
                            <a:srgbClr val="D9001F"/>
                          </a:solidFill>
                          <a:latin typeface="Gill Sans"/>
                          <a:cs typeface="Gill Sans"/>
                        </a:rPr>
                        <a:t>C</a:t>
                      </a:r>
                      <a:r>
                        <a:rPr lang="en-US" sz="1800" baseline="-25000" dirty="0" smtClean="0">
                          <a:solidFill>
                            <a:srgbClr val="D9001F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1800" baseline="-25000" dirty="0">
                        <a:solidFill>
                          <a:srgbClr val="D9001F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Length</a:t>
                      </a:r>
                      <a:endParaRPr lang="en-US" sz="1800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D9001F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1800" dirty="0">
                        <a:solidFill>
                          <a:srgbClr val="D9001F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4094409" y="2612469"/>
            <a:ext cx="169046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1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Shortest-First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90885" y="3104323"/>
            <a:ext cx="3022159" cy="896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white"/>
              </a:solidFill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3723487" y="1354671"/>
            <a:ext cx="1" cy="3513668"/>
          </a:xfrm>
          <a:prstGeom prst="line">
            <a:avLst/>
          </a:prstGeom>
          <a:ln w="57150" cmpd="sng">
            <a:solidFill>
              <a:srgbClr val="404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5373259" y="1485004"/>
            <a:ext cx="411480" cy="123617"/>
          </a:xfrm>
          <a:prstGeom prst="rect">
            <a:avLst/>
          </a:prstGeom>
          <a:solidFill>
            <a:srgbClr val="D90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>
            <a:off x="5786156" y="1355364"/>
            <a:ext cx="0" cy="104293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134" name="TextBox 133"/>
          <p:cNvSpPr txBox="1"/>
          <p:nvPr/>
        </p:nvSpPr>
        <p:spPr>
          <a:xfrm>
            <a:off x="5625787" y="234765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19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498014" y="1044526"/>
            <a:ext cx="4960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kern="1200" dirty="0">
                <a:solidFill>
                  <a:srgbClr val="D9001F"/>
                </a:solidFill>
                <a:latin typeface="Gill Sans"/>
                <a:ea typeface="+mn-ea"/>
                <a:cs typeface="Gill Sans"/>
              </a:rPr>
              <a:t>C</a:t>
            </a:r>
            <a:r>
              <a:rPr lang="en-US" sz="1200" kern="1200" baseline="-25000" dirty="0">
                <a:solidFill>
                  <a:srgbClr val="D9001F"/>
                </a:solidFill>
                <a:latin typeface="Gill Sans"/>
                <a:ea typeface="+mn-ea"/>
                <a:cs typeface="Gill Sans"/>
              </a:rPr>
              <a:t>3</a:t>
            </a:r>
            <a:r>
              <a:rPr lang="en-US" sz="1200" kern="1200" dirty="0">
                <a:solidFill>
                  <a:srgbClr val="D9001F"/>
                </a:solidFill>
                <a:latin typeface="Gill Sans"/>
                <a:ea typeface="+mn-ea"/>
                <a:cs typeface="Gill Sans"/>
              </a:rPr>
              <a:t> ends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 flipH="1" flipV="1">
            <a:off x="5786173" y="1200820"/>
            <a:ext cx="0" cy="459827"/>
          </a:xfrm>
          <a:prstGeom prst="straightConnector1">
            <a:avLst/>
          </a:prstGeom>
          <a:ln>
            <a:solidFill>
              <a:srgbClr val="D9001F"/>
            </a:solidFill>
            <a:prstDash val="dot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099244" y="2925551"/>
            <a:ext cx="18171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(Total CCT = </a:t>
            </a:r>
            <a:r>
              <a:rPr lang="en-US" sz="1800" kern="12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35</a:t>
            </a:r>
            <a:r>
              <a:rPr lang="en-US" sz="18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)</a:t>
            </a:r>
          </a:p>
        </p:txBody>
      </p:sp>
      <p:sp>
        <p:nvSpPr>
          <p:cNvPr id="40" name="Freeform 39"/>
          <p:cNvSpPr/>
          <p:nvPr/>
        </p:nvSpPr>
        <p:spPr>
          <a:xfrm>
            <a:off x="1076739" y="1507435"/>
            <a:ext cx="2095500" cy="165670"/>
          </a:xfrm>
          <a:custGeom>
            <a:avLst/>
            <a:gdLst>
              <a:gd name="connsiteX0" fmla="*/ 0 w 2794000"/>
              <a:gd name="connsiteY0" fmla="*/ 11044 h 220893"/>
              <a:gd name="connsiteX1" fmla="*/ 1535044 w 2794000"/>
              <a:gd name="connsiteY1" fmla="*/ 220870 h 220893"/>
              <a:gd name="connsiteX2" fmla="*/ 2794000 w 2794000"/>
              <a:gd name="connsiteY2" fmla="*/ 0 h 22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0" h="220893">
                <a:moveTo>
                  <a:pt x="0" y="11044"/>
                </a:moveTo>
                <a:cubicBezTo>
                  <a:pt x="534688" y="116877"/>
                  <a:pt x="1069377" y="222711"/>
                  <a:pt x="1535044" y="220870"/>
                </a:cubicBezTo>
                <a:cubicBezTo>
                  <a:pt x="2000711" y="219029"/>
                  <a:pt x="2794000" y="0"/>
                  <a:pt x="2794000" y="0"/>
                </a:cubicBezTo>
              </a:path>
            </a:pathLst>
          </a:custGeom>
          <a:ln w="28575" cmpd="sng">
            <a:solidFill>
              <a:srgbClr val="E46C0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085022" y="2103784"/>
            <a:ext cx="2020956" cy="16565"/>
          </a:xfrm>
          <a:custGeom>
            <a:avLst/>
            <a:gdLst>
              <a:gd name="connsiteX0" fmla="*/ 0 w 2694608"/>
              <a:gd name="connsiteY0" fmla="*/ 22087 h 22087"/>
              <a:gd name="connsiteX1" fmla="*/ 2694608 w 2694608"/>
              <a:gd name="connsiteY1" fmla="*/ 0 h 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4608" h="22087">
                <a:moveTo>
                  <a:pt x="0" y="22087"/>
                </a:moveTo>
                <a:lnTo>
                  <a:pt x="2694608" y="0"/>
                </a:lnTo>
              </a:path>
            </a:pathLst>
          </a:custGeom>
          <a:ln w="28575" cmpd="sng">
            <a:solidFill>
              <a:srgbClr val="E46C0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1085022" y="2517913"/>
            <a:ext cx="2070652" cy="190500"/>
          </a:xfrm>
          <a:custGeom>
            <a:avLst/>
            <a:gdLst>
              <a:gd name="connsiteX0" fmla="*/ 0 w 2760869"/>
              <a:gd name="connsiteY0" fmla="*/ 254000 h 254000"/>
              <a:gd name="connsiteX1" fmla="*/ 1501913 w 2760869"/>
              <a:gd name="connsiteY1" fmla="*/ 0 h 254000"/>
              <a:gd name="connsiteX2" fmla="*/ 2760869 w 2760869"/>
              <a:gd name="connsiteY2" fmla="*/ 254000 h 254000"/>
              <a:gd name="connsiteX3" fmla="*/ 2760869 w 2760869"/>
              <a:gd name="connsiteY3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0869" h="254000">
                <a:moveTo>
                  <a:pt x="0" y="254000"/>
                </a:moveTo>
                <a:cubicBezTo>
                  <a:pt x="520884" y="127000"/>
                  <a:pt x="1041768" y="0"/>
                  <a:pt x="1501913" y="0"/>
                </a:cubicBezTo>
                <a:cubicBezTo>
                  <a:pt x="1962058" y="0"/>
                  <a:pt x="2760869" y="254000"/>
                  <a:pt x="2760869" y="254000"/>
                </a:cubicBezTo>
                <a:lnTo>
                  <a:pt x="2760869" y="254000"/>
                </a:lnTo>
              </a:path>
            </a:pathLst>
          </a:custGeom>
          <a:ln w="28575" cmpd="sng">
            <a:solidFill>
              <a:srgbClr val="E46C0A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977348" y="1572518"/>
            <a:ext cx="2219740" cy="566036"/>
          </a:xfrm>
          <a:custGeom>
            <a:avLst/>
            <a:gdLst>
              <a:gd name="connsiteX0" fmla="*/ 0 w 2959653"/>
              <a:gd name="connsiteY0" fmla="*/ 564787 h 754714"/>
              <a:gd name="connsiteX1" fmla="*/ 1656522 w 2959653"/>
              <a:gd name="connsiteY1" fmla="*/ 730439 h 754714"/>
              <a:gd name="connsiteX2" fmla="*/ 2197653 w 2959653"/>
              <a:gd name="connsiteY2" fmla="*/ 100961 h 754714"/>
              <a:gd name="connsiteX3" fmla="*/ 2959653 w 2959653"/>
              <a:gd name="connsiteY3" fmla="*/ 1570 h 754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653" h="754714">
                <a:moveTo>
                  <a:pt x="0" y="564787"/>
                </a:moveTo>
                <a:cubicBezTo>
                  <a:pt x="645123" y="686265"/>
                  <a:pt x="1290247" y="807743"/>
                  <a:pt x="1656522" y="730439"/>
                </a:cubicBezTo>
                <a:cubicBezTo>
                  <a:pt x="2022798" y="653135"/>
                  <a:pt x="1980465" y="222439"/>
                  <a:pt x="2197653" y="100961"/>
                </a:cubicBezTo>
                <a:cubicBezTo>
                  <a:pt x="2414842" y="-20517"/>
                  <a:pt x="2959653" y="1570"/>
                  <a:pt x="2959653" y="1570"/>
                </a:cubicBezTo>
              </a:path>
            </a:pathLst>
          </a:cu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985631" y="1681696"/>
            <a:ext cx="2203174" cy="855860"/>
          </a:xfrm>
          <a:custGeom>
            <a:avLst/>
            <a:gdLst>
              <a:gd name="connsiteX0" fmla="*/ 0 w 2937565"/>
              <a:gd name="connsiteY0" fmla="*/ 1048696 h 1141147"/>
              <a:gd name="connsiteX1" fmla="*/ 1634435 w 2937565"/>
              <a:gd name="connsiteY1" fmla="*/ 1048696 h 1141147"/>
              <a:gd name="connsiteX2" fmla="*/ 2175565 w 2937565"/>
              <a:gd name="connsiteY2" fmla="*/ 87913 h 1141147"/>
              <a:gd name="connsiteX3" fmla="*/ 2937565 w 2937565"/>
              <a:gd name="connsiteY3" fmla="*/ 43739 h 114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565" h="1141147">
                <a:moveTo>
                  <a:pt x="0" y="1048696"/>
                </a:moveTo>
                <a:cubicBezTo>
                  <a:pt x="635920" y="1128761"/>
                  <a:pt x="1271841" y="1208827"/>
                  <a:pt x="1634435" y="1048696"/>
                </a:cubicBezTo>
                <a:cubicBezTo>
                  <a:pt x="1997029" y="888565"/>
                  <a:pt x="1958377" y="255406"/>
                  <a:pt x="2175565" y="87913"/>
                </a:cubicBezTo>
                <a:cubicBezTo>
                  <a:pt x="2392753" y="-79580"/>
                  <a:pt x="2937565" y="43739"/>
                  <a:pt x="2937565" y="43739"/>
                </a:cubicBezTo>
              </a:path>
            </a:pathLst>
          </a:custGeom>
          <a:ln w="28575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690007" y="1514972"/>
            <a:ext cx="2452526" cy="340332"/>
          </a:xfrm>
          <a:custGeom>
            <a:avLst/>
            <a:gdLst>
              <a:gd name="connsiteX0" fmla="*/ 0 w 3270034"/>
              <a:gd name="connsiteY0" fmla="*/ 0 h 369993"/>
              <a:gd name="connsiteX1" fmla="*/ 3270034 w 3270034"/>
              <a:gd name="connsiteY1" fmla="*/ 369993 h 36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0034" h="369993">
                <a:moveTo>
                  <a:pt x="0" y="0"/>
                </a:moveTo>
                <a:lnTo>
                  <a:pt x="3270034" y="369993"/>
                </a:lnTo>
              </a:path>
            </a:pathLst>
          </a:custGeom>
          <a:ln w="28575" cmpd="sng">
            <a:solidFill>
              <a:srgbClr val="D9001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2135" y="1532131"/>
            <a:ext cx="204611" cy="204611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93547" y="2010035"/>
            <a:ext cx="204611" cy="204611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96944" y="2487940"/>
            <a:ext cx="204611" cy="204611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7664" y="1535266"/>
            <a:ext cx="234043" cy="204611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9076" y="2013171"/>
            <a:ext cx="234043" cy="204611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2473" y="2491075"/>
            <a:ext cx="234043" cy="204611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050" kern="1200" dirty="0">
                <a:solidFill>
                  <a:prstClr val="black"/>
                </a:solidFill>
                <a:latin typeface="Gill Sans"/>
                <a:cs typeface="Gill Sans"/>
              </a:rPr>
              <a:t>3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228850" y="1460341"/>
            <a:ext cx="0" cy="339257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35257" y="1939996"/>
            <a:ext cx="0" cy="339257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968128" y="1457833"/>
            <a:ext cx="261104" cy="116014"/>
          </a:xfrm>
          <a:prstGeom prst="rect">
            <a:avLst/>
          </a:prstGeom>
          <a:solidFill>
            <a:srgbClr val="FFA614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74652" y="2642607"/>
            <a:ext cx="261104" cy="116014"/>
          </a:xfrm>
          <a:prstGeom prst="rect">
            <a:avLst/>
          </a:prstGeom>
          <a:solidFill>
            <a:srgbClr val="FFA614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74652" y="2055946"/>
            <a:ext cx="261104" cy="116014"/>
          </a:xfrm>
          <a:prstGeom prst="rect">
            <a:avLst/>
          </a:prstGeom>
          <a:solidFill>
            <a:srgbClr val="FFA614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428259" y="1457690"/>
            <a:ext cx="535004" cy="116014"/>
          </a:xfrm>
          <a:prstGeom prst="rect">
            <a:avLst/>
          </a:prstGeom>
          <a:solidFill>
            <a:srgbClr val="D9001F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FFFFFF"/>
                </a:solidFill>
                <a:latin typeface="Gill Sans"/>
                <a:cs typeface="Gill Sans"/>
              </a:rPr>
              <a:t>6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86226" y="1937471"/>
            <a:ext cx="445770" cy="116014"/>
          </a:xfrm>
          <a:prstGeom prst="rect">
            <a:avLst/>
          </a:prstGeom>
          <a:solidFill>
            <a:schemeClr val="tx1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FFFFFF"/>
                </a:solidFill>
                <a:latin typeface="Gill Sans"/>
                <a:cs typeface="Gill Sans"/>
              </a:rPr>
              <a:t>5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786076" y="2420943"/>
            <a:ext cx="445770" cy="116014"/>
          </a:xfrm>
          <a:prstGeom prst="rect">
            <a:avLst/>
          </a:prstGeom>
          <a:solidFill>
            <a:schemeClr val="tx1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FFFFFF"/>
                </a:solidFill>
                <a:latin typeface="Gill Sans"/>
                <a:cs typeface="Gill Sans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1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4.07407E-6 L 0.21498 0.0483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240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1381 0.02569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127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1381 0.00648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32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0.23476 -0.094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476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L 0.2345 -0.2178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1088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4.07407E-6 L 0.27357 0.07731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386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5" grpId="0"/>
      <p:bldP spid="56" grpId="0"/>
      <p:bldP spid="62" grpId="0"/>
      <p:bldP spid="63" grpId="0"/>
      <p:bldP spid="64" grpId="0"/>
      <p:bldP spid="65" grpId="0"/>
      <p:bldP spid="69" grpId="0" animBg="1"/>
      <p:bldP spid="70" grpId="0" animBg="1"/>
      <p:bldP spid="71" grpId="0" animBg="1"/>
      <p:bldP spid="75" grpId="0" animBg="1"/>
      <p:bldP spid="106" grpId="0"/>
      <p:bldP spid="119" grpId="0" animBg="1"/>
      <p:bldP spid="132" grpId="0" animBg="1"/>
      <p:bldP spid="134" grpId="0"/>
      <p:bldP spid="135" grpId="0"/>
      <p:bldP spid="107" grpId="0"/>
      <p:bldP spid="40" grpId="0" animBg="1"/>
      <p:bldP spid="40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4" grpId="0" animBg="1"/>
      <p:bldP spid="74" grpId="1" animBg="1"/>
      <p:bldP spid="76" grpId="0" animBg="1"/>
      <p:bldP spid="76" grpId="1" animBg="1"/>
      <p:bldP spid="39" grpId="0" animBg="1"/>
      <p:bldP spid="42" grpId="0" animBg="1"/>
      <p:bldP spid="43" grpId="0" animBg="1"/>
      <p:bldP spid="129" grpId="0" animBg="1"/>
      <p:bldP spid="130" grpId="0" animBg="1"/>
      <p:bldP spid="1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/>
          <a:lstStyle/>
          <a:p>
            <a:r>
              <a:rPr lang="en-CA" sz="3300" dirty="0">
                <a:solidFill>
                  <a:prstClr val="white"/>
                </a:solidFill>
                <a:latin typeface="NewslabLight"/>
                <a:cs typeface="+mj-cs"/>
              </a:rPr>
              <a:t>Ordering in Clairvoyant Inter-</a:t>
            </a:r>
            <a:r>
              <a:rPr lang="en-CA" sz="3300" dirty="0" err="1">
                <a:solidFill>
                  <a:prstClr val="white"/>
                </a:solidFill>
                <a:latin typeface="NewslabLight"/>
                <a:cs typeface="+mj-cs"/>
              </a:rPr>
              <a:t>Coflow</a:t>
            </a:r>
            <a:r>
              <a:rPr lang="en-CA" sz="3300" dirty="0">
                <a:solidFill>
                  <a:prstClr val="white"/>
                </a:solidFill>
                <a:latin typeface="NewslabLight"/>
                <a:cs typeface="+mj-cs"/>
              </a:rPr>
              <a:t> Sched.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2930" y="1431026"/>
            <a:ext cx="1135944" cy="136877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kern="1200" dirty="0">
                <a:solidFill>
                  <a:srgbClr val="000000"/>
                </a:solidFill>
                <a:latin typeface="Gill Sans"/>
                <a:cs typeface="Gill Sans"/>
              </a:rPr>
              <a:t>Datacenter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2692135" y="1532131"/>
            <a:ext cx="540662" cy="204611"/>
            <a:chOff x="3589513" y="2042840"/>
            <a:chExt cx="720882" cy="272815"/>
          </a:xfrm>
        </p:grpSpPr>
        <p:sp>
          <p:nvSpPr>
            <p:cNvPr id="14" name="Rectangle 13"/>
            <p:cNvSpPr/>
            <p:nvPr/>
          </p:nvSpPr>
          <p:spPr>
            <a:xfrm>
              <a:off x="3589513" y="2042840"/>
              <a:ext cx="272815" cy="27281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1</a:t>
              </a:r>
            </a:p>
          </p:txBody>
        </p:sp>
        <p:cxnSp>
          <p:nvCxnSpPr>
            <p:cNvPr id="17" name="Straight Connector 16"/>
            <p:cNvCxnSpPr>
              <a:stCxn id="14" idx="3"/>
            </p:cNvCxnSpPr>
            <p:nvPr/>
          </p:nvCxnSpPr>
          <p:spPr>
            <a:xfrm>
              <a:off x="3862328" y="2179248"/>
              <a:ext cx="44806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2693546" y="2010035"/>
            <a:ext cx="535791" cy="204611"/>
            <a:chOff x="3591395" y="2680046"/>
            <a:chExt cx="714388" cy="272815"/>
          </a:xfrm>
        </p:grpSpPr>
        <p:sp>
          <p:nvSpPr>
            <p:cNvPr id="15" name="Rectangle 14"/>
            <p:cNvSpPr/>
            <p:nvPr/>
          </p:nvSpPr>
          <p:spPr>
            <a:xfrm>
              <a:off x="3591395" y="2680046"/>
              <a:ext cx="272815" cy="27281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2</a:t>
              </a:r>
            </a:p>
          </p:txBody>
        </p:sp>
        <p:cxnSp>
          <p:nvCxnSpPr>
            <p:cNvPr id="18" name="Straight Connector 17"/>
            <p:cNvCxnSpPr>
              <a:stCxn id="15" idx="3"/>
            </p:cNvCxnSpPr>
            <p:nvPr/>
          </p:nvCxnSpPr>
          <p:spPr>
            <a:xfrm flipV="1">
              <a:off x="3864210" y="2807755"/>
              <a:ext cx="441573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2696944" y="2487940"/>
            <a:ext cx="535457" cy="204611"/>
            <a:chOff x="3595925" y="3317252"/>
            <a:chExt cx="713943" cy="272815"/>
          </a:xfrm>
        </p:grpSpPr>
        <p:sp>
          <p:nvSpPr>
            <p:cNvPr id="16" name="Rectangle 15"/>
            <p:cNvSpPr/>
            <p:nvPr/>
          </p:nvSpPr>
          <p:spPr>
            <a:xfrm>
              <a:off x="3595925" y="3317252"/>
              <a:ext cx="272815" cy="27281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3</a:t>
              </a:r>
            </a:p>
          </p:txBody>
        </p:sp>
        <p:cxnSp>
          <p:nvCxnSpPr>
            <p:cNvPr id="19" name="Straight Connector 18"/>
            <p:cNvCxnSpPr>
              <a:stCxn id="16" idx="3"/>
            </p:cNvCxnSpPr>
            <p:nvPr/>
          </p:nvCxnSpPr>
          <p:spPr>
            <a:xfrm>
              <a:off x="3868740" y="3453660"/>
              <a:ext cx="441128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380278" y="1460341"/>
            <a:ext cx="1371429" cy="342900"/>
            <a:chOff x="736983" y="1947121"/>
            <a:chExt cx="1598626" cy="457200"/>
          </a:xfrm>
        </p:grpSpPr>
        <p:sp>
          <p:nvSpPr>
            <p:cNvPr id="11" name="Rectangle 10"/>
            <p:cNvSpPr/>
            <p:nvPr/>
          </p:nvSpPr>
          <p:spPr>
            <a:xfrm>
              <a:off x="2062794" y="2047021"/>
              <a:ext cx="272815" cy="27281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1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36983" y="1947121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36983" y="2099521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36983" y="2251921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6983" y="2404321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26133" y="1947121"/>
              <a:ext cx="0" cy="452343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1"/>
            </p:cNvCxnSpPr>
            <p:nvPr/>
          </p:nvCxnSpPr>
          <p:spPr>
            <a:xfrm flipH="1" flipV="1">
              <a:off x="1726135" y="2181992"/>
              <a:ext cx="336659" cy="1437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383962" y="1939995"/>
            <a:ext cx="1369157" cy="342900"/>
            <a:chOff x="741513" y="2586660"/>
            <a:chExt cx="1595978" cy="457200"/>
          </a:xfrm>
        </p:grpSpPr>
        <p:sp>
          <p:nvSpPr>
            <p:cNvPr id="12" name="Rectangle 11"/>
            <p:cNvSpPr/>
            <p:nvPr/>
          </p:nvSpPr>
          <p:spPr>
            <a:xfrm>
              <a:off x="2064676" y="2684227"/>
              <a:ext cx="272815" cy="27281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2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41513" y="2586660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1513" y="2739060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41513" y="2891460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41513" y="3043860"/>
              <a:ext cx="1000295" cy="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33838" y="2586660"/>
              <a:ext cx="0" cy="452343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1730665" y="2821531"/>
              <a:ext cx="336659" cy="1437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83472" y="2416260"/>
            <a:ext cx="1373044" cy="342900"/>
            <a:chOff x="741513" y="3221680"/>
            <a:chExt cx="1600508" cy="457200"/>
          </a:xfrm>
        </p:grpSpPr>
        <p:sp>
          <p:nvSpPr>
            <p:cNvPr id="13" name="Rectangle 12"/>
            <p:cNvSpPr/>
            <p:nvPr/>
          </p:nvSpPr>
          <p:spPr>
            <a:xfrm>
              <a:off x="2069206" y="3321433"/>
              <a:ext cx="272815" cy="272815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050" kern="1200" dirty="0">
                  <a:solidFill>
                    <a:prstClr val="black"/>
                  </a:solidFill>
                  <a:latin typeface="Gill Sans"/>
                  <a:cs typeface="Gill Sans"/>
                </a:rPr>
                <a:t>3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41513" y="3221680"/>
              <a:ext cx="1000295" cy="457200"/>
              <a:chOff x="1524633" y="1252642"/>
              <a:chExt cx="1000295" cy="4572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24633" y="1252642"/>
                <a:ext cx="1000295" cy="0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24633" y="1405042"/>
                <a:ext cx="1000295" cy="0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524633" y="1557442"/>
                <a:ext cx="1000295" cy="0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633" y="1709842"/>
                <a:ext cx="1000295" cy="0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516958" y="1252642"/>
                <a:ext cx="0" cy="452343"/>
              </a:xfrm>
              <a:prstGeom prst="line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flipH="1" flipV="1">
              <a:off x="1730665" y="3456551"/>
              <a:ext cx="336659" cy="1437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6938236" y="1933496"/>
            <a:ext cx="1612405" cy="293825"/>
            <a:chOff x="632717" y="4232840"/>
            <a:chExt cx="1678826" cy="265144"/>
          </a:xfrm>
        </p:grpSpPr>
        <p:cxnSp>
          <p:nvCxnSpPr>
            <p:cNvPr id="173" name="Straight Connector 172"/>
            <p:cNvCxnSpPr/>
            <p:nvPr/>
          </p:nvCxnSpPr>
          <p:spPr>
            <a:xfrm>
              <a:off x="632717" y="4232840"/>
              <a:ext cx="1678826" cy="14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632717" y="4496321"/>
              <a:ext cx="1678826" cy="16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Straight Arrow Connector 174"/>
          <p:cNvCxnSpPr/>
          <p:nvPr/>
        </p:nvCxnSpPr>
        <p:spPr>
          <a:xfrm>
            <a:off x="7020851" y="2366976"/>
            <a:ext cx="1662164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76" name="Straight Arrow Connector 175"/>
          <p:cNvCxnSpPr/>
          <p:nvPr/>
        </p:nvCxnSpPr>
        <p:spPr>
          <a:xfrm flipV="1">
            <a:off x="7019240" y="1319973"/>
            <a:ext cx="92" cy="105377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177" name="Straight Connector 176"/>
          <p:cNvCxnSpPr/>
          <p:nvPr/>
        </p:nvCxnSpPr>
        <p:spPr>
          <a:xfrm>
            <a:off x="7236022" y="1362939"/>
            <a:ext cx="0" cy="103022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178" name="Straight Connector 177"/>
          <p:cNvCxnSpPr/>
          <p:nvPr/>
        </p:nvCxnSpPr>
        <p:spPr>
          <a:xfrm>
            <a:off x="8471743" y="1350050"/>
            <a:ext cx="0" cy="104293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179" name="TextBox 178"/>
          <p:cNvSpPr txBox="1"/>
          <p:nvPr/>
        </p:nvSpPr>
        <p:spPr>
          <a:xfrm>
            <a:off x="8311373" y="234234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19</a:t>
            </a:r>
          </a:p>
        </p:txBody>
      </p:sp>
      <p:grpSp>
        <p:nvGrpSpPr>
          <p:cNvPr id="180" name="Group 179"/>
          <p:cNvGrpSpPr/>
          <p:nvPr/>
        </p:nvGrpSpPr>
        <p:grpSpPr>
          <a:xfrm>
            <a:off x="6938236" y="1635604"/>
            <a:ext cx="1612405" cy="298391"/>
            <a:chOff x="632717" y="3837618"/>
            <a:chExt cx="1687616" cy="269265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632717" y="3837618"/>
              <a:ext cx="1687616" cy="56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632717" y="4101099"/>
              <a:ext cx="1683221" cy="578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Box 182"/>
          <p:cNvSpPr txBox="1"/>
          <p:nvPr/>
        </p:nvSpPr>
        <p:spPr>
          <a:xfrm>
            <a:off x="6751684" y="1930048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O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6751684" y="1637365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O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grpSp>
        <p:nvGrpSpPr>
          <p:cNvPr id="185" name="Group 184"/>
          <p:cNvGrpSpPr/>
          <p:nvPr/>
        </p:nvGrpSpPr>
        <p:grpSpPr>
          <a:xfrm>
            <a:off x="7047109" y="2510430"/>
            <a:ext cx="1371600" cy="161583"/>
            <a:chOff x="5798952" y="3673671"/>
            <a:chExt cx="1315574" cy="215444"/>
          </a:xfrm>
        </p:grpSpPr>
        <p:cxnSp>
          <p:nvCxnSpPr>
            <p:cNvPr id="186" name="Straight Arrow Connector 185"/>
            <p:cNvCxnSpPr/>
            <p:nvPr/>
          </p:nvCxnSpPr>
          <p:spPr>
            <a:xfrm>
              <a:off x="5798952" y="3798022"/>
              <a:ext cx="1315574" cy="18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87" name="TextBox 186"/>
            <p:cNvSpPr txBox="1"/>
            <p:nvPr/>
          </p:nvSpPr>
          <p:spPr>
            <a:xfrm>
              <a:off x="6152585" y="3673671"/>
              <a:ext cx="27815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ysClr val="windowText" lastClr="000000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6941633" y="1345405"/>
            <a:ext cx="1608357" cy="298391"/>
            <a:chOff x="637248" y="3450686"/>
            <a:chExt cx="1687616" cy="269265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637248" y="3450686"/>
              <a:ext cx="1687616" cy="56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637248" y="3714167"/>
              <a:ext cx="1683221" cy="578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6755082" y="1347166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O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8033211" y="1039212"/>
            <a:ext cx="4960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</a:t>
            </a:r>
            <a:r>
              <a:rPr lang="en-US" sz="1200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</a:t>
            </a:r>
            <a:r>
              <a:rPr lang="en-US" sz="12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 ends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6793288" y="1047494"/>
            <a:ext cx="5048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kern="12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C</a:t>
            </a:r>
            <a:r>
              <a:rPr lang="en-US" sz="1200" kern="1200" baseline="-250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1</a:t>
            </a:r>
            <a:r>
              <a:rPr lang="en-US" sz="1200" kern="12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 ends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123935" y="234234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7027733" y="1480359"/>
            <a:ext cx="205740" cy="123617"/>
          </a:xfrm>
          <a:prstGeom prst="rect">
            <a:avLst/>
          </a:prstGeom>
          <a:solidFill>
            <a:srgbClr val="FFA6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027733" y="1764840"/>
            <a:ext cx="205740" cy="123444"/>
          </a:xfrm>
          <a:prstGeom prst="rect">
            <a:avLst/>
          </a:prstGeom>
          <a:solidFill>
            <a:srgbClr val="FFA6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7649270" y="1480359"/>
            <a:ext cx="822960" cy="12361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cxnSp>
        <p:nvCxnSpPr>
          <p:cNvPr id="198" name="Straight Arrow Connector 197"/>
          <p:cNvCxnSpPr/>
          <p:nvPr/>
        </p:nvCxnSpPr>
        <p:spPr>
          <a:xfrm flipV="1">
            <a:off x="7234670" y="1202768"/>
            <a:ext cx="0" cy="46398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ot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 flipV="1">
            <a:off x="8471760" y="1195506"/>
            <a:ext cx="0" cy="459827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Rectangle 199"/>
          <p:cNvSpPr/>
          <p:nvPr/>
        </p:nvSpPr>
        <p:spPr>
          <a:xfrm>
            <a:off x="7032890" y="2064286"/>
            <a:ext cx="205740" cy="123444"/>
          </a:xfrm>
          <a:prstGeom prst="rect">
            <a:avLst/>
          </a:prstGeom>
          <a:solidFill>
            <a:srgbClr val="FFA6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458639" y="2643975"/>
            <a:ext cx="2337499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1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Smallest-Bottleneck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7239861" y="1480359"/>
            <a:ext cx="411480" cy="123617"/>
          </a:xfrm>
          <a:prstGeom prst="rect">
            <a:avLst/>
          </a:prstGeom>
          <a:solidFill>
            <a:srgbClr val="D90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cxnSp>
        <p:nvCxnSpPr>
          <p:cNvPr id="203" name="Straight Connector 202"/>
          <p:cNvCxnSpPr/>
          <p:nvPr/>
        </p:nvCxnSpPr>
        <p:spPr>
          <a:xfrm>
            <a:off x="7652759" y="1350719"/>
            <a:ext cx="0" cy="104293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239" name="TextBox 238"/>
          <p:cNvSpPr txBox="1"/>
          <p:nvPr/>
        </p:nvSpPr>
        <p:spPr>
          <a:xfrm>
            <a:off x="7533800" y="234301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9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7364617" y="1039881"/>
            <a:ext cx="4960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kern="1200" dirty="0">
                <a:solidFill>
                  <a:srgbClr val="D9001F"/>
                </a:solidFill>
                <a:latin typeface="Gill Sans"/>
                <a:ea typeface="+mn-ea"/>
                <a:cs typeface="Gill Sans"/>
              </a:rPr>
              <a:t>C</a:t>
            </a:r>
            <a:r>
              <a:rPr lang="en-US" sz="1200" kern="1200" baseline="-25000" dirty="0">
                <a:solidFill>
                  <a:srgbClr val="D9001F"/>
                </a:solidFill>
                <a:latin typeface="Gill Sans"/>
                <a:ea typeface="+mn-ea"/>
                <a:cs typeface="Gill Sans"/>
              </a:rPr>
              <a:t>3</a:t>
            </a:r>
            <a:r>
              <a:rPr lang="en-US" sz="1200" kern="1200" dirty="0">
                <a:solidFill>
                  <a:srgbClr val="D9001F"/>
                </a:solidFill>
                <a:latin typeface="Gill Sans"/>
                <a:ea typeface="+mn-ea"/>
                <a:cs typeface="Gill Sans"/>
              </a:rPr>
              <a:t> ends</a:t>
            </a:r>
          </a:p>
        </p:txBody>
      </p:sp>
      <p:cxnSp>
        <p:nvCxnSpPr>
          <p:cNvPr id="241" name="Straight Arrow Connector 240"/>
          <p:cNvCxnSpPr/>
          <p:nvPr/>
        </p:nvCxnSpPr>
        <p:spPr>
          <a:xfrm flipH="1" flipV="1">
            <a:off x="7652775" y="1196175"/>
            <a:ext cx="0" cy="459827"/>
          </a:xfrm>
          <a:prstGeom prst="straightConnector1">
            <a:avLst/>
          </a:prstGeom>
          <a:ln>
            <a:solidFill>
              <a:srgbClr val="D9001F"/>
            </a:solidFill>
            <a:prstDash val="dot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6" name="Table 245"/>
          <p:cNvGraphicFramePr>
            <a:graphicFrameLocks noGrp="1"/>
          </p:cNvGraphicFramePr>
          <p:nvPr>
            <p:extLst/>
          </p:nvPr>
        </p:nvGraphicFramePr>
        <p:xfrm>
          <a:off x="426626" y="3195298"/>
          <a:ext cx="272905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251"/>
                <a:gridCol w="490091"/>
                <a:gridCol w="419854"/>
                <a:gridCol w="419854"/>
              </a:tblGrid>
              <a:tr h="34290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  <a:cs typeface="Gill Sans"/>
                        </a:rPr>
                        <a:t>C</a:t>
                      </a:r>
                      <a:r>
                        <a:rPr lang="en-US" sz="180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  <a:cs typeface="Gill Sans"/>
                        </a:rPr>
                        <a:t>1</a:t>
                      </a:r>
                      <a:endParaRPr lang="en-US" sz="1800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C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2</a:t>
                      </a:r>
                      <a:endParaRPr lang="en-US" sz="1800" baseline="-25000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smtClean="0">
                          <a:solidFill>
                            <a:srgbClr val="D9001F"/>
                          </a:solidFill>
                          <a:latin typeface="Gill Sans"/>
                          <a:cs typeface="Gill Sans"/>
                        </a:rPr>
                        <a:t>C</a:t>
                      </a:r>
                      <a:r>
                        <a:rPr lang="en-US" sz="1800" baseline="-25000" dirty="0" smtClean="0">
                          <a:solidFill>
                            <a:srgbClr val="D9001F"/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1800" baseline="-25000" dirty="0">
                        <a:solidFill>
                          <a:srgbClr val="D9001F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Bottleneck</a:t>
                      </a:r>
                      <a:endParaRPr lang="en-US" sz="1800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Gill Sans"/>
                          <a:cs typeface="Gill Sans"/>
                        </a:rPr>
                        <a:t>3</a:t>
                      </a:r>
                      <a:endParaRPr lang="en-US" sz="18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Gill Sans"/>
                          <a:cs typeface="Gill Sans"/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D9001F"/>
                          </a:solidFill>
                          <a:latin typeface="Gill Sans"/>
                          <a:cs typeface="Gill Sans"/>
                        </a:rPr>
                        <a:t>6</a:t>
                      </a:r>
                      <a:endParaRPr lang="en-US" sz="1800" dirty="0">
                        <a:solidFill>
                          <a:srgbClr val="D9001F"/>
                        </a:solidFill>
                        <a:latin typeface="Gill Sans"/>
                        <a:cs typeface="Gill San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247" name="Straight Connector 246"/>
          <p:cNvCxnSpPr/>
          <p:nvPr/>
        </p:nvCxnSpPr>
        <p:spPr>
          <a:xfrm flipH="1">
            <a:off x="3723487" y="1354671"/>
            <a:ext cx="1" cy="3513668"/>
          </a:xfrm>
          <a:prstGeom prst="line">
            <a:avLst/>
          </a:prstGeom>
          <a:ln w="57150" cmpd="sng">
            <a:solidFill>
              <a:srgbClr val="404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968128" y="1457833"/>
            <a:ext cx="261104" cy="116014"/>
          </a:xfrm>
          <a:prstGeom prst="rect">
            <a:avLst/>
          </a:prstGeom>
          <a:solidFill>
            <a:srgbClr val="FFA614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974652" y="2642607"/>
            <a:ext cx="261104" cy="116014"/>
          </a:xfrm>
          <a:prstGeom prst="rect">
            <a:avLst/>
          </a:prstGeom>
          <a:solidFill>
            <a:srgbClr val="FFA614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974652" y="2055946"/>
            <a:ext cx="261104" cy="116014"/>
          </a:xfrm>
          <a:prstGeom prst="rect">
            <a:avLst/>
          </a:prstGeom>
          <a:solidFill>
            <a:srgbClr val="FFA614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428259" y="1457690"/>
            <a:ext cx="535004" cy="116014"/>
          </a:xfrm>
          <a:prstGeom prst="rect">
            <a:avLst/>
          </a:prstGeom>
          <a:solidFill>
            <a:srgbClr val="D9001F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FFFFFF"/>
                </a:solidFill>
                <a:latin typeface="Gill Sans"/>
                <a:cs typeface="Gill Sans"/>
              </a:rPr>
              <a:t>6</a:t>
            </a:r>
          </a:p>
        </p:txBody>
      </p:sp>
      <p:sp>
        <p:nvSpPr>
          <p:cNvPr id="252" name="Rectangle 251"/>
          <p:cNvSpPr/>
          <p:nvPr/>
        </p:nvSpPr>
        <p:spPr>
          <a:xfrm>
            <a:off x="786226" y="1937471"/>
            <a:ext cx="445770" cy="116014"/>
          </a:xfrm>
          <a:prstGeom prst="rect">
            <a:avLst/>
          </a:prstGeom>
          <a:solidFill>
            <a:schemeClr val="tx1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FFFFFF"/>
                </a:solidFill>
                <a:latin typeface="Gill Sans"/>
                <a:cs typeface="Gill Sans"/>
              </a:rPr>
              <a:t>5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786076" y="2420943"/>
            <a:ext cx="445770" cy="116014"/>
          </a:xfrm>
          <a:prstGeom prst="rect">
            <a:avLst/>
          </a:prstGeom>
          <a:solidFill>
            <a:schemeClr val="tx1"/>
          </a:solidFill>
          <a:ln w="952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200" dirty="0">
                <a:solidFill>
                  <a:srgbClr val="FFFFFF"/>
                </a:solidFill>
                <a:latin typeface="Gill Sans"/>
                <a:cs typeface="Gill Sans"/>
              </a:rPr>
              <a:t>5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8588054" y="2643975"/>
            <a:ext cx="5790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kern="1200" dirty="0">
                <a:latin typeface="Abril Fatface"/>
                <a:ea typeface="+mn-ea"/>
                <a:cs typeface="Abril Fatface"/>
              </a:rPr>
              <a:t>(</a:t>
            </a:r>
            <a:r>
              <a:rPr lang="en-US" sz="1800" kern="1200" dirty="0">
                <a:solidFill>
                  <a:srgbClr val="FF6600"/>
                </a:solidFill>
                <a:latin typeface="Abril Fatface"/>
                <a:ea typeface="+mn-ea"/>
                <a:cs typeface="Abril Fatface"/>
              </a:rPr>
              <a:t>31</a:t>
            </a:r>
            <a:r>
              <a:rPr lang="en-US" sz="1800" kern="1200" dirty="0">
                <a:latin typeface="Abril Fatface"/>
                <a:ea typeface="+mn-ea"/>
                <a:cs typeface="Abril Fatface"/>
              </a:rPr>
              <a:t>)</a:t>
            </a:r>
          </a:p>
        </p:txBody>
      </p:sp>
      <p:grpSp>
        <p:nvGrpSpPr>
          <p:cNvPr id="294" name="Group 293"/>
          <p:cNvGrpSpPr/>
          <p:nvPr/>
        </p:nvGrpSpPr>
        <p:grpSpPr>
          <a:xfrm>
            <a:off x="4251690" y="1938141"/>
            <a:ext cx="1612405" cy="293825"/>
            <a:chOff x="632717" y="4232840"/>
            <a:chExt cx="1678826" cy="265144"/>
          </a:xfrm>
        </p:grpSpPr>
        <p:cxnSp>
          <p:nvCxnSpPr>
            <p:cNvPr id="295" name="Straight Connector 294"/>
            <p:cNvCxnSpPr/>
            <p:nvPr/>
          </p:nvCxnSpPr>
          <p:spPr>
            <a:xfrm>
              <a:off x="632717" y="4232840"/>
              <a:ext cx="1678826" cy="148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32717" y="4496321"/>
              <a:ext cx="1678826" cy="166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7" name="Straight Arrow Connector 296"/>
          <p:cNvCxnSpPr/>
          <p:nvPr/>
        </p:nvCxnSpPr>
        <p:spPr>
          <a:xfrm>
            <a:off x="4334305" y="2371621"/>
            <a:ext cx="1662164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98" name="Straight Arrow Connector 297"/>
          <p:cNvCxnSpPr/>
          <p:nvPr/>
        </p:nvCxnSpPr>
        <p:spPr>
          <a:xfrm flipV="1">
            <a:off x="4332694" y="1324618"/>
            <a:ext cx="92" cy="1053773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cxnSp>
        <p:nvCxnSpPr>
          <p:cNvPr id="299" name="Straight Connector 298"/>
          <p:cNvCxnSpPr/>
          <p:nvPr/>
        </p:nvCxnSpPr>
        <p:spPr>
          <a:xfrm>
            <a:off x="4549477" y="1367584"/>
            <a:ext cx="0" cy="103022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cxnSp>
        <p:nvCxnSpPr>
          <p:cNvPr id="300" name="Straight Connector 299"/>
          <p:cNvCxnSpPr/>
          <p:nvPr/>
        </p:nvCxnSpPr>
        <p:spPr>
          <a:xfrm>
            <a:off x="5371067" y="1354695"/>
            <a:ext cx="0" cy="104293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301" name="TextBox 300"/>
          <p:cNvSpPr txBox="1"/>
          <p:nvPr/>
        </p:nvSpPr>
        <p:spPr>
          <a:xfrm>
            <a:off x="5210698" y="234698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13</a:t>
            </a:r>
          </a:p>
        </p:txBody>
      </p:sp>
      <p:grpSp>
        <p:nvGrpSpPr>
          <p:cNvPr id="302" name="Group 301"/>
          <p:cNvGrpSpPr/>
          <p:nvPr/>
        </p:nvGrpSpPr>
        <p:grpSpPr>
          <a:xfrm>
            <a:off x="4251690" y="1640249"/>
            <a:ext cx="1612405" cy="298391"/>
            <a:chOff x="632717" y="3837618"/>
            <a:chExt cx="1687616" cy="269265"/>
          </a:xfrm>
        </p:grpSpPr>
        <p:cxnSp>
          <p:nvCxnSpPr>
            <p:cNvPr id="303" name="Straight Connector 302"/>
            <p:cNvCxnSpPr/>
            <p:nvPr/>
          </p:nvCxnSpPr>
          <p:spPr>
            <a:xfrm>
              <a:off x="632717" y="3837618"/>
              <a:ext cx="1687616" cy="56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632717" y="4101099"/>
              <a:ext cx="1683221" cy="578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5" name="TextBox 304"/>
          <p:cNvSpPr txBox="1"/>
          <p:nvPr/>
        </p:nvSpPr>
        <p:spPr>
          <a:xfrm>
            <a:off x="4065139" y="1934693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O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4065139" y="1642010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O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grpSp>
        <p:nvGrpSpPr>
          <p:cNvPr id="307" name="Group 306"/>
          <p:cNvGrpSpPr/>
          <p:nvPr/>
        </p:nvGrpSpPr>
        <p:grpSpPr>
          <a:xfrm>
            <a:off x="4360564" y="2515075"/>
            <a:ext cx="1371600" cy="161583"/>
            <a:chOff x="5798952" y="3673671"/>
            <a:chExt cx="1315574" cy="215444"/>
          </a:xfrm>
        </p:grpSpPr>
        <p:cxnSp>
          <p:nvCxnSpPr>
            <p:cNvPr id="308" name="Straight Arrow Connector 307"/>
            <p:cNvCxnSpPr/>
            <p:nvPr/>
          </p:nvCxnSpPr>
          <p:spPr>
            <a:xfrm>
              <a:off x="5798952" y="3798022"/>
              <a:ext cx="1315574" cy="18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309" name="TextBox 308"/>
            <p:cNvSpPr txBox="1"/>
            <p:nvPr/>
          </p:nvSpPr>
          <p:spPr>
            <a:xfrm>
              <a:off x="6152585" y="3673671"/>
              <a:ext cx="27815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50" i="1" dirty="0">
                  <a:solidFill>
                    <a:sysClr val="windowText" lastClr="000000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4255088" y="1350050"/>
            <a:ext cx="1608357" cy="298391"/>
            <a:chOff x="637248" y="3450686"/>
            <a:chExt cx="1687616" cy="269265"/>
          </a:xfrm>
        </p:grpSpPr>
        <p:cxnSp>
          <p:nvCxnSpPr>
            <p:cNvPr id="311" name="Straight Connector 310"/>
            <p:cNvCxnSpPr/>
            <p:nvPr/>
          </p:nvCxnSpPr>
          <p:spPr>
            <a:xfrm>
              <a:off x="637248" y="3450686"/>
              <a:ext cx="1687616" cy="56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637248" y="3714167"/>
              <a:ext cx="1683221" cy="578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3" name="TextBox 312"/>
          <p:cNvSpPr txBox="1"/>
          <p:nvPr/>
        </p:nvSpPr>
        <p:spPr>
          <a:xfrm>
            <a:off x="4068537" y="1351811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O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4932535" y="1043857"/>
            <a:ext cx="4960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C</a:t>
            </a:r>
            <a:r>
              <a:rPr lang="en-US" sz="1200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</a:t>
            </a:r>
            <a:r>
              <a:rPr lang="en-US" sz="120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 ends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4106743" y="1052139"/>
            <a:ext cx="5048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kern="12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C</a:t>
            </a:r>
            <a:r>
              <a:rPr lang="en-US" sz="1200" kern="1200" baseline="-250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1</a:t>
            </a:r>
            <a:r>
              <a:rPr lang="en-US" sz="1200" kern="1200" dirty="0">
                <a:solidFill>
                  <a:srgbClr val="F79646">
                    <a:lumMod val="75000"/>
                  </a:srgbClr>
                </a:solidFill>
                <a:latin typeface="Gill Sans"/>
                <a:ea typeface="+mn-ea"/>
                <a:cs typeface="Gill Sans"/>
              </a:rPr>
              <a:t> ends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4437390" y="234698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3</a:t>
            </a:r>
          </a:p>
        </p:txBody>
      </p:sp>
      <p:sp>
        <p:nvSpPr>
          <p:cNvPr id="317" name="Rectangle 316"/>
          <p:cNvSpPr/>
          <p:nvPr/>
        </p:nvSpPr>
        <p:spPr>
          <a:xfrm>
            <a:off x="4341188" y="1485004"/>
            <a:ext cx="205740" cy="123617"/>
          </a:xfrm>
          <a:prstGeom prst="rect">
            <a:avLst/>
          </a:prstGeom>
          <a:solidFill>
            <a:srgbClr val="FFA6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4341188" y="1769485"/>
            <a:ext cx="205740" cy="123444"/>
          </a:xfrm>
          <a:prstGeom prst="rect">
            <a:avLst/>
          </a:prstGeom>
          <a:solidFill>
            <a:srgbClr val="FFA6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548594" y="1485004"/>
            <a:ext cx="822960" cy="12361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cxnSp>
        <p:nvCxnSpPr>
          <p:cNvPr id="320" name="Straight Arrow Connector 319"/>
          <p:cNvCxnSpPr/>
          <p:nvPr/>
        </p:nvCxnSpPr>
        <p:spPr>
          <a:xfrm flipV="1">
            <a:off x="4548125" y="1207413"/>
            <a:ext cx="0" cy="46398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ot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/>
          <p:cNvCxnSpPr/>
          <p:nvPr/>
        </p:nvCxnSpPr>
        <p:spPr>
          <a:xfrm flipH="1" flipV="1">
            <a:off x="5371084" y="1200151"/>
            <a:ext cx="0" cy="459827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2" name="Rectangle 321"/>
          <p:cNvSpPr/>
          <p:nvPr/>
        </p:nvSpPr>
        <p:spPr>
          <a:xfrm>
            <a:off x="4346345" y="2068931"/>
            <a:ext cx="205740" cy="123444"/>
          </a:xfrm>
          <a:prstGeom prst="rect">
            <a:avLst/>
          </a:prstGeom>
          <a:solidFill>
            <a:srgbClr val="FFA6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4094409" y="2612469"/>
            <a:ext cx="169046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100" kern="1200" dirty="0">
                <a:solidFill>
                  <a:prstClr val="white">
                    <a:lumMod val="50000"/>
                  </a:prstClr>
                </a:solidFill>
                <a:latin typeface="Gill Sans"/>
                <a:ea typeface="+mn-ea"/>
                <a:cs typeface="Gill Sans"/>
              </a:rPr>
              <a:t>Shortest-First</a:t>
            </a:r>
          </a:p>
        </p:txBody>
      </p:sp>
      <p:sp>
        <p:nvSpPr>
          <p:cNvPr id="324" name="Rectangle 323"/>
          <p:cNvSpPr/>
          <p:nvPr/>
        </p:nvSpPr>
        <p:spPr>
          <a:xfrm>
            <a:off x="5373259" y="1485004"/>
            <a:ext cx="411480" cy="123617"/>
          </a:xfrm>
          <a:prstGeom prst="rect">
            <a:avLst/>
          </a:prstGeom>
          <a:solidFill>
            <a:srgbClr val="D900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kern="1200">
              <a:solidFill>
                <a:prstClr val="white"/>
              </a:solidFill>
              <a:latin typeface="Gill Sans"/>
              <a:cs typeface="Gill Sans"/>
            </a:endParaRPr>
          </a:p>
        </p:txBody>
      </p:sp>
      <p:cxnSp>
        <p:nvCxnSpPr>
          <p:cNvPr id="325" name="Straight Connector 324"/>
          <p:cNvCxnSpPr/>
          <p:nvPr/>
        </p:nvCxnSpPr>
        <p:spPr>
          <a:xfrm>
            <a:off x="5786156" y="1355364"/>
            <a:ext cx="0" cy="104293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  <p:sp>
        <p:nvSpPr>
          <p:cNvPr id="326" name="TextBox 325"/>
          <p:cNvSpPr txBox="1"/>
          <p:nvPr/>
        </p:nvSpPr>
        <p:spPr>
          <a:xfrm>
            <a:off x="5625787" y="234765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ysClr val="windowText" lastClr="000000"/>
                </a:solidFill>
                <a:latin typeface="Gill Sans"/>
                <a:ea typeface="+mn-ea"/>
                <a:cs typeface="Gill Sans"/>
              </a:rPr>
              <a:t>19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5498014" y="1044526"/>
            <a:ext cx="4960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kern="1200" dirty="0">
                <a:solidFill>
                  <a:srgbClr val="D9001F"/>
                </a:solidFill>
                <a:latin typeface="Gill Sans"/>
                <a:ea typeface="+mn-ea"/>
                <a:cs typeface="Gill Sans"/>
              </a:rPr>
              <a:t>C</a:t>
            </a:r>
            <a:r>
              <a:rPr lang="en-US" sz="1200" kern="1200" baseline="-25000" dirty="0">
                <a:solidFill>
                  <a:srgbClr val="D9001F"/>
                </a:solidFill>
                <a:latin typeface="Gill Sans"/>
                <a:ea typeface="+mn-ea"/>
                <a:cs typeface="Gill Sans"/>
              </a:rPr>
              <a:t>3</a:t>
            </a:r>
            <a:r>
              <a:rPr lang="en-US" sz="1200" kern="1200" dirty="0">
                <a:solidFill>
                  <a:srgbClr val="D9001F"/>
                </a:solidFill>
                <a:latin typeface="Gill Sans"/>
                <a:ea typeface="+mn-ea"/>
                <a:cs typeface="Gill Sans"/>
              </a:rPr>
              <a:t> ends</a:t>
            </a:r>
          </a:p>
        </p:txBody>
      </p:sp>
      <p:cxnSp>
        <p:nvCxnSpPr>
          <p:cNvPr id="328" name="Straight Arrow Connector 327"/>
          <p:cNvCxnSpPr/>
          <p:nvPr/>
        </p:nvCxnSpPr>
        <p:spPr>
          <a:xfrm flipH="1" flipV="1">
            <a:off x="5786173" y="1200820"/>
            <a:ext cx="0" cy="459827"/>
          </a:xfrm>
          <a:prstGeom prst="straightConnector1">
            <a:avLst/>
          </a:prstGeom>
          <a:ln>
            <a:solidFill>
              <a:srgbClr val="D9001F"/>
            </a:solidFill>
            <a:prstDash val="dot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9" name="TextBox 328"/>
          <p:cNvSpPr txBox="1"/>
          <p:nvPr/>
        </p:nvSpPr>
        <p:spPr>
          <a:xfrm>
            <a:off x="5590936" y="2655108"/>
            <a:ext cx="6062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kern="1200" dirty="0">
                <a:solidFill>
                  <a:prstClr val="black"/>
                </a:solidFill>
                <a:latin typeface="Abril Fatface"/>
                <a:ea typeface="+mn-ea"/>
                <a:cs typeface="Abril Fatface"/>
              </a:rPr>
              <a:t>(35)</a:t>
            </a:r>
          </a:p>
        </p:txBody>
      </p:sp>
      <p:sp>
        <p:nvSpPr>
          <p:cNvPr id="330" name="Rectangle 329"/>
          <p:cNvSpPr/>
          <p:nvPr/>
        </p:nvSpPr>
        <p:spPr>
          <a:xfrm>
            <a:off x="4033631" y="1043609"/>
            <a:ext cx="2054087" cy="16648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kern="1200" dirty="0">
              <a:solidFill>
                <a:prstClr val="white">
                  <a:lumMod val="50000"/>
                </a:prstClr>
              </a:solidFill>
              <a:latin typeface="Abril Fatface"/>
              <a:cs typeface="Abril Fatfac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9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4.07407E-6 L 0.21498 0.0483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240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1381 0.02569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12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1381 0.0064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4.07407E-6 L 0.27357 0.0773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0.23476 -0.094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-47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46 L 0.2345 -0.2178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2" grpId="0"/>
      <p:bldP spid="193" grpId="0"/>
      <p:bldP spid="194" grpId="0"/>
      <p:bldP spid="195" grpId="0" animBg="1"/>
      <p:bldP spid="196" grpId="0" animBg="1"/>
      <p:bldP spid="197" grpId="0" animBg="1"/>
      <p:bldP spid="200" grpId="0" animBg="1"/>
      <p:bldP spid="202" grpId="0" animBg="1"/>
      <p:bldP spid="239" grpId="0"/>
      <p:bldP spid="240" grpId="0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Non-Clairvoyant Coflows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0170"/>
            <a:ext cx="7886700" cy="3577589"/>
          </a:xfrm>
        </p:spPr>
        <p:txBody>
          <a:bodyPr>
            <a:normAutofit/>
          </a:bodyPr>
          <a:lstStyle/>
          <a:p>
            <a:pPr marL="11112" indent="0">
              <a:buNone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How do we schedule </a:t>
            </a:r>
            <a:r>
              <a:rPr lang="en-CA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coflows</a:t>
            </a: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without complete knowledge?</a:t>
            </a:r>
          </a:p>
          <a:p>
            <a:pPr marL="11112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112" indent="0">
              <a:buNone/>
            </a:pPr>
            <a:r>
              <a:rPr lang="en-CA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Coflow</a:t>
            </a:r>
            <a:r>
              <a:rPr lang="en-CA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Aware LAS(Least Attained Service):</a:t>
            </a:r>
          </a:p>
          <a:p>
            <a:pPr marL="0" indent="0">
              <a:buNone/>
            </a:pPr>
            <a:r>
              <a:rPr lang="en-US" dirty="0">
                <a:latin typeface="Gill Sans"/>
                <a:cs typeface="Gill Sans"/>
              </a:rPr>
              <a:t>Set priority that decreases with how much a </a:t>
            </a:r>
            <a:r>
              <a:rPr lang="en-US" dirty="0" err="1">
                <a:latin typeface="Gill Sans"/>
                <a:cs typeface="Gill Sans"/>
              </a:rPr>
              <a:t>coflow</a:t>
            </a:r>
            <a:r>
              <a:rPr lang="en-US" dirty="0">
                <a:latin typeface="Gill Sans"/>
                <a:cs typeface="Gill Sans"/>
              </a:rPr>
              <a:t> has </a:t>
            </a:r>
            <a:r>
              <a:rPr lang="en-US" i="1" dirty="0">
                <a:solidFill>
                  <a:srgbClr val="FF6600"/>
                </a:solidFill>
                <a:latin typeface="Gill Sans"/>
                <a:cs typeface="Gill Sans"/>
              </a:rPr>
              <a:t>already</a:t>
            </a:r>
            <a:r>
              <a:rPr lang="en-US" dirty="0">
                <a:latin typeface="Gill Sans"/>
                <a:cs typeface="Gill Sans"/>
              </a:rPr>
              <a:t> sent</a:t>
            </a:r>
          </a:p>
          <a:p>
            <a:pPr lvl="1"/>
            <a:r>
              <a:rPr lang="en-US" dirty="0"/>
              <a:t>The more a </a:t>
            </a:r>
            <a:r>
              <a:rPr lang="en-US" dirty="0" err="1"/>
              <a:t>coflow</a:t>
            </a:r>
            <a:r>
              <a:rPr lang="en-US" dirty="0"/>
              <a:t> has sent, the lower its priority</a:t>
            </a:r>
          </a:p>
          <a:p>
            <a:pPr lvl="1"/>
            <a:r>
              <a:rPr lang="en-US" dirty="0"/>
              <a:t>Smaller </a:t>
            </a:r>
            <a:r>
              <a:rPr lang="en-US" dirty="0" err="1"/>
              <a:t>coflows</a:t>
            </a:r>
            <a:r>
              <a:rPr lang="en-US" dirty="0"/>
              <a:t> finish faster</a:t>
            </a:r>
          </a:p>
          <a:p>
            <a:pPr marL="0" indent="0">
              <a:buNone/>
            </a:pPr>
            <a:endParaRPr lang="en-US" dirty="0"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dirty="0">
                <a:latin typeface="Gill Sans"/>
                <a:cs typeface="Gill Sans"/>
              </a:rPr>
              <a:t>Use </a:t>
            </a:r>
            <a:r>
              <a:rPr lang="en-US" i="1" dirty="0">
                <a:latin typeface="Gill Sans"/>
                <a:cs typeface="Gill Sans"/>
              </a:rPr>
              <a:t>total size</a:t>
            </a:r>
            <a:r>
              <a:rPr lang="en-US" dirty="0">
                <a:latin typeface="Gill Sans"/>
                <a:cs typeface="Gill Sans"/>
              </a:rPr>
              <a:t> of </a:t>
            </a:r>
            <a:r>
              <a:rPr lang="en-US" dirty="0" err="1">
                <a:latin typeface="Gill Sans"/>
                <a:cs typeface="Gill Sans"/>
              </a:rPr>
              <a:t>coflows</a:t>
            </a:r>
            <a:r>
              <a:rPr lang="en-US" dirty="0">
                <a:latin typeface="Gill Sans"/>
                <a:cs typeface="Gill Sans"/>
              </a:rPr>
              <a:t> to set priorities</a:t>
            </a:r>
          </a:p>
          <a:p>
            <a:pPr lvl="1"/>
            <a:r>
              <a:rPr lang="en-US" dirty="0"/>
              <a:t>Avoids the drawbacks of full decentralization</a:t>
            </a:r>
          </a:p>
          <a:p>
            <a:pPr marL="11112" indent="0">
              <a:buNone/>
            </a:pPr>
            <a:endParaRPr lang="en-CA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112" indent="0">
              <a:buNone/>
            </a:pPr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700" dirty="0">
                <a:latin typeface="NewslabLight"/>
              </a:rPr>
              <a:t>Discretized</a:t>
            </a:r>
            <a:r>
              <a:rPr lang="en-US" dirty="0">
                <a:latin typeface="NewslabLight"/>
              </a:rPr>
              <a:t> Coflow-Aware LAS (D-CLAS)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8966" y="1314049"/>
            <a:ext cx="4514231" cy="339447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Light"/>
                <a:ea typeface="+mn-ea"/>
                <a:cs typeface="Gill Sans 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Gill Sans"/>
                <a:cs typeface="Gill Sans"/>
              </a:rPr>
              <a:t>Priority discretization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Change priority when total size exceeds predefined thresholds</a:t>
            </a:r>
          </a:p>
          <a:p>
            <a:pPr marL="0" indent="0">
              <a:buNone/>
            </a:pPr>
            <a:endParaRPr lang="en-US" sz="900" dirty="0">
              <a:solidFill>
                <a:prstClr val="black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Gill Sans"/>
                <a:cs typeface="Gill Sans"/>
              </a:rPr>
              <a:t>Scheduling policies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FIFO within the same queue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Prioritization across queue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900" dirty="0">
              <a:solidFill>
                <a:prstClr val="black"/>
              </a:solidFill>
              <a:latin typeface="Gill Sans"/>
              <a:cs typeface="Gill Sans"/>
            </a:endParaRPr>
          </a:p>
          <a:p>
            <a:pPr marL="0" indent="0">
              <a:buNone/>
            </a:pPr>
            <a:r>
              <a:rPr lang="en-US" sz="2100" dirty="0">
                <a:solidFill>
                  <a:prstClr val="black"/>
                </a:solidFill>
                <a:latin typeface="Gill Sans"/>
                <a:cs typeface="Gill Sans"/>
              </a:rPr>
              <a:t>Weighted sharing across queues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Guarantees starvation avoidance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012034" y="3732409"/>
            <a:ext cx="2206529" cy="514350"/>
            <a:chOff x="8015103" y="5578593"/>
            <a:chExt cx="2942039" cy="457200"/>
          </a:xfrm>
        </p:grpSpPr>
        <p:grpSp>
          <p:nvGrpSpPr>
            <p:cNvPr id="37" name="Group 36"/>
            <p:cNvGrpSpPr/>
            <p:nvPr/>
          </p:nvGrpSpPr>
          <p:grpSpPr>
            <a:xfrm>
              <a:off x="8015103" y="5578593"/>
              <a:ext cx="2936993" cy="457200"/>
              <a:chOff x="8015103" y="5578593"/>
              <a:chExt cx="2936993" cy="4572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8015103" y="5584348"/>
                <a:ext cx="2935111" cy="221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8016985" y="6030836"/>
                <a:ext cx="2935111" cy="221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10950214" y="5578593"/>
                <a:ext cx="0" cy="4572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/>
            <p:cNvSpPr txBox="1"/>
            <p:nvPr/>
          </p:nvSpPr>
          <p:spPr>
            <a:xfrm>
              <a:off x="10443072" y="5585274"/>
              <a:ext cx="514070" cy="44383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FIFO</a:t>
              </a:r>
              <a:endParaRPr lang="en-US" sz="1350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12034" y="2985225"/>
            <a:ext cx="2206529" cy="514350"/>
            <a:chOff x="8015103" y="5578593"/>
            <a:chExt cx="2942039" cy="457200"/>
          </a:xfrm>
        </p:grpSpPr>
        <p:grpSp>
          <p:nvGrpSpPr>
            <p:cNvPr id="55" name="Group 54"/>
            <p:cNvGrpSpPr/>
            <p:nvPr/>
          </p:nvGrpSpPr>
          <p:grpSpPr>
            <a:xfrm>
              <a:off x="8015103" y="5578593"/>
              <a:ext cx="2936993" cy="457200"/>
              <a:chOff x="8015103" y="5578593"/>
              <a:chExt cx="2936993" cy="4572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flipV="1">
                <a:off x="8015103" y="5584348"/>
                <a:ext cx="2935111" cy="221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8016985" y="6030836"/>
                <a:ext cx="2935111" cy="221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10950214" y="5578593"/>
                <a:ext cx="0" cy="4572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10443072" y="5585274"/>
              <a:ext cx="514070" cy="44383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FIFO</a:t>
              </a:r>
              <a:endParaRPr lang="en-US" sz="1350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11328" y="1742743"/>
            <a:ext cx="2206529" cy="514350"/>
            <a:chOff x="8015103" y="5578593"/>
            <a:chExt cx="2942039" cy="457200"/>
          </a:xfrm>
        </p:grpSpPr>
        <p:grpSp>
          <p:nvGrpSpPr>
            <p:cNvPr id="67" name="Group 66"/>
            <p:cNvGrpSpPr/>
            <p:nvPr/>
          </p:nvGrpSpPr>
          <p:grpSpPr>
            <a:xfrm>
              <a:off x="8015103" y="5578593"/>
              <a:ext cx="2936993" cy="457200"/>
              <a:chOff x="8015103" y="5578593"/>
              <a:chExt cx="2936993" cy="4572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flipV="1">
                <a:off x="8015103" y="5584348"/>
                <a:ext cx="2935111" cy="221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8016985" y="6030836"/>
                <a:ext cx="2935111" cy="221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10950214" y="5578593"/>
                <a:ext cx="0" cy="45720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10444013" y="5585274"/>
              <a:ext cx="513129" cy="443834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200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FIFO</a:t>
              </a:r>
              <a:endParaRPr lang="en-US" sz="1350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836833" y="226485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…</a:t>
            </a:r>
          </a:p>
        </p:txBody>
      </p:sp>
      <p:grpSp>
        <p:nvGrpSpPr>
          <p:cNvPr id="79" name="Group 78"/>
          <p:cNvGrpSpPr>
            <a:grpSpLocks noChangeAspect="1"/>
          </p:cNvGrpSpPr>
          <p:nvPr/>
        </p:nvGrpSpPr>
        <p:grpSpPr>
          <a:xfrm rot="5400000">
            <a:off x="7325212" y="3759095"/>
            <a:ext cx="342900" cy="452589"/>
            <a:chOff x="10465318" y="2387459"/>
            <a:chExt cx="914400" cy="1206903"/>
          </a:xfrm>
        </p:grpSpPr>
        <p:sp>
          <p:nvSpPr>
            <p:cNvPr id="80" name="Oval 79"/>
            <p:cNvSpPr/>
            <p:nvPr/>
          </p:nvSpPr>
          <p:spPr>
            <a:xfrm>
              <a:off x="10465318" y="3365816"/>
              <a:ext cx="228528" cy="22854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0802611" y="3365816"/>
              <a:ext cx="228528" cy="22854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1151190" y="3365816"/>
              <a:ext cx="228528" cy="22854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0802611" y="2387459"/>
              <a:ext cx="228528" cy="22854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cxnSp>
          <p:nvCxnSpPr>
            <p:cNvPr id="84" name="Straight Arrow Connector 83"/>
            <p:cNvCxnSpPr>
              <a:stCxn id="80" idx="0"/>
              <a:endCxn id="87" idx="4"/>
            </p:cNvCxnSpPr>
            <p:nvPr/>
          </p:nvCxnSpPr>
          <p:spPr>
            <a:xfrm flipV="1">
              <a:off x="10579582" y="2616006"/>
              <a:ext cx="0" cy="749810"/>
            </a:xfrm>
            <a:prstGeom prst="straightConnector1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1" idx="0"/>
              <a:endCxn id="83" idx="4"/>
            </p:cNvCxnSpPr>
            <p:nvPr/>
          </p:nvCxnSpPr>
          <p:spPr>
            <a:xfrm flipV="1">
              <a:off x="10916875" y="2616005"/>
              <a:ext cx="0" cy="749811"/>
            </a:xfrm>
            <a:prstGeom prst="straightConnector1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2" idx="0"/>
              <a:endCxn id="88" idx="4"/>
            </p:cNvCxnSpPr>
            <p:nvPr/>
          </p:nvCxnSpPr>
          <p:spPr>
            <a:xfrm flipV="1">
              <a:off x="11265454" y="2616005"/>
              <a:ext cx="0" cy="749811"/>
            </a:xfrm>
            <a:prstGeom prst="straightConnector1">
              <a:avLst/>
            </a:prstGeom>
            <a:noFill/>
            <a:ln w="19050" cmpd="sng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10465318" y="2387460"/>
              <a:ext cx="228528" cy="22854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1151190" y="2387459"/>
              <a:ext cx="228528" cy="228546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  <a:latin typeface="Corbel"/>
              </a:endParaRPr>
            </a:p>
          </p:txBody>
        </p:sp>
      </p:grp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7114028" y="3759753"/>
            <a:ext cx="610362" cy="460790"/>
            <a:chOff x="4943801" y="3931154"/>
            <a:chExt cx="2295020" cy="1732613"/>
          </a:xfrm>
        </p:grpSpPr>
        <p:sp>
          <p:nvSpPr>
            <p:cNvPr id="110" name="Oval 109"/>
            <p:cNvSpPr/>
            <p:nvPr/>
          </p:nvSpPr>
          <p:spPr>
            <a:xfrm>
              <a:off x="4943801" y="5381923"/>
              <a:ext cx="281822" cy="281844"/>
            </a:xfrm>
            <a:prstGeom prst="ellipse">
              <a:avLst/>
            </a:prstGeom>
            <a:noFill/>
            <a:ln>
              <a:solidFill>
                <a:srgbClr val="FF6600"/>
              </a:solidFill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448649" y="5381923"/>
              <a:ext cx="281822" cy="281844"/>
            </a:xfrm>
            <a:prstGeom prst="ellipse">
              <a:avLst/>
            </a:prstGeom>
            <a:noFill/>
            <a:ln>
              <a:solidFill>
                <a:srgbClr val="FF6600"/>
              </a:solidFill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5953498" y="5381923"/>
              <a:ext cx="281822" cy="281844"/>
            </a:xfrm>
            <a:prstGeom prst="ellipse">
              <a:avLst/>
            </a:prstGeom>
            <a:noFill/>
            <a:ln>
              <a:solidFill>
                <a:srgbClr val="FF6600"/>
              </a:solidFill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6460223" y="5381923"/>
              <a:ext cx="281822" cy="281844"/>
            </a:xfrm>
            <a:prstGeom prst="ellipse">
              <a:avLst/>
            </a:prstGeom>
            <a:noFill/>
            <a:ln>
              <a:solidFill>
                <a:srgbClr val="FF6600"/>
              </a:solidFill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6956999" y="5381923"/>
              <a:ext cx="281822" cy="281844"/>
            </a:xfrm>
            <a:prstGeom prst="ellipse">
              <a:avLst/>
            </a:prstGeom>
            <a:noFill/>
            <a:ln>
              <a:solidFill>
                <a:srgbClr val="FF6600"/>
              </a:solidFill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472114" y="3931154"/>
              <a:ext cx="281822" cy="281844"/>
            </a:xfrm>
            <a:prstGeom prst="ellipse">
              <a:avLst/>
            </a:prstGeom>
            <a:noFill/>
            <a:ln>
              <a:solidFill>
                <a:srgbClr val="FF6600"/>
              </a:solidFill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6449020" y="3931154"/>
              <a:ext cx="281822" cy="281844"/>
            </a:xfrm>
            <a:prstGeom prst="ellipse">
              <a:avLst/>
            </a:prstGeom>
            <a:noFill/>
            <a:ln>
              <a:solidFill>
                <a:srgbClr val="FF6600"/>
              </a:solidFill>
              <a:headEnd type="none" w="med" len="med"/>
              <a:tailEnd type="non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117" name="Straight Arrow Connector 116"/>
            <p:cNvCxnSpPr>
              <a:stCxn id="110" idx="0"/>
              <a:endCxn id="115" idx="2"/>
            </p:cNvCxnSpPr>
            <p:nvPr/>
          </p:nvCxnSpPr>
          <p:spPr>
            <a:xfrm flipV="1">
              <a:off x="5084712" y="4072076"/>
              <a:ext cx="387402" cy="1309847"/>
            </a:xfrm>
            <a:prstGeom prst="straightConnector1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mpd="sng">
              <a:solidFill>
                <a:srgbClr val="FF6600"/>
              </a:solidFill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11" idx="0"/>
              <a:endCxn id="115" idx="3"/>
            </p:cNvCxnSpPr>
            <p:nvPr/>
          </p:nvCxnSpPr>
          <p:spPr>
            <a:xfrm flipH="1" flipV="1">
              <a:off x="5513386" y="4171723"/>
              <a:ext cx="76174" cy="1210200"/>
            </a:xfrm>
            <a:prstGeom prst="straightConnector1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mpd="sng">
              <a:solidFill>
                <a:srgbClr val="FF6600"/>
              </a:solidFill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10" idx="0"/>
              <a:endCxn id="116" idx="2"/>
            </p:cNvCxnSpPr>
            <p:nvPr/>
          </p:nvCxnSpPr>
          <p:spPr>
            <a:xfrm flipV="1">
              <a:off x="5084712" y="4072076"/>
              <a:ext cx="1364308" cy="1309847"/>
            </a:xfrm>
            <a:prstGeom prst="straightConnector1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mpd="sng">
              <a:solidFill>
                <a:srgbClr val="FF6600"/>
              </a:solidFill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1" idx="0"/>
              <a:endCxn id="116" idx="3"/>
            </p:cNvCxnSpPr>
            <p:nvPr/>
          </p:nvCxnSpPr>
          <p:spPr>
            <a:xfrm flipV="1">
              <a:off x="5589560" y="4171723"/>
              <a:ext cx="900732" cy="1210200"/>
            </a:xfrm>
            <a:prstGeom prst="straightConnector1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mpd="sng">
              <a:solidFill>
                <a:srgbClr val="FF6600"/>
              </a:solidFill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12" idx="0"/>
              <a:endCxn id="115" idx="4"/>
            </p:cNvCxnSpPr>
            <p:nvPr/>
          </p:nvCxnSpPr>
          <p:spPr>
            <a:xfrm flipH="1" flipV="1">
              <a:off x="5613025" y="4212998"/>
              <a:ext cx="481384" cy="1168925"/>
            </a:xfrm>
            <a:prstGeom prst="straightConnector1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mpd="sng">
              <a:solidFill>
                <a:srgbClr val="FF6600"/>
              </a:solidFill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0"/>
              <a:endCxn id="116" idx="4"/>
            </p:cNvCxnSpPr>
            <p:nvPr/>
          </p:nvCxnSpPr>
          <p:spPr>
            <a:xfrm flipV="1">
              <a:off x="6094409" y="4212998"/>
              <a:ext cx="495522" cy="1168925"/>
            </a:xfrm>
            <a:prstGeom prst="straightConnector1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mpd="sng">
              <a:solidFill>
                <a:srgbClr val="FF6600"/>
              </a:solidFill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3" idx="0"/>
              <a:endCxn id="115" idx="5"/>
            </p:cNvCxnSpPr>
            <p:nvPr/>
          </p:nvCxnSpPr>
          <p:spPr>
            <a:xfrm flipH="1" flipV="1">
              <a:off x="5712664" y="4171723"/>
              <a:ext cx="888470" cy="1210200"/>
            </a:xfrm>
            <a:prstGeom prst="straightConnector1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mpd="sng">
              <a:solidFill>
                <a:srgbClr val="FF6600"/>
              </a:solidFill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4" idx="0"/>
              <a:endCxn id="116" idx="6"/>
            </p:cNvCxnSpPr>
            <p:nvPr/>
          </p:nvCxnSpPr>
          <p:spPr>
            <a:xfrm flipH="1" flipV="1">
              <a:off x="6730842" y="4072076"/>
              <a:ext cx="367068" cy="1309847"/>
            </a:xfrm>
            <a:prstGeom prst="straightConnector1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mpd="sng">
              <a:solidFill>
                <a:srgbClr val="FF6600"/>
              </a:solidFill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0"/>
              <a:endCxn id="116" idx="5"/>
            </p:cNvCxnSpPr>
            <p:nvPr/>
          </p:nvCxnSpPr>
          <p:spPr>
            <a:xfrm flipV="1">
              <a:off x="6601134" y="4171723"/>
              <a:ext cx="88436" cy="1210200"/>
            </a:xfrm>
            <a:prstGeom prst="straightConnector1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mpd="sng">
              <a:solidFill>
                <a:srgbClr val="FF6600"/>
              </a:solidFill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0"/>
              <a:endCxn id="115" idx="6"/>
            </p:cNvCxnSpPr>
            <p:nvPr/>
          </p:nvCxnSpPr>
          <p:spPr>
            <a:xfrm flipH="1" flipV="1">
              <a:off x="5753936" y="4072076"/>
              <a:ext cx="1343974" cy="1309847"/>
            </a:xfrm>
            <a:prstGeom prst="straightConnector1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 cmpd="sng">
              <a:solidFill>
                <a:srgbClr val="FF6600"/>
              </a:solidFill>
              <a:headEnd type="none" w="med" len="med"/>
              <a:tailEnd type="stealth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>
            <a:grpSpLocks noChangeAspect="1"/>
          </p:cNvGrpSpPr>
          <p:nvPr/>
        </p:nvGrpSpPr>
        <p:grpSpPr>
          <a:xfrm>
            <a:off x="6450193" y="3817122"/>
            <a:ext cx="617220" cy="342515"/>
            <a:chOff x="5356908" y="1063126"/>
            <a:chExt cx="1645920" cy="913372"/>
          </a:xfrm>
        </p:grpSpPr>
        <p:sp>
          <p:nvSpPr>
            <p:cNvPr id="128" name="Oval 127"/>
            <p:cNvSpPr/>
            <p:nvPr/>
          </p:nvSpPr>
          <p:spPr>
            <a:xfrm>
              <a:off x="5356908" y="1063126"/>
              <a:ext cx="264523" cy="264544"/>
            </a:xfrm>
            <a:prstGeom prst="ellipse">
              <a:avLst/>
            </a:prstGeom>
            <a:noFill/>
            <a:ln>
              <a:solidFill>
                <a:srgbClr val="D9001F"/>
              </a:solidFill>
              <a:headEnd type="none" w="med" len="med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738305" y="1063126"/>
              <a:ext cx="264523" cy="264544"/>
            </a:xfrm>
            <a:prstGeom prst="ellipse">
              <a:avLst/>
            </a:prstGeom>
            <a:noFill/>
            <a:ln>
              <a:solidFill>
                <a:srgbClr val="D9001F"/>
              </a:solidFill>
              <a:headEnd type="none" w="med" len="med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6067405" y="1063126"/>
              <a:ext cx="264523" cy="264544"/>
            </a:xfrm>
            <a:prstGeom prst="ellipse">
              <a:avLst/>
            </a:prstGeom>
            <a:noFill/>
            <a:ln>
              <a:solidFill>
                <a:srgbClr val="D9001F"/>
              </a:solidFill>
              <a:headEnd type="none" w="med" len="med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  <p:cxnSp>
          <p:nvCxnSpPr>
            <p:cNvPr id="131" name="Straight Arrow Connector 130"/>
            <p:cNvCxnSpPr>
              <a:endCxn id="128" idx="4"/>
            </p:cNvCxnSpPr>
            <p:nvPr/>
          </p:nvCxnSpPr>
          <p:spPr>
            <a:xfrm flipH="1" flipV="1">
              <a:off x="5489170" y="1327670"/>
              <a:ext cx="606767" cy="423027"/>
            </a:xfrm>
            <a:prstGeom prst="straightConnector1">
              <a:avLst/>
            </a:prstGeom>
            <a:ln w="19050" cmpd="sng">
              <a:solidFill>
                <a:srgbClr val="D9001F"/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endCxn id="130" idx="4"/>
            </p:cNvCxnSpPr>
            <p:nvPr/>
          </p:nvCxnSpPr>
          <p:spPr>
            <a:xfrm flipV="1">
              <a:off x="6189461" y="1327670"/>
              <a:ext cx="10206" cy="384284"/>
            </a:xfrm>
            <a:prstGeom prst="straightConnector1">
              <a:avLst/>
            </a:prstGeom>
            <a:ln w="19050" cmpd="sng">
              <a:solidFill>
                <a:srgbClr val="D9001F"/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endCxn id="129" idx="4"/>
            </p:cNvCxnSpPr>
            <p:nvPr/>
          </p:nvCxnSpPr>
          <p:spPr>
            <a:xfrm flipV="1">
              <a:off x="6282985" y="1327670"/>
              <a:ext cx="587582" cy="423026"/>
            </a:xfrm>
            <a:prstGeom prst="straightConnector1">
              <a:avLst/>
            </a:prstGeom>
            <a:ln w="19050" cmpd="sng">
              <a:solidFill>
                <a:srgbClr val="D9001F"/>
              </a:solidFill>
              <a:headEnd type="none" w="med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6057200" y="1711954"/>
              <a:ext cx="264523" cy="264544"/>
            </a:xfrm>
            <a:prstGeom prst="ellipse">
              <a:avLst/>
            </a:prstGeom>
            <a:noFill/>
            <a:ln>
              <a:solidFill>
                <a:srgbClr val="D9001F"/>
              </a:solidFill>
              <a:headEnd type="none" w="med" len="med"/>
              <a:tailEnd type="none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8785536" y="1915038"/>
            <a:ext cx="0" cy="2228850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96202" y="4134052"/>
            <a:ext cx="77457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Highest-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Priority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Queue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11220" y="1218740"/>
            <a:ext cx="75020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Lowest-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Priority</a:t>
            </a:r>
          </a:p>
          <a:p>
            <a:pPr algn="ctr"/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Queue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7673" y="1872961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Q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K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190508" y="3122098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Q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193341" y="3854479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Q</a:t>
            </a:r>
            <a:r>
              <a:rPr lang="en-US" sz="1200" i="1" kern="1200" baseline="-250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05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6.25E-7 -0.145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0.00024 L 0.07214 0.00024 " pathEditMode="relative" ptsTypes="AA">
                                      <p:cBhvr>
                                        <p:cTn id="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08645 -0.1425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1456 L -0.00078 -0.38843 " pathEditMode="relative" ptsTypes="AA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47" y="322893"/>
            <a:ext cx="7886700" cy="9941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4000" dirty="0" smtClean="0">
                <a:latin typeface="Abril Fatface"/>
                <a:ea typeface="Abril Fatface"/>
                <a:cs typeface="Abril Fatface"/>
                <a:sym typeface="Abril Fatface"/>
              </a:rPr>
              <a:t>Conclusions</a:t>
            </a:r>
            <a:endParaRPr lang="en" sz="4000" dirty="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120" y="1317065"/>
            <a:ext cx="78524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SSD and memory based systems have led to network infrastructure being the primary bottleneck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Coflows are more appropriate for distributed applications rather than point-to-point flows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Coflows allow for application-aware networks that enforce app needs in their scheduling/prioritization</a:t>
            </a:r>
          </a:p>
          <a:p>
            <a:endParaRPr lang="en-CA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47" y="2074664"/>
            <a:ext cx="7886700" cy="994172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4000" dirty="0" smtClean="0">
                <a:latin typeface="Abril Fatface"/>
                <a:ea typeface="Abril Fatface"/>
                <a:cs typeface="Abril Fatface"/>
                <a:sym typeface="Abril Fatface"/>
              </a:rPr>
              <a:t>Questions?</a:t>
            </a:r>
            <a:endParaRPr lang="en" sz="4000" dirty="0">
              <a:latin typeface="Abril Fatface"/>
              <a:ea typeface="Abril Fatface"/>
              <a:cs typeface="Abril Fatface"/>
              <a:sym typeface="Abril Fatface"/>
            </a:endParaRPr>
          </a:p>
        </p:txBody>
      </p:sp>
    </p:spTree>
    <p:extLst>
      <p:ext uri="{BB962C8B-B14F-4D97-AF65-F5344CB8AC3E}">
        <p14:creationId xmlns:p14="http://schemas.microsoft.com/office/powerpoint/2010/main" val="27208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CA" sz="3300" dirty="0">
                <a:solidFill>
                  <a:prstClr val="white"/>
                </a:solidFill>
                <a:latin typeface="NewslabLight"/>
                <a:cs typeface="+mj-cs"/>
              </a:rPr>
              <a:t>Modern </a:t>
            </a:r>
            <a:r>
              <a:rPr lang="en-CA" sz="3300" dirty="0" smtClean="0">
                <a:solidFill>
                  <a:prstClr val="white"/>
                </a:solidFill>
                <a:latin typeface="NewslabLight"/>
                <a:cs typeface="+mj-cs"/>
              </a:rPr>
              <a:t>Datacenters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74612" y="4510229"/>
            <a:ext cx="6208889" cy="383473"/>
            <a:chOff x="1966148" y="3361944"/>
            <a:chExt cx="8278519" cy="511297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966148" y="3427796"/>
              <a:ext cx="8278519" cy="0"/>
            </a:xfrm>
            <a:prstGeom prst="straightConnector1">
              <a:avLst/>
            </a:prstGeom>
            <a:ln w="57150" cmpd="sng"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756370" y="3361944"/>
              <a:ext cx="131704" cy="1322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16978" y="3363825"/>
              <a:ext cx="131704" cy="1322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277585" y="3363826"/>
              <a:ext cx="131704" cy="1322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2371" y="3462872"/>
              <a:ext cx="77628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2005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8623" y="3462872"/>
              <a:ext cx="77628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23586" y="3462872"/>
              <a:ext cx="776281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2015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03173" y="4248659"/>
            <a:ext cx="971190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MapReduce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22451" y="4246832"/>
            <a:ext cx="726445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Hadoop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5925" y="3950365"/>
            <a:ext cx="550121" cy="229850"/>
          </a:xfrm>
          <a:prstGeom prst="round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i="1" kern="1200" dirty="0">
                <a:solidFill>
                  <a:schemeClr val="tx1"/>
                </a:solidFill>
                <a:latin typeface="Gill Sans"/>
                <a:ea typeface="+mn-ea"/>
                <a:cs typeface="Gill Sans"/>
              </a:rPr>
              <a:t>Spark</a:t>
            </a:r>
            <a:endParaRPr lang="en-US" sz="1350" i="1" kern="1200" baseline="30000" dirty="0">
              <a:solidFill>
                <a:schemeClr val="tx1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9881" y="4244918"/>
            <a:ext cx="481031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Hive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0178" y="4246511"/>
            <a:ext cx="602069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Dryad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70917" y="3946805"/>
            <a:ext cx="1004262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DryadLINQ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45411" y="3357248"/>
            <a:ext cx="1288719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Spark-Streaming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35743" y="3651438"/>
            <a:ext cx="723080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GraphX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20317" y="3648194"/>
            <a:ext cx="842103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GraphLab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74504" y="3644061"/>
            <a:ext cx="593145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Pregel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56045" y="3354472"/>
            <a:ext cx="595077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Storm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7105" y="3948667"/>
            <a:ext cx="691542" cy="229850"/>
          </a:xfrm>
          <a:prstGeom prst="round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none" lIns="68580" tIns="0" rIns="68580" bIns="0" rtlCol="0">
            <a:spAutoFit/>
          </a:bodyPr>
          <a:lstStyle/>
          <a:p>
            <a:r>
              <a:rPr lang="en-US" sz="1350" kern="1200" dirty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Dremel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91116" y="1105785"/>
            <a:ext cx="7824234" cy="1276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10,000-100,000 machines</a:t>
            </a:r>
          </a:p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Hundreds of racks</a:t>
            </a:r>
          </a:p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High capacity networking</a:t>
            </a:r>
          </a:p>
          <a:p>
            <a:pPr marL="0" indent="0">
              <a:buNone/>
            </a:pPr>
            <a:endParaRPr lang="en-CA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5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08835" y="2041171"/>
            <a:ext cx="19431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Abril Fatface"/>
                <a:ea typeface="+mn-ea"/>
                <a:cs typeface="Abril Fatface"/>
              </a:rPr>
              <a:t>Flow</a:t>
            </a:r>
            <a:endParaRPr lang="en-US" sz="2400" kern="1200" dirty="0">
              <a:solidFill>
                <a:prstClr val="black">
                  <a:lumMod val="85000"/>
                  <a:lumOff val="15000"/>
                </a:prstClr>
              </a:solidFill>
              <a:latin typeface="Abril Fatface"/>
              <a:ea typeface="+mn-ea"/>
              <a:cs typeface="Abril Fatfac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0701" y="1752295"/>
            <a:ext cx="3202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Transfers data from a source 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to a destination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0701" y="2670211"/>
            <a:ext cx="291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Independent unit of allocation, sharing, load balancing, and/or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Gill Sans Light"/>
                <a:ea typeface="+mn-ea"/>
                <a:cs typeface="Gill Sans Light"/>
              </a:rPr>
              <a:t>prioritization</a:t>
            </a:r>
          </a:p>
        </p:txBody>
      </p:sp>
    </p:spTree>
    <p:extLst>
      <p:ext uri="{BB962C8B-B14F-4D97-AF65-F5344CB8AC3E}">
        <p14:creationId xmlns:p14="http://schemas.microsoft.com/office/powerpoint/2010/main" val="31119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So what’s the problem? 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105785"/>
            <a:ext cx="7824234" cy="3880885"/>
          </a:xfrm>
        </p:spPr>
        <p:txBody>
          <a:bodyPr>
            <a:normAutofit/>
          </a:bodyPr>
          <a:lstStyle/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Data-parallel applications and networks are out of touch: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Applications holistically care about their flows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Current networks treat each flow independently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No widely adopted communication paradigm</a:t>
            </a:r>
          </a:p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Potential for performance loss </a:t>
            </a:r>
          </a:p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Networking research has focused on flow completion times and per-flow fairness</a:t>
            </a:r>
          </a:p>
          <a:p>
            <a:pPr marL="708025" lvl="1" indent="-342900">
              <a:buFont typeface="Symbol" panose="05050102010706020507" pitchFamily="18" charset="2"/>
              <a:buChar char="Þ"/>
            </a:pPr>
            <a:r>
              <a:rPr lang="en-CA" sz="1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Focus is still on independent point-to-point flows</a:t>
            </a:r>
          </a:p>
          <a:p>
            <a:pPr marL="708025" lvl="1" indent="-342900">
              <a:buFont typeface="Symbol" panose="05050102010706020507" pitchFamily="18" charset="2"/>
              <a:buChar char="Þ"/>
            </a:pPr>
            <a:r>
              <a:rPr lang="en-CA" sz="1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 needs are ignored</a:t>
            </a:r>
          </a:p>
        </p:txBody>
      </p:sp>
    </p:spTree>
    <p:extLst>
      <p:ext uri="{BB962C8B-B14F-4D97-AF65-F5344CB8AC3E}">
        <p14:creationId xmlns:p14="http://schemas.microsoft.com/office/powerpoint/2010/main" val="42696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App-Agnostic vs App-Aware flows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105785"/>
            <a:ext cx="7824234" cy="1249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9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Scenario:</a:t>
            </a:r>
          </a:p>
          <a:p>
            <a:pPr marL="263525" indent="-263525"/>
            <a:r>
              <a:rPr lang="en-CA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 1: Two flows of size 1 – c/1 + c (orange)</a:t>
            </a:r>
          </a:p>
          <a:p>
            <a:pPr marL="263525" indent="-263525"/>
            <a:r>
              <a:rPr lang="en-CA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 2: One flow of size 1 (blue)</a:t>
            </a:r>
          </a:p>
          <a:p>
            <a:pPr marL="263525" indent="-263525"/>
            <a:r>
              <a:rPr lang="en-CA" sz="19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Both start at same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60720" y="2975150"/>
            <a:ext cx="2115880" cy="1468458"/>
            <a:chOff x="1535760" y="4870223"/>
            <a:chExt cx="3085115" cy="154700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38245" y="5959333"/>
              <a:ext cx="3082630" cy="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>
            <a:xfrm flipV="1">
              <a:off x="1535760" y="4879150"/>
              <a:ext cx="2485" cy="108634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1985698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2444529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2903360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3362191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3821022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4279854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546567" y="6183505"/>
              <a:ext cx="497491" cy="233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88102" y="5925529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1200" noProof="0" dirty="0" smtClean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1</a:t>
              </a:r>
              <a:endParaRPr kumimoji="0" lang="en-US" sz="18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13336" y="5928558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2</a:t>
              </a:r>
              <a:endPara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12049" y="5925529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i="1" kern="1200" dirty="0" smtClean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3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 rot="16200000">
            <a:off x="497460" y="3388284"/>
            <a:ext cx="341197" cy="2218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Bandwidth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5753" y="3118912"/>
            <a:ext cx="1856963" cy="2168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885753" y="3338189"/>
            <a:ext cx="1856963" cy="2180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885751" y="3557468"/>
            <a:ext cx="1856965" cy="2066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2" name="Group 21"/>
          <p:cNvGrpSpPr/>
          <p:nvPr/>
        </p:nvGrpSpPr>
        <p:grpSpPr>
          <a:xfrm>
            <a:off x="5980240" y="2972181"/>
            <a:ext cx="2115880" cy="1468458"/>
            <a:chOff x="1535760" y="4870223"/>
            <a:chExt cx="3085115" cy="1547007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538245" y="5959333"/>
              <a:ext cx="3082630" cy="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>
            <a:xfrm flipV="1">
              <a:off x="1535760" y="4879150"/>
              <a:ext cx="2485" cy="108634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1985698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2444529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2903360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3362191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3821022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4279854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546567" y="6183505"/>
              <a:ext cx="497491" cy="233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88102" y="5925529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1200" noProof="0" dirty="0" smtClean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1</a:t>
              </a:r>
              <a:endParaRPr kumimoji="0" lang="en-US" sz="18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62726" y="5919544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2</a:t>
              </a:r>
              <a:endPara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87702" y="5934219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i="1" kern="1200" dirty="0" smtClean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3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 rot="16200000">
            <a:off x="5591947" y="3397860"/>
            <a:ext cx="341197" cy="2218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Bandwidth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116" y="4537710"/>
            <a:ext cx="228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Per-flow</a:t>
            </a:r>
            <a:r>
              <a:rPr lang="en-CA" dirty="0" smtClean="0"/>
              <a:t> </a:t>
            </a:r>
            <a:r>
              <a:rPr lang="en-CA" b="1" dirty="0" smtClean="0"/>
              <a:t>fairness</a:t>
            </a:r>
            <a:endParaRPr lang="en-CA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871942" y="4527222"/>
            <a:ext cx="228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App-aware fairness</a:t>
            </a:r>
            <a:endParaRPr lang="en-CA" b="1" dirty="0"/>
          </a:p>
        </p:txBody>
      </p:sp>
      <p:sp>
        <p:nvSpPr>
          <p:cNvPr id="38" name="Rectangle 37"/>
          <p:cNvSpPr/>
          <p:nvPr/>
        </p:nvSpPr>
        <p:spPr>
          <a:xfrm>
            <a:off x="5980240" y="3122042"/>
            <a:ext cx="1881996" cy="2659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5980240" y="3390969"/>
            <a:ext cx="1881996" cy="2659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5980927" y="3234055"/>
            <a:ext cx="1251941" cy="3130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0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35" grpId="0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App-Agnostic vs App-Aware flows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105785"/>
            <a:ext cx="7824234" cy="12493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Scenario:</a:t>
            </a:r>
          </a:p>
          <a:p>
            <a:pPr marL="263525" indent="-263525"/>
            <a:r>
              <a:rPr lang="en-CA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 1: Two flows of size 1 – c/1 + c (orange)</a:t>
            </a:r>
          </a:p>
          <a:p>
            <a:pPr marL="263525" indent="-263525"/>
            <a:r>
              <a:rPr lang="en-CA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 2: One flow of size 1 (blue)</a:t>
            </a:r>
          </a:p>
          <a:p>
            <a:pPr marL="263525" indent="-263525"/>
            <a:r>
              <a:rPr lang="en-CA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Both start at same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60720" y="2975150"/>
            <a:ext cx="2115880" cy="1468458"/>
            <a:chOff x="1535760" y="4870223"/>
            <a:chExt cx="3085115" cy="154700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538245" y="5959333"/>
              <a:ext cx="3082630" cy="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>
            <a:xfrm flipV="1">
              <a:off x="1535760" y="4879150"/>
              <a:ext cx="2485" cy="108634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1985698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2444529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2903360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3362191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3821022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4279854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546567" y="6183505"/>
              <a:ext cx="497491" cy="233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en-US" sz="1800" i="1" kern="1200" dirty="0" smtClean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88102" y="5925529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800" kern="1200" dirty="0" smtClean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13336" y="5928558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80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2</a:t>
              </a:r>
              <a:endParaRPr lang="en-US" sz="1800" i="1" kern="1200" dirty="0" smtClean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12049" y="5925529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800" i="1" kern="1200" dirty="0" smtClean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3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 rot="16200000">
            <a:off x="497460" y="3388284"/>
            <a:ext cx="341197" cy="2218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defRPr/>
            </a:pPr>
            <a:r>
              <a:rPr lang="en-US" sz="1800" i="1" kern="1200" dirty="0" smtClean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Bandwidth</a:t>
            </a:r>
          </a:p>
          <a:p>
            <a:pPr algn="ctr">
              <a:defRPr/>
            </a:pPr>
            <a:endParaRPr lang="en-US" sz="1800" i="1" kern="1200" dirty="0" smtClean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7246" y="3281926"/>
            <a:ext cx="606737" cy="4195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98805" y="3281927"/>
            <a:ext cx="622349" cy="4195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4435" y="3281926"/>
            <a:ext cx="608281" cy="4195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980240" y="2972181"/>
            <a:ext cx="2115880" cy="1468458"/>
            <a:chOff x="1535760" y="4870223"/>
            <a:chExt cx="3085115" cy="1547007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1538245" y="5959333"/>
              <a:ext cx="3082630" cy="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>
            <a:xfrm flipV="1">
              <a:off x="1535760" y="4879150"/>
              <a:ext cx="2485" cy="108634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/>
              <a:tailEnd type="non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>
              <a:off x="1985698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>
              <a:off x="2444529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2903360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>
              <a:off x="3362191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3821022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4279854" y="4870223"/>
              <a:ext cx="0" cy="10904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546567" y="6183505"/>
              <a:ext cx="497491" cy="2337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en-US" sz="1800" i="1" kern="1200" dirty="0" smtClean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time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88102" y="5925529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800" kern="1200" dirty="0" smtClean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62726" y="5919544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800" i="1" kern="1200" dirty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2</a:t>
              </a:r>
              <a:endParaRPr lang="en-US" sz="1800" i="1" kern="1200" dirty="0" smtClean="0">
                <a:solidFill>
                  <a:prstClr val="black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87702" y="5934219"/>
              <a:ext cx="437543" cy="389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800" i="1" kern="1200" dirty="0" smtClean="0">
                  <a:solidFill>
                    <a:prstClr val="black"/>
                  </a:solidFill>
                  <a:latin typeface="Gill Sans"/>
                  <a:ea typeface="+mn-ea"/>
                  <a:cs typeface="Gill Sans"/>
                </a:rPr>
                <a:t>3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 rot="16200000">
            <a:off x="5591947" y="3397860"/>
            <a:ext cx="341197" cy="2218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defRPr/>
            </a:pPr>
            <a:r>
              <a:rPr lang="en-US" sz="1800" i="1" kern="1200" dirty="0" smtClean="0">
                <a:solidFill>
                  <a:prstClr val="black"/>
                </a:solidFill>
                <a:latin typeface="Gill Sans"/>
                <a:ea typeface="+mn-ea"/>
                <a:cs typeface="Gill Sans"/>
              </a:rPr>
              <a:t>Bandwidth</a:t>
            </a:r>
          </a:p>
          <a:p>
            <a:pPr algn="ctr">
              <a:defRPr/>
            </a:pPr>
            <a:endParaRPr lang="en-US" sz="1800" i="1" kern="1200" dirty="0" smtClean="0">
              <a:solidFill>
                <a:prstClr val="black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116" y="4537710"/>
            <a:ext cx="228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Per-flow</a:t>
            </a:r>
            <a:r>
              <a:rPr lang="en-CA" dirty="0" smtClean="0"/>
              <a:t> </a:t>
            </a:r>
            <a:r>
              <a:rPr lang="en-CA" b="1" dirty="0" smtClean="0"/>
              <a:t>Prioritization</a:t>
            </a:r>
            <a:endParaRPr lang="en-CA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871942" y="4527222"/>
            <a:ext cx="2285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App-aware prioritization</a:t>
            </a:r>
            <a:endParaRPr lang="en-CA" b="1" dirty="0"/>
          </a:p>
        </p:txBody>
      </p:sp>
      <p:sp>
        <p:nvSpPr>
          <p:cNvPr id="38" name="Rectangle 37"/>
          <p:cNvSpPr/>
          <p:nvPr/>
        </p:nvSpPr>
        <p:spPr>
          <a:xfrm>
            <a:off x="7232869" y="3289449"/>
            <a:ext cx="629365" cy="4110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19111" y="3288180"/>
            <a:ext cx="621562" cy="4123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80929" y="3290459"/>
            <a:ext cx="622577" cy="4110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35" grpId="0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542925"/>
            <a:r>
              <a:rPr lang="en-CA" dirty="0" smtClean="0">
                <a:solidFill>
                  <a:schemeClr val="bg1"/>
                </a:solidFill>
                <a:latin typeface="NewslabLight"/>
              </a:rPr>
              <a:t>App-Agnostic Networking = Bad</a:t>
            </a:r>
            <a:endParaRPr lang="en-CA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105785"/>
            <a:ext cx="8018544" cy="3880885"/>
          </a:xfrm>
        </p:spPr>
        <p:txBody>
          <a:bodyPr>
            <a:normAutofit lnSpcReduction="10000"/>
          </a:bodyPr>
          <a:lstStyle/>
          <a:p>
            <a:pPr marL="265113" indent="-265113"/>
            <a:r>
              <a:rPr lang="en-C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Optimization of irrelevant metrics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Avg.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low completion/Per flow fairness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63525" indent="-252413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Simplistic</a:t>
            </a:r>
          </a:p>
          <a:p>
            <a:pPr marL="639762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Cannot represent collective flows of even a single stage</a:t>
            </a:r>
          </a:p>
          <a:p>
            <a:pPr marL="263525" indent="-254000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o reusable distributed communication pattern</a:t>
            </a:r>
          </a:p>
          <a:p>
            <a:pPr marL="628650" lvl="1" indent="-276225">
              <a:buFont typeface="Courier New" panose="02070309020205020404" pitchFamily="49" charset="0"/>
              <a:buChar char="o"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Shuffle/Broadcast/Aggregate</a:t>
            </a:r>
          </a:p>
          <a:p>
            <a:pPr marL="263525" indent="-254000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Every app for itself</a:t>
            </a:r>
          </a:p>
          <a:p>
            <a:pPr marL="628650" lvl="1" indent="-276225">
              <a:buFont typeface="Courier New" panose="02070309020205020404" pitchFamily="49" charset="0"/>
              <a:buChar char="o"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Custom communication libraries mean there is no shared global objective</a:t>
            </a:r>
          </a:p>
          <a:p>
            <a:pPr marL="263525" indent="-254000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Lowered usability</a:t>
            </a:r>
          </a:p>
          <a:p>
            <a:pPr marL="638175" lvl="1" indent="-285750">
              <a:buFont typeface="Courier New" panose="02070309020205020404" pitchFamily="49" charset="0"/>
              <a:buChar char="o"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Multiple apps in a shared cluster must be tuned differently</a:t>
            </a:r>
          </a:p>
          <a:p>
            <a:pPr marL="11112" indent="0">
              <a:buNone/>
            </a:pPr>
            <a:endParaRPr lang="en-CA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3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4.6|4.1|1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.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6.4|2.2|5.1|4.4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|2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30.4|11.2|19.1|10.4|10.9|11.5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0.4|9.2|3.9|10.7|4.8|3.7|1.6|13.5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3|3.3|11.4|8.1|1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9.9|11.5|12.4|6.5|18.1|10|11.2|1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7|1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8.9|12.2|14.5|8.8|8.4|1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1.6|6.6|1.5|3.6|12.7|1|1.2|2.1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WelcomeD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4.xml><?xml version="1.0" encoding="utf-8"?>
<a:theme xmlns:a="http://schemas.openxmlformats.org/drawingml/2006/main" name="1_WelcomeD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5.xml><?xml version="1.0" encoding="utf-8"?>
<a:theme xmlns:a="http://schemas.openxmlformats.org/drawingml/2006/main" name="2_WelcomeD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6.xml><?xml version="1.0" encoding="utf-8"?>
<a:theme xmlns:a="http://schemas.openxmlformats.org/drawingml/2006/main" name="3_WelcomeD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7.xml><?xml version="1.0" encoding="utf-8"?>
<a:theme xmlns:a="http://schemas.openxmlformats.org/drawingml/2006/main" name="4_WelcomeD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8.xml><?xml version="1.0" encoding="utf-8"?>
<a:theme xmlns:a="http://schemas.openxmlformats.org/drawingml/2006/main" name="5_WelcomeD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ppt/theme/theme9.xml><?xml version="1.0" encoding="utf-8"?>
<a:theme xmlns:a="http://schemas.openxmlformats.org/drawingml/2006/main" name="6_WelcomeD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BC4796A-9872-4AA6-868A-E1A52DAE5C9B}" vid="{226865FD-68E7-4897-9C2B-9A00B6BC8C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2490</Words>
  <Application>Microsoft Office PowerPoint</Application>
  <PresentationFormat>On-screen Show (16:9)</PresentationFormat>
  <Paragraphs>565</Paragraphs>
  <Slides>35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35</vt:i4>
      </vt:variant>
    </vt:vector>
  </HeadingPairs>
  <TitlesOfParts>
    <vt:vector size="58" baseType="lpstr">
      <vt:lpstr>Arial</vt:lpstr>
      <vt:lpstr>Abril Fatface</vt:lpstr>
      <vt:lpstr>Courier New</vt:lpstr>
      <vt:lpstr>NewslabLight</vt:lpstr>
      <vt:lpstr>Franklin Gothic Medium</vt:lpstr>
      <vt:lpstr>Gill Sans</vt:lpstr>
      <vt:lpstr>Gill Sans Light</vt:lpstr>
      <vt:lpstr>Symbol</vt:lpstr>
      <vt:lpstr>Segoe UI</vt:lpstr>
      <vt:lpstr>Calibri Light</vt:lpstr>
      <vt:lpstr>Consolas</vt:lpstr>
      <vt:lpstr>Corbel</vt:lpstr>
      <vt:lpstr>Calibri</vt:lpstr>
      <vt:lpstr>Office Theme</vt:lpstr>
      <vt:lpstr>1_Office Theme</vt:lpstr>
      <vt:lpstr>WelcomeDoc</vt:lpstr>
      <vt:lpstr>1_WelcomeDoc</vt:lpstr>
      <vt:lpstr>2_WelcomeDoc</vt:lpstr>
      <vt:lpstr>3_WelcomeDoc</vt:lpstr>
      <vt:lpstr>4_WelcomeDoc</vt:lpstr>
      <vt:lpstr>5_WelcomeDoc</vt:lpstr>
      <vt:lpstr>6_WelcomeDoc</vt:lpstr>
      <vt:lpstr>7_WelcomeDoc</vt:lpstr>
      <vt:lpstr>PowerPoint Presentation</vt:lpstr>
      <vt:lpstr>Introduction</vt:lpstr>
      <vt:lpstr>Modern Distributed Applications</vt:lpstr>
      <vt:lpstr>Modern Datacenters</vt:lpstr>
      <vt:lpstr>PowerPoint Presentation</vt:lpstr>
      <vt:lpstr>So what’s the problem? </vt:lpstr>
      <vt:lpstr>App-Agnostic vs App-Aware flows</vt:lpstr>
      <vt:lpstr>App-Agnostic vs App-Aware flows</vt:lpstr>
      <vt:lpstr>App-Agnostic Networking = Bad</vt:lpstr>
      <vt:lpstr>Why App-Agnostic Networking = Bad</vt:lpstr>
      <vt:lpstr>Why App-Agnostic Networking = Bad</vt:lpstr>
      <vt:lpstr>Why App-Agnostic Networking = Bad</vt:lpstr>
      <vt:lpstr>Improve App-level Performance</vt:lpstr>
      <vt:lpstr>Coflow Primer – Motivation/Features </vt:lpstr>
      <vt:lpstr>Coflow Primer – Motivation/Features </vt:lpstr>
      <vt:lpstr>Coflow Primer – Characterizations </vt:lpstr>
      <vt:lpstr>Coflow Primer – Scheduling </vt:lpstr>
      <vt:lpstr>Cornet – Cooperative Broadcast</vt:lpstr>
      <vt:lpstr>Scheduler Architecture</vt:lpstr>
      <vt:lpstr>Background</vt:lpstr>
      <vt:lpstr>Parallel Applications - MapReduce</vt:lpstr>
      <vt:lpstr>Parallel Applications – Dataflow Pipelines</vt:lpstr>
      <vt:lpstr>Clos Network Topology</vt:lpstr>
      <vt:lpstr>Switch-Centric Datacenters</vt:lpstr>
      <vt:lpstr>Switch-Centric Datacenters</vt:lpstr>
      <vt:lpstr>Coflows</vt:lpstr>
      <vt:lpstr>Coflows</vt:lpstr>
      <vt:lpstr>PowerPoint Presentation</vt:lpstr>
      <vt:lpstr>Benefits of Inter-Coflow Scheduling</vt:lpstr>
      <vt:lpstr>Ordering in Clairvoyant Inter-Coflow Sched.</vt:lpstr>
      <vt:lpstr>Ordering in Clairvoyant Inter-Coflow Sched.</vt:lpstr>
      <vt:lpstr>Non-Clairvoyant Coflows</vt:lpstr>
      <vt:lpstr>Discretized Coflow-Aware LAS (D-CLAS)</vt:lpstr>
      <vt:lpstr>Conclusions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Aditya Waghaye</cp:lastModifiedBy>
  <cp:revision>57</cp:revision>
  <dcterms:modified xsi:type="dcterms:W3CDTF">2016-11-21T11:47:57Z</dcterms:modified>
</cp:coreProperties>
</file>