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  <p:sldMasterId id="2147483663" r:id="rId2"/>
    <p:sldMasterId id="2147483676" r:id="rId3"/>
    <p:sldMasterId id="2147483689" r:id="rId4"/>
  </p:sldMasterIdLst>
  <p:notesMasterIdLst>
    <p:notesMasterId r:id="rId6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</p:sldIdLst>
  <p:sldSz cx="9144000" cy="5143500" type="screen16x9"/>
  <p:notesSz cx="6845300" cy="9396413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37ACEA8-C740-4C98-A390-7D202A22D55D}">
  <a:tblStyle styleId="{837ACEA8-C740-4C98-A390-7D202A22D55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6E7EA"/>
          </a:solidFill>
        </a:fill>
      </a:tcStyle>
    </a:wholeTbl>
    <a:band1H>
      <a:tcStyle>
        <a:tcBdr/>
        <a:fill>
          <a:solidFill>
            <a:srgbClr val="ECCBD1"/>
          </a:solidFill>
        </a:fill>
      </a:tcStyle>
    </a:band1H>
    <a:band1V>
      <a:tcStyle>
        <a:tcBdr/>
        <a:fill>
          <a:solidFill>
            <a:srgbClr val="ECCBD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92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67037" cy="46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78262" y="0"/>
            <a:ext cx="2967037" cy="46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926513"/>
            <a:ext cx="2967037" cy="46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37" cy="4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176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37" cy="4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Factiod questions may require a location, named entity, a phone number as an answer. </a:t>
            </a:r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There’re two main approaches for question answering - IR-based methods and KB-methods. And Hybrid approaches, that combine the two.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-US"/>
              <a:t>IT-based approach use the Web to find a short string that would answer the question.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-US"/>
              <a:t>KB-based approaches use knowledge bases to answer a question. We will talk about those later. </a:t>
            </a:r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A simple web search already provides an answer to the question (which is the intuition behind IR-based approach)</a:t>
            </a: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Sometimes Google will pull out the best guess for you, so that you don’t even need to read a snippet. </a:t>
            </a:r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37" cy="4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14</a:t>
            </a:fld>
            <a:endParaRPr lang="en-US" sz="1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Let’s look at how IR-based approaches work.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We start with a question; formulate a query and detect the type of answer that this questions requires.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Go to a search engine, that has access to a lot of documents, pull out relevant documents, then from the documents pull out relevant paragraphs.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Finally using the type of the answer and the paragraphs retrieved, we can form a final answer.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There are three main parts to the IR-based approaches of QA: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16</a:t>
            </a:fld>
            <a:endParaRPr lang="en-US" sz="1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Let’s look at how IR-based approaches work.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We start with a question; formulate a query and detect the type of answer that this questions requires.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Go to a search engine, that has access to a lot of documents, pull out relevant documents, then from the documents pull out relevant paragraphs.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Finally using the type of the answer and the paragraphs retrieved, we can form a final answer.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37" cy="4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17</a:t>
            </a:fld>
            <a:endParaRPr lang="en-US" sz="1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What things can we extract from a question?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we can detect answer type based on the question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we can formulate a query to later send it to the search engine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Depending on a system, other things can be done as well: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question type classification, focus detection, relation extraction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37" cy="4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18</a:t>
            </a:fld>
            <a:endParaRPr lang="en-US" sz="1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Let’s look at an example of a Jeopardy question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One of the ealiest QA systems appeared in 1960s.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It would answer questions like “what do worms eat?”, parse it into its dependecy format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And matching them against a large dataset of answers.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So the idea of finding an answer that looks like a question, but answers it is an old intiution.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Rather than write hand-written rules. </a:t>
            </a:r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For the first question, after we define that the type of an answer is PERSON, we reduce our search space dramatically.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-US"/>
              <a:t>For the last two questions, after we define their type, we may use it for picking a specific strategy of answering a definition question, or specific strategy (templates) for reasons. 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For the first question, after we define that the type of an answer is PERSON, we reduce our search space dramatically.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For the last two questions, after we define their type, we may use it for picking a specific strategy of answering a definition question, or specific strategy (templates) for reasons. 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There is no completely clear boundary between classes of questions, therefore they are allowed to overlap. 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After we assign several labels to one question we have a choice of strategy later. 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Before we start discussing QA systems, I would like to mention an annual competition, called TREC. Many algorithms for IR in general and QA in particular are first tried at TREC.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37" cy="4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36</a:t>
            </a:fld>
            <a:endParaRPr lang="en-US" sz="1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37" cy="4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39</a:t>
            </a:fld>
            <a:endParaRPr lang="en-US" sz="1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In 2011 IBM’s Watson won Joepardy challenge. 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The questions there are not posed as usually, but rather have placeholders in place of an answer. Like ‘this author’. </a:t>
            </a:r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37" cy="4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40</a:t>
            </a:fld>
            <a:endParaRPr lang="en-US" sz="1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The hard part here is ranking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37" cy="4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41</a:t>
            </a:fld>
            <a:endParaRPr lang="en-US" sz="1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Features that we might use for passage ranking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37" cy="4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42</a:t>
            </a:fld>
            <a:endParaRPr lang="en-US" sz="1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if there’re multiple candidates - rank them </a:t>
            </a:r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We are done with IR-based approaches</a:t>
            </a:r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9" name="Shape 519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7" name="Shape 527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Another interesting categories included Rhyme Time category, where two subclue answers must rhyme with each other.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-US"/>
              <a:t>The two subclues here are: Pele ball (which implies soccer) and where stores (cabinet, drawer, locker, etc)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-US"/>
              <a:t>The Category ‘Before and after category’ contains two subclues which overlap typically with one word. 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In the example here the first part is assumes  “Hard Day’s Night” and the second - Night of the Living Dead. Which when combined together, produce the answer.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5" name="Shape 545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2" name="Shape 562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Emphasize structure of the data and external resources (Freebase, ontologies)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9" name="Shape 569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I will shortly talk about KB. 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To answer a question you might want to extract relations between entities from it and search for such relations in a dataset</a:t>
            </a:r>
          </a:p>
        </p:txBody>
      </p:sp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There are already fully constructed Knowledge Bases. 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Some of them specialize on a specific aspect. 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From temporal databases you get information about dates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from geospatial databases you can get information about locations</a:t>
            </a:r>
          </a:p>
        </p:txBody>
      </p:sp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7" name="Shape 597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There’re a lot of tricks you can do with Apple’s Siri.</a:t>
            </a:r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00" cy="422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Google’s voice search does not have a name, but it is also quite powerful in a sense that it can answer many questions, has access to weather channels and maps. (Probably also your calendar, contacts, etc). And therefore can adjust to your needs. 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00" cy="4697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Wolfram can answer </a:t>
            </a:r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78262" y="8926513"/>
            <a:ext cx="2967037" cy="46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290513" y="704850"/>
            <a:ext cx="6264275" cy="352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912812" y="4464050"/>
            <a:ext cx="5019675" cy="4227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Factoid questions can be answered by some short fact, often a named entity.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Complex questions require a longer, more elaborative answer.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While factoid questions are widely used in commercial systems, answering complex questions is still an open research topic.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1"/>
                </a:solidFill>
              </a:rPr>
              <a:t>The first part of the presentation we’ll look at answering factoid questions and then move on to complex questions.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572000" y="2876555"/>
            <a:ext cx="3886200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90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None/>
              <a:defRPr/>
            </a:lvl1pPr>
            <a:lvl2pPr marL="685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0287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3pPr>
            <a:lvl4pPr marL="1371600" marR="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marL="17145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5pPr>
            <a:lvl6pPr marL="2171700" marR="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6pPr>
            <a:lvl7pPr marL="2628900" marR="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7pPr>
            <a:lvl8pPr marL="3086100" marR="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8pPr>
            <a:lvl9pPr marL="3543300" marR="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7239000" y="4705355"/>
            <a:ext cx="12191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5334010" y="4705355"/>
            <a:ext cx="19049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 l="19740" t="8415" r="20308" b="8152"/>
          <a:stretch/>
        </p:blipFill>
        <p:spPr>
          <a:xfrm>
            <a:off x="781450" y="165818"/>
            <a:ext cx="2647548" cy="476813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572010" y="4705355"/>
            <a:ext cx="765173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371600" y="381005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2524124" y="-866775"/>
            <a:ext cx="333375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1pPr>
            <a:lvl2pPr marL="685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028700" indent="-101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3pPr>
            <a:lvl4pPr marL="13716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marL="1714500" indent="-11430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5pPr>
            <a:lvl6pPr marL="21717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6pPr>
            <a:lvl7pPr marL="26289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7pPr>
            <a:lvl8pPr marL="30861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8pPr>
            <a:lvl9pPr marL="35433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0960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2743200" y="4686305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048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5886449" y="1428750"/>
            <a:ext cx="4400550" cy="2114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1581149" y="-609599"/>
            <a:ext cx="4400550" cy="6191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1pPr>
            <a:lvl2pPr marL="685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028700" indent="-101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3pPr>
            <a:lvl4pPr marL="13716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marL="1714500" indent="-11430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5pPr>
            <a:lvl6pPr marL="21717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6pPr>
            <a:lvl7pPr marL="26289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7pPr>
            <a:lvl8pPr marL="30861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8pPr>
            <a:lvl9pPr marL="35433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0960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2743200" y="4686305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3048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over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04800" y="1314452"/>
            <a:ext cx="7772400" cy="162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1pPr>
            <a:lvl2pPr marL="685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028700" indent="-101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3pPr>
            <a:lvl4pPr marL="13716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marL="1714500" indent="-11430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5pPr>
            <a:lvl6pPr marL="21717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6pPr>
            <a:lvl7pPr marL="26289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7pPr>
            <a:lvl8pPr marL="30861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8pPr>
            <a:lvl9pPr marL="35433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304800" y="3057527"/>
            <a:ext cx="7772400" cy="162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1pPr>
            <a:lvl2pPr marL="685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028700" indent="-101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3pPr>
            <a:lvl4pPr marL="13716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marL="1714500" indent="-11430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5pPr>
            <a:lvl6pPr marL="21717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6pPr>
            <a:lvl7pPr marL="26289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7pPr>
            <a:lvl8pPr marL="30861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8pPr>
            <a:lvl9pPr marL="35433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0960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2743200" y="4686305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048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97" name="Shape 97"/>
          <p:cNvSpPr/>
          <p:nvPr/>
        </p:nvSpPr>
        <p:spPr>
          <a:xfrm rot="5400000">
            <a:off x="-2548892" y="2548890"/>
            <a:ext cx="5143500" cy="45718"/>
          </a:xfrm>
          <a:prstGeom prst="rect">
            <a:avLst/>
          </a:prstGeom>
          <a:solidFill>
            <a:srgbClr val="A40508"/>
          </a:solidFill>
          <a:ln w="9525" cap="flat" cmpd="sng">
            <a:solidFill>
              <a:srgbClr val="A4001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A5002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371600" y="381005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Narrow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371600" y="381005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04800" y="1352550"/>
            <a:ext cx="6858000" cy="3333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1pPr>
            <a:lvl2pPr marL="685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028700" indent="-101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3pPr>
            <a:lvl4pPr marL="13716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marL="1714500" indent="-11430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5pPr>
            <a:lvl6pPr marL="21717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6pPr>
            <a:lvl7pPr marL="26289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7pPr>
            <a:lvl8pPr marL="30861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8pPr>
            <a:lvl9pPr marL="35433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5181605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2286000" y="4705355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048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05" name="Shape 105"/>
          <p:cNvSpPr/>
          <p:nvPr/>
        </p:nvSpPr>
        <p:spPr>
          <a:xfrm rot="5400000">
            <a:off x="-2548892" y="2548890"/>
            <a:ext cx="5143500" cy="45718"/>
          </a:xfrm>
          <a:prstGeom prst="rect">
            <a:avLst/>
          </a:prstGeom>
          <a:solidFill>
            <a:srgbClr val="A40508"/>
          </a:solidFill>
          <a:ln w="9525" cap="flat" cmpd="sng">
            <a:solidFill>
              <a:srgbClr val="A4001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A5002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6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42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74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64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371600" y="381005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04810" y="1352550"/>
            <a:ext cx="8534399" cy="3333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1pPr>
            <a:lvl2pPr marL="685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028700" indent="-101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3pPr>
            <a:lvl4pPr marL="13716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marL="1714500" indent="-11430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5pPr>
            <a:lvl6pPr marL="21717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6pPr>
            <a:lvl7pPr marL="26289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7pPr>
            <a:lvl8pPr marL="30861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8pPr>
            <a:lvl9pPr marL="354330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85800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048000" y="4705355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3048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9" name="Shape 29"/>
          <p:cNvSpPr/>
          <p:nvPr/>
        </p:nvSpPr>
        <p:spPr>
          <a:xfrm rot="5400000">
            <a:off x="-2548892" y="2548890"/>
            <a:ext cx="5143500" cy="45718"/>
          </a:xfrm>
          <a:prstGeom prst="rect">
            <a:avLst/>
          </a:prstGeom>
          <a:solidFill>
            <a:srgbClr val="A40508"/>
          </a:solidFill>
          <a:ln w="9525" cap="flat" cmpd="sng">
            <a:solidFill>
              <a:srgbClr val="A4001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A5002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9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10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78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1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94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26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6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42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7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371600" y="381005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0960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2743200" y="4686305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3048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35" name="Shape 35"/>
          <p:cNvSpPr/>
          <p:nvPr/>
        </p:nvSpPr>
        <p:spPr>
          <a:xfrm rot="5400000">
            <a:off x="-2548892" y="2548890"/>
            <a:ext cx="5143500" cy="45718"/>
          </a:xfrm>
          <a:prstGeom prst="rect">
            <a:avLst/>
          </a:prstGeom>
          <a:solidFill>
            <a:srgbClr val="A40508"/>
          </a:solidFill>
          <a:ln w="9525" cap="flat" cmpd="sng">
            <a:solidFill>
              <a:srgbClr val="A4001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A5002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64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4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9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10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78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1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94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26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22312" y="3305181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0960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743200" y="4686305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3048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42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74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64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4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9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10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78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1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94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2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371600" y="381005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04810" y="1314450"/>
            <a:ext cx="3809999" cy="3371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267205" y="1314450"/>
            <a:ext cx="3809999" cy="3371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0960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667000" y="4686305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3048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49" name="Shape 49"/>
          <p:cNvSpPr/>
          <p:nvPr/>
        </p:nvSpPr>
        <p:spPr>
          <a:xfrm rot="5400000">
            <a:off x="-2548892" y="2548890"/>
            <a:ext cx="5143500" cy="45718"/>
          </a:xfrm>
          <a:prstGeom prst="rect">
            <a:avLst/>
          </a:prstGeom>
          <a:solidFill>
            <a:srgbClr val="A40508"/>
          </a:solidFill>
          <a:ln w="9525" cap="flat" cmpd="sng">
            <a:solidFill>
              <a:srgbClr val="A4001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A5002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04801" y="1253733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304801" y="1733555"/>
            <a:ext cx="4040187" cy="29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492626" y="1253733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492626" y="1733555"/>
            <a:ext cx="4041774" cy="29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48402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819400" y="4705355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048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58" name="Shape 58"/>
          <p:cNvSpPr/>
          <p:nvPr/>
        </p:nvSpPr>
        <p:spPr>
          <a:xfrm rot="5400000">
            <a:off x="-2548892" y="2548890"/>
            <a:ext cx="5143500" cy="45718"/>
          </a:xfrm>
          <a:prstGeom prst="rect">
            <a:avLst/>
          </a:prstGeom>
          <a:solidFill>
            <a:srgbClr val="A40508"/>
          </a:solidFill>
          <a:ln w="9525" cap="flat" cmpd="sng">
            <a:solidFill>
              <a:srgbClr val="A4001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A5002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371600" y="381005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0960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2743200" y="4686305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3048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10" y="1428751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10" y="2343152"/>
            <a:ext cx="3008313" cy="2251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0960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743200" y="4686305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3048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71" name="Shape 71"/>
          <p:cNvSpPr/>
          <p:nvPr/>
        </p:nvSpPr>
        <p:spPr>
          <a:xfrm rot="5400000">
            <a:off x="-2548892" y="2548890"/>
            <a:ext cx="5143500" cy="45718"/>
          </a:xfrm>
          <a:prstGeom prst="rect">
            <a:avLst/>
          </a:prstGeom>
          <a:solidFill>
            <a:srgbClr val="A40508"/>
          </a:solidFill>
          <a:ln w="9525" cap="flat" cmpd="sng">
            <a:solidFill>
              <a:srgbClr val="A4001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A5002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792298" y="3600455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1792298" y="459586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792298" y="4025508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0960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743200" y="4686305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3048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371600" y="381005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1pPr>
            <a:lvl2pPr marL="685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marL="10287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3pPr>
            <a:lvl4pPr marL="1371600" marR="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4pPr>
            <a:lvl5pPr marL="17145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5pPr>
            <a:lvl6pPr marL="2171700" marR="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6pPr>
            <a:lvl7pPr marL="2628900" marR="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7pPr>
            <a:lvl8pPr marL="3086100" marR="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8pPr>
            <a:lvl9pPr marL="3543300" marR="0" indent="-1397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0960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2743200" y="4686305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304810" y="4705355"/>
            <a:ext cx="19811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74066" y="325348"/>
            <a:ext cx="868943" cy="8748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/>
          <p:nvPr/>
        </p:nvSpPr>
        <p:spPr>
          <a:xfrm>
            <a:off x="76200" y="8750"/>
            <a:ext cx="1295400" cy="26160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 baseline="0">
                <a:solidFill>
                  <a:srgbClr val="A4001D"/>
                </a:solidFill>
                <a:latin typeface="Calibri"/>
                <a:ea typeface="Calibri"/>
                <a:cs typeface="Calibri"/>
                <a:sym typeface="Calibri"/>
              </a:rPr>
              <a:t>Dan Jurafsky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 idx="4294967295"/>
          </p:nvPr>
        </p:nvSpPr>
        <p:spPr>
          <a:xfrm>
            <a:off x="0" y="1568455"/>
            <a:ext cx="4800600" cy="682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Answering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4294967295"/>
          </p:nvPr>
        </p:nvSpPr>
        <p:spPr>
          <a:xfrm>
            <a:off x="5140335" y="3913190"/>
            <a:ext cx="4003675" cy="962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500">
                <a:solidFill>
                  <a:srgbClr val="A4001D"/>
                </a:solidFill>
                <a:latin typeface="Calibri"/>
                <a:ea typeface="Calibri"/>
                <a:cs typeface="Calibri"/>
                <a:sym typeface="Calibri"/>
              </a:rPr>
              <a:t>Alexandra Vtyurina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500">
                <a:solidFill>
                  <a:srgbClr val="A4001D"/>
                </a:solidFill>
                <a:latin typeface="Calibri"/>
                <a:ea typeface="Calibri"/>
                <a:cs typeface="Calibri"/>
                <a:sym typeface="Calibri"/>
              </a:rPr>
              <a:t>Bahareh Sarrafzadeh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7467600" cy="1123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Commercial systems: </a:t>
            </a:r>
            <a:b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mainly factoid questions</a:t>
            </a:r>
          </a:p>
        </p:txBody>
      </p:sp>
      <p:graphicFrame>
        <p:nvGraphicFramePr>
          <p:cNvPr id="191" name="Shape 191"/>
          <p:cNvGraphicFramePr/>
          <p:nvPr/>
        </p:nvGraphicFramePr>
        <p:xfrm>
          <a:off x="304800" y="1352553"/>
          <a:ext cx="8534400" cy="4582246"/>
        </p:xfrm>
        <a:graphic>
          <a:graphicData uri="http://schemas.openxmlformats.org/drawingml/2006/table">
            <a:tbl>
              <a:tblPr firstRow="1" bandRow="1">
                <a:noFill/>
                <a:tableStyleId>{837ACEA8-C740-4C98-A390-7D202A22D55D}</a:tableStyleId>
              </a:tblPr>
              <a:tblGrid>
                <a:gridCol w="4267200"/>
                <a:gridCol w="42672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Where is the Louvre Museum located?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In Paris, France</a:t>
                      </a:r>
                    </a:p>
                  </a:txBody>
                  <a:tcPr marL="91450" marR="91450" marT="45725" marB="45725"/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What’s the abbreviation for limited partnership?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L.P.</a:t>
                      </a:r>
                    </a:p>
                  </a:txBody>
                  <a:tcPr marL="91450" marR="91450" marT="45725" marB="45725"/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What are the names of Odin’s ravens?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Huginn and Muninn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What currency is used in China?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The yuan</a:t>
                      </a:r>
                    </a:p>
                  </a:txBody>
                  <a:tcPr marL="91450" marR="91450" marT="45725" marB="45725"/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What kind of nuts are used in marzipan?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almonds</a:t>
                      </a:r>
                    </a:p>
                  </a:txBody>
                  <a:tcPr marL="91450" marR="91450" marT="45725" marB="45725"/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What instrument does Max Roach play?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drums</a:t>
                      </a:r>
                    </a:p>
                  </a:txBody>
                  <a:tcPr marL="91450" marR="91450" marT="45725" marB="45725"/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What is the telephone number for Stanford University?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650-723-2300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Paradigms for QA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IR-based approaches</a:t>
            </a:r>
          </a:p>
          <a:p>
            <a:pPr marL="6858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TREC;  IBM Watson; Google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Knowledge-based and Hybrid approaches</a:t>
            </a:r>
          </a:p>
          <a:p>
            <a:pPr marL="6858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IBM Watson; Apple Siri; Wolfram Alpha; True Knowledge Evi 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questions can already be answered by web search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276350"/>
            <a:ext cx="8013886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IR-based Question Answering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572" y="1352551"/>
            <a:ext cx="7577664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371600" y="133355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IR-based Factoid QA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152400" y="4908364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10" y="1276352"/>
            <a:ext cx="8935991" cy="2762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IR-based Factoid QA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04810" y="1276355"/>
            <a:ext cx="8534399" cy="358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PROCESSING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 question type, answer type, focus, relations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Formulate queries to send to a search engine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PASSAGE RETRIEVAL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 ranked documents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 into suitable passages and rerank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PROCESSING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 candidate answers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 candidates </a:t>
            </a:r>
          </a:p>
          <a:p>
            <a:pPr marL="10287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evidence from the text and external sources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1371600" y="1333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IR-based Factoid QA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152400" y="4908364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10" y="1276353"/>
            <a:ext cx="8936099" cy="276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>
            <a:off x="1242855" y="3197555"/>
            <a:ext cx="1395899" cy="8414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Processing</a:t>
            </a:r>
            <a:b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to extract from the question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04810" y="1276075"/>
            <a:ext cx="8839199" cy="36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 Detection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the </a:t>
            </a: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named entity type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(person, place) of the answer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 Formulation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</a:t>
            </a: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 keywords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IR system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Type classification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a definition question, a math question, a list question?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Detection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question words that are replaced by the answer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 Extraction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relations between entities in the question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447800" y="666755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Question Processing</a:t>
            </a:r>
            <a:br>
              <a:rPr lang="en-US" sz="28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</a:br>
            <a:r>
              <a:rPr lang="en-US" sz="16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  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/>
            </a:r>
            <a:br>
              <a:rPr lang="en-US" sz="36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</a:br>
            <a:r>
              <a:rPr lang="en-US" sz="1800" b="0" i="0" u="none" strike="noStrike" cap="none" baseline="0">
                <a:solidFill>
                  <a:srgbClr val="0000FF"/>
                </a:solidFill>
                <a:latin typeface="Allerta"/>
                <a:ea typeface="Allerta"/>
                <a:cs typeface="Allerta"/>
                <a:sym typeface="Allerta"/>
              </a:rPr>
              <a:t>They’re the two states you could be reentering if you’re crossing Florida’s northern border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04810" y="1581155"/>
            <a:ext cx="8839199" cy="320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Type:  </a:t>
            </a:r>
            <a:r>
              <a:rPr lang="en-US" sz="28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US state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Query:  </a:t>
            </a:r>
            <a:r>
              <a:rPr lang="en-US" sz="28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two states, border, Florida, north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Focus: </a:t>
            </a:r>
            <a:r>
              <a:rPr lang="en-US" sz="28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 two states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Relations:  </a:t>
            </a:r>
            <a:r>
              <a:rPr lang="en-US" sz="28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borders(Florida, ?x, north)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 Detection: Named Entities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3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founded Virgin Airlines?</a:t>
            </a:r>
          </a:p>
          <a:p>
            <a:pPr marL="6858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3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Canadian city has the largest population?</a:t>
            </a:r>
          </a:p>
          <a:p>
            <a:pPr marL="6858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0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CITY.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371600" y="-9525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Answering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5680921" y="1123950"/>
            <a:ext cx="3429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12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Simmons, Klein, McConlogue. 1964. Indexing and Dependency Logic for Answering English Questions. American Documentation 15:30, 196-204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6210" y="4857755"/>
            <a:ext cx="609599" cy="28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2" y="1210258"/>
            <a:ext cx="7683000" cy="3846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916867" y="819155"/>
            <a:ext cx="7239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oldest NLP tasks (punched card systems in 1961)</a:t>
            </a:r>
          </a:p>
        </p:txBody>
      </p:sp>
      <p:sp>
        <p:nvSpPr>
          <p:cNvPr id="120" name="Shape 120"/>
          <p:cNvSpPr/>
          <p:nvPr/>
        </p:nvSpPr>
        <p:spPr>
          <a:xfrm>
            <a:off x="391735" y="2231130"/>
            <a:ext cx="1328399" cy="1311299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2690985" y="1975625"/>
            <a:ext cx="1754099" cy="1481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4904182" y="3832205"/>
            <a:ext cx="1754099" cy="1311299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988450" y="1975625"/>
            <a:ext cx="1858200" cy="1481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2502885" y="3832200"/>
            <a:ext cx="1754099" cy="1224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1371600" y="381005"/>
            <a:ext cx="7467600" cy="51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 Taxonomy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coarse classes</a:t>
            </a:r>
          </a:p>
          <a:p>
            <a:pPr marL="6858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ABBEVIATION, ENTITY, DESCRIPTION, HUMAN, LOCATION, NUMERIC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finer classes</a:t>
            </a:r>
          </a:p>
          <a:p>
            <a:pPr marL="6858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LOCATION: city, country, mountain…</a:t>
            </a:r>
          </a:p>
          <a:p>
            <a:pPr marL="6858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HUMAN: group, individual, title, description</a:t>
            </a:r>
          </a:p>
          <a:p>
            <a:pPr marL="6858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ENTITY: animal, body, color, currency…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3048010" y="971555"/>
            <a:ext cx="5943599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Xin Li, Dan Roth. 2002. Learning Question Classifiers. COLING'02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of Li &amp; Roth’s Answer Type Taxonomy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6781810" y="4743455"/>
            <a:ext cx="19049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335070"/>
            <a:ext cx="7239000" cy="38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1676400" y="209555"/>
            <a:ext cx="5867400" cy="65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Types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28301" y="49149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b="63870"/>
          <a:stretch/>
        </p:blipFill>
        <p:spPr>
          <a:xfrm>
            <a:off x="191700" y="1552800"/>
            <a:ext cx="8760600" cy="20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 Detection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304810" y="1504955"/>
            <a:ext cx="85343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Hand-written rules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Learning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Hybrids</a:t>
            </a:r>
          </a:p>
          <a:p>
            <a:pPr marL="685800" marR="0" lvl="1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strike="noStrike" cap="none" baseline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 Detection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304810" y="1352550"/>
            <a:ext cx="7162799" cy="36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expression-based rules  can get some cases: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Who {is|was|are|were} PERSON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PERSON (YEAR – YEAR)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rules use the </a:t>
            </a:r>
            <a:r>
              <a:rPr lang="en-US" sz="2400" b="1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question headword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(the headword of the first noun phrase after the wh-word)</a:t>
            </a:r>
            <a:b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lang="en-US" sz="2400" b="1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city</a:t>
            </a:r>
            <a:r>
              <a:rPr lang="en-US" sz="2400" b="1" i="0" u="none" strike="noStrike" cap="none" baseline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China has the largest number of foreign financial companies?</a:t>
            </a:r>
          </a:p>
          <a:p>
            <a:pPr marL="6858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state </a:t>
            </a:r>
            <a:r>
              <a:rPr lang="en-US" sz="2400" b="1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flower</a:t>
            </a:r>
            <a:r>
              <a:rPr lang="en-US" sz="24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California?</a:t>
            </a:r>
          </a:p>
          <a:p>
            <a:pPr marL="685800" marR="0" lvl="1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strike="noStrike" cap="none" baseline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strike="noStrike" cap="none" baseline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 Detection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04810" y="1276350"/>
            <a:ext cx="8381999" cy="3333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often, we treat the problem as machine learning classification </a:t>
            </a:r>
          </a:p>
          <a:p>
            <a:pPr marL="6858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taxonomy of question types</a:t>
            </a:r>
          </a:p>
          <a:p>
            <a:pPr marL="6858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Annotate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data for each question type</a:t>
            </a:r>
          </a:p>
          <a:p>
            <a:pPr marL="6858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classifiers for each question class               using a rich set of features.</a:t>
            </a:r>
          </a:p>
          <a:p>
            <a:pPr marL="10287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include those hand-written rules!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for Answer Type Detection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words and phrases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Part-of-speech tags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Parse features (headwords)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Named Entities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Semantically related words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 Detection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505928" y="1123803"/>
            <a:ext cx="5943599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Xin Li, Dan Roth. 2002. Learning Question Classifiers. COLING'02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505930" y="1531805"/>
            <a:ext cx="8192999" cy="153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Goal: categorize questions into different semantic classes that impose constraints on potential answers. </a:t>
            </a:r>
          </a:p>
          <a:p>
            <a:pPr>
              <a:spcBef>
                <a:spcPts val="0"/>
              </a:spcBef>
              <a:buNone/>
            </a:pPr>
            <a:endParaRPr sz="28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475510" y="3063605"/>
            <a:ext cx="8192999" cy="98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was the first woman killed in Vietnam war?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3000" i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505930" y="4047300"/>
            <a:ext cx="8192999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prism? - </a:t>
            </a:r>
            <a:r>
              <a:rPr lang="en-US" sz="2800" i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DEFINITION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the sun yellow? - </a:t>
            </a:r>
            <a:r>
              <a:rPr lang="en-US" sz="2800" i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REASON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138975" y="1013705"/>
            <a:ext cx="5412000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Xin Li, Dan Roth. 2002. Learning Question Classifiers. COLING'02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505925" y="1503705"/>
            <a:ext cx="3429000" cy="98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Existing approaches perform coarse classification (20 classes). 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505925" y="3471130"/>
            <a:ext cx="3543600" cy="98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 and Roth define a finer taxonomy of answer types. 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 Detection</a:t>
            </a:r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975" y="136672"/>
            <a:ext cx="3288224" cy="482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 Detection: A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biguity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138975" y="1013705"/>
            <a:ext cx="5412000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Xin Li, Dan Roth. 2002. Learning Question Classifiers. COLING'02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363175" y="1598300"/>
            <a:ext cx="8905200" cy="6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What is bipolar disorder? - </a:t>
            </a:r>
            <a:r>
              <a:rPr lang="en-US" sz="2800" i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definition</a:t>
            </a: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800" i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desease_medicine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363175" y="2178000"/>
            <a:ext cx="8600400" cy="6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What do bats eat? - </a:t>
            </a:r>
            <a:r>
              <a:rPr lang="en-US" sz="2800" i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i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plant</a:t>
            </a: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, or </a:t>
            </a:r>
            <a:r>
              <a:rPr lang="en-US" sz="2800" i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animal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363175" y="2733387"/>
            <a:ext cx="8600400" cy="6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What is PH scale? - </a:t>
            </a:r>
            <a:r>
              <a:rPr lang="en-US" sz="2800" i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numeric_value</a:t>
            </a: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800" i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definition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363175" y="3892800"/>
            <a:ext cx="8600400" cy="6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One question is allowed to have several class labels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1650300" y="401525"/>
            <a:ext cx="5843400" cy="6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Question answering in TREC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975175" y="1242855"/>
            <a:ext cx="7380600" cy="127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annual competition</a:t>
            </a:r>
          </a:p>
          <a:p>
            <a:pPr marL="457200" lvl="0" indent="-4064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TREC-1 - 1992</a:t>
            </a:r>
          </a:p>
          <a:p>
            <a:pPr marL="457200" lvl="0" indent="-4064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many QA approaches start there</a:t>
            </a:r>
          </a:p>
          <a:p>
            <a:pPr marL="457200" lvl="0" indent="-4064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factoid and complex questions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1210" y="2055855"/>
            <a:ext cx="4932799" cy="308764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>
            <a:spLocks noGrp="1"/>
          </p:cNvSpPr>
          <p:nvPr>
            <p:ph type="title" idx="4294967295"/>
          </p:nvPr>
        </p:nvSpPr>
        <p:spPr>
          <a:xfrm>
            <a:off x="1508125" y="381000"/>
            <a:ext cx="7635875" cy="742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 Detection: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a classifier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138975" y="1013705"/>
            <a:ext cx="5412000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Xin Li, Dan Roth. 2002. Learning Question Classifiers. COLING'02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182710" y="1602075"/>
            <a:ext cx="8628599" cy="59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Two classifiers:</a:t>
            </a:r>
          </a:p>
          <a:p>
            <a:pPr marL="9144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Coarse classifier</a:t>
            </a:r>
          </a:p>
          <a:p>
            <a:pPr marL="9144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Fine classifier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 idx="4294967295"/>
          </p:nvPr>
        </p:nvSpPr>
        <p:spPr>
          <a:xfrm>
            <a:off x="1508125" y="381000"/>
            <a:ext cx="7635875" cy="742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 Detection: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a classifier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138975" y="1013705"/>
            <a:ext cx="5412000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Xin Li, Dan Roth. 2002. Learning Question Classifiers. COLING'02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238900" y="1447505"/>
            <a:ext cx="8061000" cy="94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 txBox="1"/>
          <p:nvPr/>
        </p:nvSpPr>
        <p:spPr>
          <a:xfrm>
            <a:off x="393475" y="1447505"/>
            <a:ext cx="8061000" cy="94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Primitive features (sensors):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words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pos tags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chunks (non-overlapping phases)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named entities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head chunks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semantically related words (for a question type)</a:t>
            </a:r>
          </a:p>
          <a:p>
            <a:pPr marL="0" indent="0" rtl="0">
              <a:spcBef>
                <a:spcPts val="0"/>
              </a:spcBef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6 feature sets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 idx="4294967295"/>
          </p:nvPr>
        </p:nvSpPr>
        <p:spPr>
          <a:xfrm>
            <a:off x="1508125" y="381000"/>
            <a:ext cx="7635875" cy="742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 Detection: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1210461" y="1013705"/>
            <a:ext cx="5412000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Xin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Li, Dan Roth. 2002. Learning Question Classifiers. COLING'02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224850" y="1461530"/>
            <a:ext cx="8061000" cy="94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Study #1: Classification with different feature sets. 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Study #2: Hierarchical classification vs. flat classification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-US"/>
              <a:t>Training data: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4500 English questions published by University of Southern California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500 manually constructed questions for rare cases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894 questions from TREC8 and TREC9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-US"/>
              <a:t>Test data: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500 questions from TREC10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Shape 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310" y="1532525"/>
            <a:ext cx="5611075" cy="10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3100" y="4045425"/>
            <a:ext cx="19431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3700" y="4112100"/>
            <a:ext cx="34671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7925" y="3032375"/>
            <a:ext cx="449580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62"/>
          <p:cNvSpPr txBox="1">
            <a:spLocks/>
          </p:cNvSpPr>
          <p:nvPr/>
        </p:nvSpPr>
        <p:spPr>
          <a:xfrm>
            <a:off x="1371600" y="381000"/>
            <a:ext cx="76365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SzPct val="25000"/>
            </a:pPr>
            <a:r>
              <a:rPr lang="en-US" sz="32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 Detection: Evaluation</a:t>
            </a:r>
            <a:endParaRPr lang="en-US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363"/>
          <p:cNvSpPr txBox="1"/>
          <p:nvPr/>
        </p:nvSpPr>
        <p:spPr>
          <a:xfrm>
            <a:off x="1210461" y="1013705"/>
            <a:ext cx="5412000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Xin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Li, Dan Roth. 2002. Learning Question Classifiers. COLING'02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 idx="4294967295"/>
          </p:nvPr>
        </p:nvSpPr>
        <p:spPr>
          <a:xfrm>
            <a:off x="1508125" y="381000"/>
            <a:ext cx="7635875" cy="742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 Detection: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138985" y="1510555"/>
            <a:ext cx="8869199" cy="127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4" name="Shape 3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381" y="1510556"/>
            <a:ext cx="7223224" cy="33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63"/>
          <p:cNvSpPr txBox="1"/>
          <p:nvPr/>
        </p:nvSpPr>
        <p:spPr>
          <a:xfrm>
            <a:off x="1210461" y="1013705"/>
            <a:ext cx="5412000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Xin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Li, Dan Roth. 2002. Learning Question Classifiers. COLING'02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 idx="4294967295"/>
          </p:nvPr>
        </p:nvSpPr>
        <p:spPr>
          <a:xfrm>
            <a:off x="1508125" y="381000"/>
            <a:ext cx="7635875" cy="742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 Detection: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</a:p>
        </p:txBody>
      </p:sp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273" y="1587030"/>
            <a:ext cx="3335450" cy="31904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63"/>
          <p:cNvSpPr txBox="1"/>
          <p:nvPr/>
        </p:nvSpPr>
        <p:spPr>
          <a:xfrm>
            <a:off x="1210461" y="1013705"/>
            <a:ext cx="5412000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Xin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Li, Dan Roth. 2002. Learning Question Classifiers. COLING'02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1371600" y="133355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Factoid Q/A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10" y="1200152"/>
            <a:ext cx="8935991" cy="2762613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/>
          <p:nvPr/>
        </p:nvSpPr>
        <p:spPr>
          <a:xfrm>
            <a:off x="1300225" y="2715150"/>
            <a:ext cx="1262100" cy="57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1447800" y="11073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Keyword Selection Algorithm</a:t>
            </a:r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Select all non-stop words in quotations</a:t>
            </a:r>
          </a:p>
          <a:p>
            <a:pPr marL="609600" marR="0" lvl="0" indent="-609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Select all NNP words in recognized named entities</a:t>
            </a:r>
          </a:p>
          <a:p>
            <a:pPr marL="609600" marR="0" lvl="0" indent="-609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Select all complex nominals with their adjectival modifiers</a:t>
            </a:r>
          </a:p>
          <a:p>
            <a:pPr marL="609600" marR="0" lvl="0" indent="-609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Select all other complex nominals</a:t>
            </a:r>
          </a:p>
          <a:p>
            <a:pPr marL="609600" marR="0" lvl="0" indent="-609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Select all nouns with their adjectival modifiers</a:t>
            </a:r>
          </a:p>
          <a:p>
            <a:pPr marL="609600" marR="0" lvl="0" indent="-609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Select all other nouns</a:t>
            </a:r>
          </a:p>
          <a:p>
            <a:pPr marL="609600" marR="0" lvl="0" indent="-609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Select all verbs </a:t>
            </a:r>
          </a:p>
          <a:p>
            <a:pPr marL="609600" marR="0" lvl="0" indent="-609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Select all adverbs </a:t>
            </a:r>
          </a:p>
          <a:p>
            <a:pPr marL="609600" marR="0" lvl="0" indent="-609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Select the QFW word (skipped in all previous steps) </a:t>
            </a:r>
          </a:p>
          <a:p>
            <a:pPr marL="609600" marR="0" lvl="0" indent="-609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Select all other words </a:t>
            </a:r>
          </a:p>
          <a:p>
            <a:pPr marL="609600" marR="0" lvl="0" indent="-49530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482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 txBox="1"/>
          <p:nvPr/>
        </p:nvSpPr>
        <p:spPr>
          <a:xfrm>
            <a:off x="2514610" y="819155"/>
            <a:ext cx="631642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 Moldovan, Sanda Harabagiu, Marius Paca, Rada Mihalcea, Richard Goodrum, Roxana Girju and Vasile Rus. 1999. Proceedings of TREC-8.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1371600" y="209555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Choosing keywords from the query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4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Shape 418"/>
          <p:cNvSpPr txBox="1"/>
          <p:nvPr/>
        </p:nvSpPr>
        <p:spPr>
          <a:xfrm>
            <a:off x="685800" y="1371603"/>
            <a:ext cx="774057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coined    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term “cyberspace” 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   his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novel “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Neuromancer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”?</a:t>
            </a:r>
          </a:p>
        </p:txBody>
      </p:sp>
      <p:grpSp>
        <p:nvGrpSpPr>
          <p:cNvPr id="419" name="Shape 419"/>
          <p:cNvGrpSpPr/>
          <p:nvPr/>
        </p:nvGrpSpPr>
        <p:grpSpPr>
          <a:xfrm>
            <a:off x="915988" y="1414527"/>
            <a:ext cx="4648200" cy="357187"/>
            <a:chOff x="480" y="1092"/>
            <a:chExt cx="2928" cy="299"/>
          </a:xfrm>
        </p:grpSpPr>
        <p:cxnSp>
          <p:nvCxnSpPr>
            <p:cNvPr id="420" name="Shape 420"/>
            <p:cNvCxnSpPr/>
            <p:nvPr/>
          </p:nvCxnSpPr>
          <p:spPr>
            <a:xfrm rot="10800000" flipH="1">
              <a:off x="480" y="1092"/>
              <a:ext cx="299" cy="299"/>
            </a:xfrm>
            <a:prstGeom prst="straightConnector1">
              <a:avLst/>
            </a:prstGeom>
            <a:noFill/>
            <a:ln w="22225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21" name="Shape 421"/>
            <p:cNvCxnSpPr/>
            <p:nvPr/>
          </p:nvCxnSpPr>
          <p:spPr>
            <a:xfrm rot="10800000" flipH="1">
              <a:off x="1343" y="1200"/>
              <a:ext cx="288" cy="191"/>
            </a:xfrm>
            <a:prstGeom prst="straightConnector1">
              <a:avLst/>
            </a:prstGeom>
            <a:noFill/>
            <a:ln w="22225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22" name="Shape 422"/>
            <p:cNvCxnSpPr/>
            <p:nvPr/>
          </p:nvCxnSpPr>
          <p:spPr>
            <a:xfrm rot="10800000" flipH="1">
              <a:off x="2879" y="1200"/>
              <a:ext cx="288" cy="191"/>
            </a:xfrm>
            <a:prstGeom prst="straightConnector1">
              <a:avLst/>
            </a:prstGeom>
            <a:noFill/>
            <a:ln w="22225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23" name="Shape 423"/>
            <p:cNvCxnSpPr/>
            <p:nvPr/>
          </p:nvCxnSpPr>
          <p:spPr>
            <a:xfrm rot="10800000" flipH="1">
              <a:off x="3120" y="1200"/>
              <a:ext cx="288" cy="191"/>
            </a:xfrm>
            <a:prstGeom prst="straightConnector1">
              <a:avLst/>
            </a:prstGeom>
            <a:noFill/>
            <a:ln w="22225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424" name="Shape 424"/>
          <p:cNvGrpSpPr/>
          <p:nvPr/>
        </p:nvGrpSpPr>
        <p:grpSpPr>
          <a:xfrm>
            <a:off x="3581404" y="1657350"/>
            <a:ext cx="3476625" cy="1147762"/>
            <a:chOff x="2255" y="1392"/>
            <a:chExt cx="2190" cy="964"/>
          </a:xfrm>
        </p:grpSpPr>
        <p:cxnSp>
          <p:nvCxnSpPr>
            <p:cNvPr id="425" name="Shape 425"/>
            <p:cNvCxnSpPr/>
            <p:nvPr/>
          </p:nvCxnSpPr>
          <p:spPr>
            <a:xfrm>
              <a:off x="2400" y="1392"/>
              <a:ext cx="0" cy="52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426" name="Shape 426"/>
            <p:cNvCxnSpPr/>
            <p:nvPr/>
          </p:nvCxnSpPr>
          <p:spPr>
            <a:xfrm>
              <a:off x="4368" y="1392"/>
              <a:ext cx="0" cy="52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427" name="Shape 427"/>
            <p:cNvSpPr txBox="1"/>
            <p:nvPr/>
          </p:nvSpPr>
          <p:spPr>
            <a:xfrm>
              <a:off x="2255" y="1968"/>
              <a:ext cx="222" cy="3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428" name="Shape 428"/>
            <p:cNvSpPr txBox="1"/>
            <p:nvPr/>
          </p:nvSpPr>
          <p:spPr>
            <a:xfrm>
              <a:off x="4224" y="1968"/>
              <a:ext cx="222" cy="3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 baseline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</p:grpSp>
      <p:grpSp>
        <p:nvGrpSpPr>
          <p:cNvPr id="429" name="Shape 429"/>
          <p:cNvGrpSpPr/>
          <p:nvPr/>
        </p:nvGrpSpPr>
        <p:grpSpPr>
          <a:xfrm>
            <a:off x="2667010" y="1657355"/>
            <a:ext cx="3248025" cy="1890713"/>
            <a:chOff x="1679" y="1392"/>
            <a:chExt cx="2046" cy="1588"/>
          </a:xfrm>
        </p:grpSpPr>
        <p:cxnSp>
          <p:nvCxnSpPr>
            <p:cNvPr id="430" name="Shape 430"/>
            <p:cNvCxnSpPr/>
            <p:nvPr/>
          </p:nvCxnSpPr>
          <p:spPr>
            <a:xfrm>
              <a:off x="1776" y="1392"/>
              <a:ext cx="0" cy="115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431" name="Shape 431"/>
            <p:cNvSpPr txBox="1"/>
            <p:nvPr/>
          </p:nvSpPr>
          <p:spPr>
            <a:xfrm>
              <a:off x="1679" y="2592"/>
              <a:ext cx="222" cy="3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  <p:cxnSp>
          <p:nvCxnSpPr>
            <p:cNvPr id="432" name="Shape 432"/>
            <p:cNvCxnSpPr/>
            <p:nvPr/>
          </p:nvCxnSpPr>
          <p:spPr>
            <a:xfrm>
              <a:off x="3600" y="1392"/>
              <a:ext cx="0" cy="115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433" name="Shape 433"/>
            <p:cNvSpPr txBox="1"/>
            <p:nvPr/>
          </p:nvSpPr>
          <p:spPr>
            <a:xfrm>
              <a:off x="3504" y="2592"/>
              <a:ext cx="222" cy="3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</p:grpSp>
      <p:grpSp>
        <p:nvGrpSpPr>
          <p:cNvPr id="434" name="Shape 434"/>
          <p:cNvGrpSpPr/>
          <p:nvPr/>
        </p:nvGrpSpPr>
        <p:grpSpPr>
          <a:xfrm>
            <a:off x="1524005" y="1657355"/>
            <a:ext cx="352425" cy="2633663"/>
            <a:chOff x="960" y="1392"/>
            <a:chExt cx="222" cy="2211"/>
          </a:xfrm>
        </p:grpSpPr>
        <p:cxnSp>
          <p:nvCxnSpPr>
            <p:cNvPr id="435" name="Shape 435"/>
            <p:cNvCxnSpPr/>
            <p:nvPr/>
          </p:nvCxnSpPr>
          <p:spPr>
            <a:xfrm>
              <a:off x="1056" y="1392"/>
              <a:ext cx="0" cy="177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436" name="Shape 436"/>
            <p:cNvSpPr txBox="1"/>
            <p:nvPr/>
          </p:nvSpPr>
          <p:spPr>
            <a:xfrm>
              <a:off x="960" y="3215"/>
              <a:ext cx="222" cy="3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</a:p>
          </p:txBody>
        </p:sp>
      </p:grpSp>
      <p:sp>
        <p:nvSpPr>
          <p:cNvPr id="437" name="Shape 437"/>
          <p:cNvSpPr txBox="1"/>
          <p:nvPr/>
        </p:nvSpPr>
        <p:spPr>
          <a:xfrm>
            <a:off x="381000" y="4400555"/>
            <a:ext cx="6286472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cyberspace/1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Neuromancer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/1 term/4 novel/4 coined/7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4572010" y="895351"/>
            <a:ext cx="267862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from Mihai Surdeanu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  <p:bldP spid="4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1371600" y="133355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Factoid QA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Shape 4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10" y="1200152"/>
            <a:ext cx="8935991" cy="2762613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/>
          <p:nvPr/>
        </p:nvSpPr>
        <p:spPr>
          <a:xfrm>
            <a:off x="2657800" y="2007680"/>
            <a:ext cx="5200800" cy="17591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Answering: IBM’s Watson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28610" y="1276350"/>
            <a:ext cx="8534399" cy="3333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 Jeopardy on February 16, 2011!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381010" y="2038352"/>
            <a:ext cx="5257799" cy="200859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WILLIAM WILKINSON’S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“AN ACCOUNT OF THE PRINCIPALITIES OF</a:t>
            </a:r>
            <a:br>
              <a:rPr lang="en-US" sz="2000" b="0" i="0" u="none" strike="noStrike" cap="none" baseline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</a:br>
            <a:r>
              <a:rPr lang="en-US" sz="2000" b="0" i="0" u="none" strike="noStrike" cap="none" baseline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WALLACHIA AND MOLDOVIA”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INSPIRED </a:t>
            </a:r>
            <a:r>
              <a:rPr lang="en-US" sz="2000" b="0" i="0" u="sng" strike="noStrike" cap="none" baseline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THIS AUTHOR’S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MOST FAMOUS NOVEL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7239000" y="2795884"/>
            <a:ext cx="172941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Bram Stoker</a:t>
            </a:r>
          </a:p>
        </p:txBody>
      </p:sp>
      <p:sp>
        <p:nvSpPr>
          <p:cNvPr id="142" name="Shape 142"/>
          <p:cNvSpPr/>
          <p:nvPr/>
        </p:nvSpPr>
        <p:spPr>
          <a:xfrm>
            <a:off x="5943600" y="2724155"/>
            <a:ext cx="1143000" cy="5333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lerta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Passage Retrieval</a:t>
            </a:r>
          </a:p>
        </p:txBody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304810" y="1352550"/>
            <a:ext cx="8839199" cy="3333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IR engine retrieves documents using query terms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Segment the documents into shorter units</a:t>
            </a:r>
          </a:p>
          <a:p>
            <a:pPr marL="6858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something like paragraphs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Passage ranking</a:t>
            </a:r>
          </a:p>
          <a:p>
            <a:pPr marL="6858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answer type to help rerank passages</a:t>
            </a:r>
          </a:p>
          <a:p>
            <a:pPr marL="685800" marR="0" lvl="1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 txBox="1">
            <a:spLocks noGrp="1"/>
          </p:cNvSpPr>
          <p:nvPr>
            <p:ph type="sldNum" idx="12"/>
          </p:nvPr>
        </p:nvSpPr>
        <p:spPr>
          <a:xfrm>
            <a:off x="152400" y="485775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for Passage Ranking</a:t>
            </a:r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228610" y="1581155"/>
            <a:ext cx="8077199" cy="31640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Named Entities of the right type in passage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query words in passage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question N-grams also in passage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Proximity of query keywords to each other in passage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Longest sequence of question words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 of the document containing passage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1538089" y="983218"/>
            <a:ext cx="643359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Either in rule-based classifiers or with supervised machine learning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1371600" y="133355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Factoid Q/A</a:t>
            </a:r>
          </a:p>
        </p:txBody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10" y="1200152"/>
            <a:ext cx="8935991" cy="2762613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Shape 473"/>
          <p:cNvSpPr/>
          <p:nvPr/>
        </p:nvSpPr>
        <p:spPr>
          <a:xfrm>
            <a:off x="7782175" y="2485700"/>
            <a:ext cx="1361700" cy="994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Extraction</a:t>
            </a:r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an answer-type named-entity  tagger on the passages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answer type requires a named-entity tagger that detects it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answer type is CITY, tagger has to tag CITY</a:t>
            </a:r>
          </a:p>
          <a:p>
            <a:pPr marL="10287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full NER, simple regular expressions, or hybrid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the string with the right type: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 is the prime minister of India </a:t>
            </a:r>
            <a:r>
              <a:rPr lang="en-US" sz="2000" b="0" i="0" u="none" strike="noStrike" cap="none" baseline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(PERSON)</a:t>
            </a:r>
          </a:p>
          <a:p>
            <a: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Manmohan Singh</a:t>
            </a:r>
            <a:r>
              <a:rPr lang="en-US" sz="160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Prime Minister of India, had told            left leaders that the deal would not be renegotiated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How tall is Mt. Everest?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LENGTH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457200" marR="0" lvl="1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 official height of Mount Everest is </a:t>
            </a:r>
            <a:r>
              <a:rPr lang="en-US" sz="1600" b="1" i="0" u="none" strike="noStrike" cap="none" baseline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29035 feet</a:t>
            </a:r>
          </a:p>
          <a:p>
            <a:pPr marL="685800" marR="0" lvl="1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1371600" y="285755"/>
            <a:ext cx="74676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Ranking Candidate Answers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304800" y="1276355"/>
            <a:ext cx="8763000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what if there are multiple candidate answers!</a:t>
            </a: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Q: Who was Queen Victoria’s second son?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Type:  </a:t>
            </a:r>
            <a:r>
              <a:rPr lang="en-US" sz="2800" b="1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322215" y="3105155"/>
            <a:ext cx="6764395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Passage:</a:t>
            </a:r>
          </a:p>
          <a:p>
            <a:pPr marL="114300" marR="0" lvl="0" indent="0" algn="l" rtl="0">
              <a:spcBef>
                <a:spcPts val="44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Marie biscuit is named after Marie Alexandrovna, the daughter of Czar Alexander II of Russia and wife of Alfred, the second son of Queen Victoria and Prince Albert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1371600" y="285755"/>
            <a:ext cx="74676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Ranking Candidate Answers</a:t>
            </a:r>
          </a:p>
        </p:txBody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304800" y="1276355"/>
            <a:ext cx="8763000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what if there are multiple candidate answers!</a:t>
            </a: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Q: Who was Queen Victoria’s second son?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Type:  </a:t>
            </a:r>
            <a:r>
              <a:rPr lang="en-US" sz="2800" b="1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322215" y="3105155"/>
            <a:ext cx="6764395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Passage:</a:t>
            </a:r>
          </a:p>
          <a:p>
            <a:pPr marL="114300" marR="0" lvl="0" indent="0" algn="l" rtl="0">
              <a:spcBef>
                <a:spcPts val="44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Marie biscuit is named after </a:t>
            </a:r>
            <a:r>
              <a:rPr lang="en-US" sz="2200" b="1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Marie Alexandrovna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daughter of </a:t>
            </a:r>
            <a:r>
              <a:rPr lang="en-US" sz="2200" b="1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Czar Alexander II of Russia 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wife of </a:t>
            </a:r>
            <a:r>
              <a:rPr lang="en-US" sz="2200" b="1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Alfred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second son of </a:t>
            </a:r>
            <a:r>
              <a:rPr lang="en-US" sz="2200" b="1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Queen Victoria 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200" b="1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Prince</a:t>
            </a: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Albert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1447800" y="381005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machine learning:</a:t>
            </a:r>
            <a:b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for ranking candidate answers</a:t>
            </a:r>
          </a:p>
        </p:txBody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152400" y="1276355"/>
            <a:ext cx="8763000" cy="358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type match: 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 contains a phrase with the correct answer type.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Pattern match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Regular expression pattern matches the candidate.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keywords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# of question keywords in the candidate.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Keyword distance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Distance in words between the candidate and query keywords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Novelty factor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word in the candidate is not in the query.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Apposition features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candidate is an appositive to question terms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Punctuation location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candidate is immediately followed by a                  comma, period, quotation marks, semicolon, or exclamation mark.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Sequences of question terms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length of the longest sequence                                  of question terms that occurs in the candidate answer.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title"/>
          </p:nvPr>
        </p:nvSpPr>
        <p:spPr>
          <a:xfrm>
            <a:off x="1340673" y="1333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Evaluation Metrics</a:t>
            </a:r>
          </a:p>
        </p:txBody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09610" y="1352553"/>
            <a:ext cx="8381999" cy="320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Calibri"/>
              <a:buAutoNum type="arabicPeriod"/>
            </a:pPr>
            <a:r>
              <a:rPr lang="en-US" sz="2800" b="0" i="1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Accuracy</a:t>
            </a:r>
            <a:r>
              <a:rPr lang="en-US" sz="28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(does answer match gold-labeled answer?)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Calibri"/>
              <a:buAutoNum type="arabicPeriod"/>
            </a:pPr>
            <a:r>
              <a:rPr lang="en-US" sz="2800" b="0" i="1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Mean Reciprocal Rank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query return a ranked list of M candidate answers.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 score is 1/Rank of the first correct answer </a:t>
            </a:r>
          </a:p>
          <a:p>
            <a:pPr marL="10287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0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first answer is correct: 1 </a:t>
            </a:r>
          </a:p>
          <a:p>
            <a:pPr marL="10287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0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 if second answer is correct: ½</a:t>
            </a:r>
          </a:p>
          <a:p>
            <a:pPr marL="10287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0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 if third answer is correct:  ⅓,  etc.</a:t>
            </a:r>
          </a:p>
          <a:p>
            <a:pPr marL="10287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0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Score is 0 if none of the M answers are correct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the mean over all N queries</a:t>
            </a:r>
          </a:p>
          <a:p>
            <a:pPr marL="685800" marR="0" lvl="1" indent="-101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76200" y="4885687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8" name="Shape 5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3028955"/>
            <a:ext cx="2244724" cy="134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/>
        </p:nvSpPr>
        <p:spPr>
          <a:xfrm>
            <a:off x="78750" y="1414955"/>
            <a:ext cx="8829000" cy="80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000"/>
              <a:t>The idea is from TREC-10 QA winning system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000"/>
              <a:t>It used an extensive list of patterns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78750" y="2218055"/>
            <a:ext cx="8986500" cy="80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000"/>
              <a:t>Learn patterns automatically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000"/>
              <a:t>Use suffix trees for implementation</a:t>
            </a:r>
          </a:p>
        </p:txBody>
      </p:sp>
      <p:sp>
        <p:nvSpPr>
          <p:cNvPr id="5" name="Shape 556"/>
          <p:cNvSpPr txBox="1"/>
          <p:nvPr/>
        </p:nvSpPr>
        <p:spPr>
          <a:xfrm>
            <a:off x="1190540" y="114730"/>
            <a:ext cx="7421026" cy="80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Learning Surface Text Patterns for a Question Answering System: Evaluation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/>
        </p:nvSpPr>
        <p:spPr>
          <a:xfrm>
            <a:off x="157500" y="917830"/>
            <a:ext cx="8829000" cy="34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Constructing a pattern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For a given question type (BIRTHYEAR) select an example (Mozart 1756)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*Mozart - question term; 1756 - answer term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Submit a query (Mozart 1756) to a search engine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Get top 1000 documents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Apply sentence breaker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Retain sentences that contain both terms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Pass each sentence through a suffix tree constructor (finds all substrings of all length + their counts)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Only retain phrases that contain Mozart and 1756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Replace question term with &lt;NAME&gt;; replace answer term with &lt;ANSWER&gt;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523" name="Shape 5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25" y="3530225"/>
            <a:ext cx="567690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6"/>
          <p:cNvSpPr txBox="1"/>
          <p:nvPr/>
        </p:nvSpPr>
        <p:spPr>
          <a:xfrm>
            <a:off x="1190540" y="114730"/>
            <a:ext cx="7421026" cy="80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Learning Surface Text Patterns for a Question Answering System: Evaluation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Answering: IBM’s Watson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673325" y="1498780"/>
            <a:ext cx="3226800" cy="59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>
                <a:latin typeface="Allerta"/>
                <a:ea typeface="Allerta"/>
                <a:cs typeface="Allerta"/>
                <a:sym typeface="Allerta"/>
              </a:rPr>
              <a:t>Rhyme time category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685785" y="2094875"/>
            <a:ext cx="3214499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3"/>
                </a:solidFill>
                <a:latin typeface="Allerta"/>
                <a:ea typeface="Allerta"/>
                <a:cs typeface="Allerta"/>
                <a:sym typeface="Allerta"/>
              </a:rPr>
              <a:t>It’s where Pele stores his ball. 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673325" y="2837675"/>
            <a:ext cx="23514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6AA84F"/>
                </a:solidFill>
                <a:latin typeface="Allerta"/>
                <a:ea typeface="Allerta"/>
                <a:cs typeface="Allerta"/>
                <a:sym typeface="Allerta"/>
              </a:rPr>
              <a:t>soccer locker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4655710" y="1498780"/>
            <a:ext cx="3609899" cy="59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latin typeface="Allerta"/>
                <a:ea typeface="Allerta"/>
                <a:cs typeface="Allerta"/>
                <a:sym typeface="Allerta"/>
              </a:rPr>
              <a:t>Before and After Goes to the Movies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4655700" y="3892750"/>
            <a:ext cx="2762399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6AA84F"/>
                </a:solidFill>
                <a:latin typeface="Allerta"/>
                <a:ea typeface="Allerta"/>
                <a:cs typeface="Allerta"/>
                <a:sym typeface="Allerta"/>
              </a:rPr>
              <a:t>A Hard Day’s Night of the Living Dead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655700" y="2196200"/>
            <a:ext cx="404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3"/>
                </a:solidFill>
                <a:latin typeface="Allerta"/>
                <a:ea typeface="Allerta"/>
                <a:cs typeface="Allerta"/>
                <a:sym typeface="Allerta"/>
              </a:rPr>
              <a:t>Film of a typical day in the life of the Beatles, which includes running from bloodthirsty zombie fans in a Romero classics.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51" grpId="0"/>
      <p:bldP spid="152" grpId="0"/>
      <p:bldP spid="15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/>
        </p:nvSpPr>
        <p:spPr>
          <a:xfrm>
            <a:off x="157500" y="917830"/>
            <a:ext cx="8829000" cy="34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Evaluating a pattern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Query a search engine using only question term (Mozart)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Download 1000 top documents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Split into sentences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Retain sentences that contain Mozart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Check the presence of each pattern that we earlier constructed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/>
              <a:t>presence of the pattern with &lt;ANSWER&gt; tag matched by </a:t>
            </a:r>
            <a:r>
              <a:rPr lang="en-US" u="sng"/>
              <a:t>any</a:t>
            </a:r>
            <a:r>
              <a:rPr lang="en-US"/>
              <a:t> word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/>
              <a:t>presence of the pattern with &lt;ANSWER&gt; tag matched by </a:t>
            </a:r>
            <a:r>
              <a:rPr lang="en-US" u="sng"/>
              <a:t>the correct answer term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531" name="Shape 5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617" y="3090403"/>
            <a:ext cx="3062982" cy="848496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Shape 532"/>
          <p:cNvSpPr txBox="1"/>
          <p:nvPr/>
        </p:nvSpPr>
        <p:spPr>
          <a:xfrm>
            <a:off x="611876" y="2794455"/>
            <a:ext cx="39005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Pattern: &lt;NAME&gt; was born in &lt;ANSWER&gt;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	       Mozart was born in 1756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	       Mozart was born in &lt;any_word&gt;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3" name="Shape 533"/>
          <p:cNvSpPr txBox="1"/>
          <p:nvPr/>
        </p:nvSpPr>
        <p:spPr>
          <a:xfrm>
            <a:off x="3938935" y="4187455"/>
            <a:ext cx="1969499" cy="34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Precision of a pattern:</a:t>
            </a:r>
          </a:p>
        </p:txBody>
      </p:sp>
      <p:pic>
        <p:nvPicPr>
          <p:cNvPr id="534" name="Shape 5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8425" y="4159475"/>
            <a:ext cx="1447800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556"/>
          <p:cNvSpPr txBox="1"/>
          <p:nvPr/>
        </p:nvSpPr>
        <p:spPr>
          <a:xfrm>
            <a:off x="1190540" y="114730"/>
            <a:ext cx="7421026" cy="80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Learning Surface Text Patterns for a Question Answering System: Evaluation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/>
        </p:nvSpPr>
        <p:spPr>
          <a:xfrm>
            <a:off x="114810" y="1357580"/>
            <a:ext cx="88718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Determine question type. (Hovy et al. 2002b, 2001)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Identify question term in the question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Construct a query using a question term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Split into sentences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Replace question term by its question type (&lt;NAME&gt; for type BIRTHYEAR)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Search for each pattern for this question type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Sort answers by their precision score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Return top 5 answers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" name="Shape 556"/>
          <p:cNvSpPr txBox="1"/>
          <p:nvPr/>
        </p:nvSpPr>
        <p:spPr>
          <a:xfrm>
            <a:off x="1190540" y="114730"/>
            <a:ext cx="7421026" cy="80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Learning Surface Text Patterns for a Question Answering System: Evaluation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Shape 5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80" y="1137675"/>
            <a:ext cx="4139699" cy="35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Shape 5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478" y="1428365"/>
            <a:ext cx="3977599" cy="30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6"/>
          <p:cNvSpPr txBox="1"/>
          <p:nvPr/>
        </p:nvSpPr>
        <p:spPr>
          <a:xfrm>
            <a:off x="1190540" y="114730"/>
            <a:ext cx="7421026" cy="80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Learning Surface Text Patterns for a Question Answering System: Evaluation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Shape 5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666" y="2630205"/>
            <a:ext cx="4777382" cy="2130899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Shape 556"/>
          <p:cNvSpPr txBox="1"/>
          <p:nvPr/>
        </p:nvSpPr>
        <p:spPr>
          <a:xfrm>
            <a:off x="1190540" y="114730"/>
            <a:ext cx="7421026" cy="80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Learning Surface Text Patterns for a Question Answering System: Evaluation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114735" y="1261980"/>
            <a:ext cx="8871899" cy="55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questions from TREC-10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experiment using TREC-10 corpus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experiment using the Web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/>
              <a:t>sort according to their MRR score</a:t>
            </a:r>
          </a:p>
        </p:txBody>
      </p:sp>
      <p:pic>
        <p:nvPicPr>
          <p:cNvPr id="558" name="Shape 558"/>
          <p:cNvPicPr preferRelativeResize="0"/>
          <p:nvPr/>
        </p:nvPicPr>
        <p:blipFill rotWithShape="1">
          <a:blip r:embed="rId4">
            <a:alphaModFix/>
          </a:blip>
          <a:srcRect r="2987"/>
          <a:stretch/>
        </p:blipFill>
        <p:spPr>
          <a:xfrm>
            <a:off x="1401300" y="2644406"/>
            <a:ext cx="4693930" cy="2102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Knowledge-based approaches</a:t>
            </a:r>
          </a:p>
        </p:txBody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304810" y="1352555"/>
            <a:ext cx="8534399" cy="379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 semantic representation of the query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Times, dates, locations, entities, numeric quantities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from this semantics to query structured data  or resources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Geospatial databases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Ontologies (Wikipedia infoboxes, dbPedia, WordNet, Yago)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Restaurant review sources and reservation services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 databases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Shape 5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1371600" y="361955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 Extraction</a:t>
            </a:r>
          </a:p>
        </p:txBody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304810" y="1276355"/>
            <a:ext cx="8839199" cy="3867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Answers: Databases of Relations</a:t>
            </a:r>
          </a:p>
          <a:p>
            <a:pPr marL="6858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born-in(“Emma Goldman”, “June 27 1869”)</a:t>
            </a:r>
          </a:p>
          <a:p>
            <a:pPr marL="6858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author-of(“Cao Xue Qin”, “Dream of the Red Chamber”)</a:t>
            </a:r>
          </a:p>
          <a:p>
            <a:pPr marL="6858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Draw from Wikipedia infoboxes, DBpedia, FreeBase, etc.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Questions: Extracting Relations in Questions</a:t>
            </a: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Whose granddaughter starred in E.T.?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(acted-in ?x “E.T.”)</a:t>
            </a: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(granddaughter-of ?x ?y)</a:t>
            </a:r>
          </a:p>
        </p:txBody>
      </p:sp>
      <p:sp>
        <p:nvSpPr>
          <p:cNvPr id="573" name="Shape 573"/>
          <p:cNvSpPr txBox="1">
            <a:spLocks noGrp="1"/>
          </p:cNvSpPr>
          <p:nvPr>
            <p:ph type="sldNum" idx="12"/>
          </p:nvPr>
        </p:nvSpPr>
        <p:spPr>
          <a:xfrm>
            <a:off x="304800" y="4705355"/>
            <a:ext cx="457200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 Reasoning</a:t>
            </a:r>
          </a:p>
        </p:txBody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304810" y="1276355"/>
            <a:ext cx="8534399" cy="3867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 databases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(and obituaries, biographical dictionaries, etc.)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IBM Watson</a:t>
            </a: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”In 1594 he took a job as a tax collector in Andalusia”</a:t>
            </a: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Candidates:</a:t>
            </a:r>
          </a:p>
          <a:p>
            <a:pPr marL="10287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Thoreau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bad answer (born in 1817)</a:t>
            </a:r>
          </a:p>
          <a:p>
            <a:pPr marL="10287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Cervantes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possible (was alive in 1594)</a:t>
            </a:r>
          </a:p>
        </p:txBody>
      </p:sp>
      <p:sp>
        <p:nvSpPr>
          <p:cNvPr id="580" name="Shape 580"/>
          <p:cNvSpPr txBox="1">
            <a:spLocks noGrp="1"/>
          </p:cNvSpPr>
          <p:nvPr>
            <p:ph type="sldNum" idx="12"/>
          </p:nvPr>
        </p:nvSpPr>
        <p:spPr>
          <a:xfrm>
            <a:off x="304800" y="4705355"/>
            <a:ext cx="457200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7467600" cy="1123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Geospatial knowledge</a:t>
            </a:r>
            <a:b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(containment, directionality, borders) </a:t>
            </a:r>
          </a:p>
        </p:txBody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304810" y="1276350"/>
            <a:ext cx="8534399" cy="3333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Beijing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is a good answer for  </a:t>
            </a:r>
            <a:r>
              <a:rPr lang="en-US" sz="24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”Asian city”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California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is  </a:t>
            </a:r>
            <a:r>
              <a:rPr lang="en-US" sz="24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”southwest of Montana”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geonames.org:</a:t>
            </a:r>
          </a:p>
        </p:txBody>
      </p:sp>
      <p:sp>
        <p:nvSpPr>
          <p:cNvPr id="587" name="Shape 58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8" name="Shape 5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647950"/>
            <a:ext cx="6272988" cy="2429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/>
        </p:nvSpPr>
        <p:spPr>
          <a:xfrm>
            <a:off x="1870200" y="841305"/>
            <a:ext cx="5403600" cy="127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Apple’s Siri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200153"/>
            <a:ext cx="2567092" cy="385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now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63" y="1123805"/>
            <a:ext cx="3442886" cy="36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0850" y="1123805"/>
            <a:ext cx="2631125" cy="36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Wolfram Alpha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99676"/>
            <a:ext cx="7467600" cy="464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378390" y="1333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Questions in Modern Systems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52405" y="1352555"/>
            <a:ext cx="7619999" cy="3790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Factoid questions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wrote “The Universal Declaration of Human Rights”?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calories are there in two slices of apple pie?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average age of the onset of autism?</a:t>
            </a:r>
          </a:p>
          <a:p>
            <a:pPr marL="6858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is Apple Computer based?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 (narrative) questions: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children with an acute febrile illness, what is the               efficacy of acetaminophen in reducing fever?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scholars think about Jefferson’s position on           dealing with pirates?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152400" y="478155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rgbClr val="000000"/>
      </a:dk1>
      <a:lt1>
        <a:srgbClr val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3409</Words>
  <Application>Microsoft Macintosh PowerPoint</Application>
  <PresentationFormat>On-screen Show (16:9)</PresentationFormat>
  <Paragraphs>467</Paragraphs>
  <Slides>58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NLP-jurafsky</vt:lpstr>
      <vt:lpstr>Office Theme</vt:lpstr>
      <vt:lpstr>1_Office Theme</vt:lpstr>
      <vt:lpstr>2_Office Theme</vt:lpstr>
      <vt:lpstr>Question Answering</vt:lpstr>
      <vt:lpstr>Question Answering</vt:lpstr>
      <vt:lpstr>PowerPoint Presentation</vt:lpstr>
      <vt:lpstr>Question Answering: IBM’s Watson</vt:lpstr>
      <vt:lpstr>Question Answering: IBM’s Watson</vt:lpstr>
      <vt:lpstr>Apple’s Siri</vt:lpstr>
      <vt:lpstr>Google now</vt:lpstr>
      <vt:lpstr>Wolfram Alpha</vt:lpstr>
      <vt:lpstr>Types of Questions in Modern Systems</vt:lpstr>
      <vt:lpstr>Commercial systems:  mainly factoid questions</vt:lpstr>
      <vt:lpstr>Paradigms for QA</vt:lpstr>
      <vt:lpstr>Many questions can already be answered by web search</vt:lpstr>
      <vt:lpstr>IR-based Question Answering</vt:lpstr>
      <vt:lpstr>IR-based Factoid QA</vt:lpstr>
      <vt:lpstr>IR-based Factoid QA</vt:lpstr>
      <vt:lpstr>IR-based Factoid QA</vt:lpstr>
      <vt:lpstr>Question Processing Things to extract from the question</vt:lpstr>
      <vt:lpstr>Question Processing     They’re the two states you could be reentering if you’re crossing Florida’s northern border</vt:lpstr>
      <vt:lpstr>Answer Type Detection: Named Entities</vt:lpstr>
      <vt:lpstr>Answer Type Taxonomy</vt:lpstr>
      <vt:lpstr>Part of Li &amp; Roth’s Answer Type Taxonomy</vt:lpstr>
      <vt:lpstr>Answer Types</vt:lpstr>
      <vt:lpstr>Answer Type Detection</vt:lpstr>
      <vt:lpstr>Answer Type Detection</vt:lpstr>
      <vt:lpstr>Answer Type Detection</vt:lpstr>
      <vt:lpstr>Features for Answer Type Detection</vt:lpstr>
      <vt:lpstr>Answer Type Detection</vt:lpstr>
      <vt:lpstr>Answer Type Detection</vt:lpstr>
      <vt:lpstr>Answer Type Detection: Ambiguity</vt:lpstr>
      <vt:lpstr>Answer Type Detection: Building a classifier</vt:lpstr>
      <vt:lpstr>Answer Type Detection: Building a classifier</vt:lpstr>
      <vt:lpstr>Answer Type Detection: Evaluation</vt:lpstr>
      <vt:lpstr>PowerPoint Presentation</vt:lpstr>
      <vt:lpstr>Answer Type Detection: Evaluation</vt:lpstr>
      <vt:lpstr>Answer Type Detection: Evaluation</vt:lpstr>
      <vt:lpstr>Factoid Q/A</vt:lpstr>
      <vt:lpstr>Keyword Selection Algorithm</vt:lpstr>
      <vt:lpstr>Choosing keywords from the query</vt:lpstr>
      <vt:lpstr>Factoid QA</vt:lpstr>
      <vt:lpstr>Passage Retrieval</vt:lpstr>
      <vt:lpstr>Features for Passage Ranking</vt:lpstr>
      <vt:lpstr>Factoid Q/A</vt:lpstr>
      <vt:lpstr>Answer Extraction</vt:lpstr>
      <vt:lpstr>Ranking Candidate Answers</vt:lpstr>
      <vt:lpstr>Ranking Candidate Answers</vt:lpstr>
      <vt:lpstr>Use machine learning: Features for ranking candidate answers</vt:lpstr>
      <vt:lpstr>Common Evaluation Metrics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Knowledge-based approaches</vt:lpstr>
      <vt:lpstr>Relation Extraction</vt:lpstr>
      <vt:lpstr>Temporal Reasoning</vt:lpstr>
      <vt:lpstr>Geospatial knowledge (containment, directionality, borders)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Answering</dc:title>
  <cp:lastModifiedBy>Alex</cp:lastModifiedBy>
  <cp:revision>2</cp:revision>
  <dcterms:modified xsi:type="dcterms:W3CDTF">2015-06-10T22:21:49Z</dcterms:modified>
</cp:coreProperties>
</file>