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9" r:id="rId1"/>
  </p:sldMasterIdLst>
  <p:notesMasterIdLst>
    <p:notesMasterId r:id="rId40"/>
  </p:notesMasterIdLst>
  <p:handoutMasterIdLst>
    <p:handoutMasterId r:id="rId41"/>
  </p:handoutMasterIdLst>
  <p:sldIdLst>
    <p:sldId id="499" r:id="rId2"/>
    <p:sldId id="462" r:id="rId3"/>
    <p:sldId id="465" r:id="rId4"/>
    <p:sldId id="466" r:id="rId5"/>
    <p:sldId id="468" r:id="rId6"/>
    <p:sldId id="469" r:id="rId7"/>
    <p:sldId id="464" r:id="rId8"/>
    <p:sldId id="467" r:id="rId9"/>
    <p:sldId id="470" r:id="rId10"/>
    <p:sldId id="471" r:id="rId11"/>
    <p:sldId id="472" r:id="rId12"/>
    <p:sldId id="473" r:id="rId13"/>
    <p:sldId id="463" r:id="rId14"/>
    <p:sldId id="474" r:id="rId15"/>
    <p:sldId id="475" r:id="rId16"/>
    <p:sldId id="476" r:id="rId17"/>
    <p:sldId id="477" r:id="rId18"/>
    <p:sldId id="478" r:id="rId19"/>
    <p:sldId id="479" r:id="rId20"/>
    <p:sldId id="480" r:id="rId21"/>
    <p:sldId id="493" r:id="rId22"/>
    <p:sldId id="481" r:id="rId23"/>
    <p:sldId id="482" r:id="rId24"/>
    <p:sldId id="483" r:id="rId25"/>
    <p:sldId id="486" r:id="rId26"/>
    <p:sldId id="485" r:id="rId27"/>
    <p:sldId id="487" r:id="rId28"/>
    <p:sldId id="488" r:id="rId29"/>
    <p:sldId id="489" r:id="rId30"/>
    <p:sldId id="490" r:id="rId31"/>
    <p:sldId id="491" r:id="rId32"/>
    <p:sldId id="492" r:id="rId33"/>
    <p:sldId id="495" r:id="rId34"/>
    <p:sldId id="496" r:id="rId35"/>
    <p:sldId id="497" r:id="rId36"/>
    <p:sldId id="498" r:id="rId37"/>
    <p:sldId id="494" r:id="rId38"/>
    <p:sldId id="500" r:id="rId39"/>
  </p:sldIdLst>
  <p:sldSz cx="9144000" cy="5143500" type="screen16x9"/>
  <p:notesSz cx="6845300" cy="93964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4001D"/>
    <a:srgbClr val="A40508"/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67" autoAdjust="0"/>
  </p:normalViewPr>
  <p:slideViewPr>
    <p:cSldViewPr>
      <p:cViewPr varScale="1">
        <p:scale>
          <a:sx n="96" d="100"/>
          <a:sy n="96" d="100"/>
        </p:scale>
        <p:origin x="102" y="34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fld id="{8A029216-D615-3945-A1F3-D96FC886DA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26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513" y="704850"/>
            <a:ext cx="6264275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B9031F-EB71-7642-8F3C-6FDC1408CB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73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75DF87A-54BB-A14D-A024-0A067BA06138}" type="slidenum">
              <a:rPr lang="en-US" sz="1200">
                <a:latin typeface="Calibri" charset="0"/>
              </a:rPr>
              <a:pPr eaLnBrk="1" hangingPunct="1"/>
              <a:t>2</a:t>
            </a:fld>
            <a:endParaRPr lang="en-US" sz="1200">
              <a:latin typeface="Calibri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Definition of smoothing is unclear. Smoothing seems to be using models other than MLE, that behave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in a way that we expect, even with the lack of statistical information.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155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EE87F7A-19C8-8945-B258-FD1A65A5052B}" type="slidenum">
              <a:rPr lang="en-US" sz="1200">
                <a:latin typeface="Calibri" charset="0"/>
              </a:rPr>
              <a:pPr eaLnBrk="1" hangingPunct="1"/>
              <a:t>12</a:t>
            </a:fld>
            <a:endParaRPr lang="en-US" sz="1200">
              <a:latin typeface="Calibri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431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E0A1DCE-B25E-2745-BCC8-DC7B156002CC}" type="slidenum">
              <a:rPr lang="en-US" sz="1200">
                <a:latin typeface="Calibri" charset="0"/>
              </a:rPr>
              <a:pPr eaLnBrk="1" hangingPunct="1"/>
              <a:t>13</a:t>
            </a:fld>
            <a:endParaRPr lang="en-US" sz="1200">
              <a:latin typeface="Calibri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310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7A2ED13-B02B-E149-AF97-15D662682934}" type="slidenum">
              <a:rPr lang="en-US" sz="1200">
                <a:latin typeface="Calibri" charset="0"/>
              </a:rPr>
              <a:pPr eaLnBrk="1" hangingPunct="1"/>
              <a:t>14</a:t>
            </a:fld>
            <a:endParaRPr lang="en-US" sz="1200">
              <a:latin typeface="Calibri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358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7A2ED13-B02B-E149-AF97-15D662682934}" type="slidenum">
              <a:rPr lang="en-US" sz="1200">
                <a:latin typeface="Calibri" charset="0"/>
              </a:rPr>
              <a:pPr eaLnBrk="1" hangingPunct="1"/>
              <a:t>15</a:t>
            </a:fld>
            <a:endParaRPr lang="en-US" sz="1200">
              <a:latin typeface="Calibri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73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7A2ED13-B02B-E149-AF97-15D662682934}" type="slidenum">
              <a:rPr lang="en-US" sz="1200">
                <a:latin typeface="Calibri" charset="0"/>
              </a:rPr>
              <a:pPr eaLnBrk="1" hangingPunct="1"/>
              <a:t>16</a:t>
            </a:fld>
            <a:endParaRPr lang="en-US" sz="1200">
              <a:latin typeface="Calibri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378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7A2ED13-B02B-E149-AF97-15D662682934}" type="slidenum">
              <a:rPr lang="en-US" sz="1200">
                <a:latin typeface="Calibri" charset="0"/>
              </a:rPr>
              <a:pPr eaLnBrk="1" hangingPunct="1"/>
              <a:t>17</a:t>
            </a:fld>
            <a:endParaRPr lang="en-US" sz="1200">
              <a:latin typeface="Calibri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Start with this one because it was historically earlier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472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7A2ED13-B02B-E149-AF97-15D662682934}" type="slidenum">
              <a:rPr lang="en-US" sz="1200">
                <a:latin typeface="Calibri" charset="0"/>
              </a:rPr>
              <a:pPr eaLnBrk="1" hangingPunct="1"/>
              <a:t>18</a:t>
            </a:fld>
            <a:endParaRPr lang="en-US" sz="1200">
              <a:latin typeface="Calibri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841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7A2ED13-B02B-E149-AF97-15D662682934}" type="slidenum">
              <a:rPr lang="en-US" sz="1200">
                <a:latin typeface="Calibri" charset="0"/>
              </a:rPr>
              <a:pPr eaLnBrk="1" hangingPunct="1"/>
              <a:t>19</a:t>
            </a:fld>
            <a:endParaRPr lang="en-US" sz="1200">
              <a:latin typeface="Calibri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45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7A2ED13-B02B-E149-AF97-15D662682934}" type="slidenum">
              <a:rPr lang="en-US" sz="1200">
                <a:latin typeface="Calibri" charset="0"/>
              </a:rPr>
              <a:pPr eaLnBrk="1" hangingPunct="1"/>
              <a:t>20</a:t>
            </a:fld>
            <a:endParaRPr lang="en-US" sz="1200">
              <a:latin typeface="Calibri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780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7A2ED13-B02B-E149-AF97-15D662682934}" type="slidenum">
              <a:rPr lang="en-US" sz="1200">
                <a:latin typeface="Calibri" charset="0"/>
              </a:rPr>
              <a:pPr eaLnBrk="1" hangingPunct="1"/>
              <a:t>21</a:t>
            </a:fld>
            <a:endParaRPr lang="en-US" sz="1200">
              <a:latin typeface="Calibri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647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D138486-EADF-6047-899A-01D4ECB9C2CD}" type="slidenum">
              <a:rPr lang="en-US" sz="1200">
                <a:latin typeface="Calibri" charset="0"/>
              </a:rPr>
              <a:pPr eaLnBrk="1" hangingPunct="1"/>
              <a:t>3</a:t>
            </a:fld>
            <a:endParaRPr lang="en-US" sz="1200">
              <a:latin typeface="Calibri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6735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7A2ED13-B02B-E149-AF97-15D662682934}" type="slidenum">
              <a:rPr lang="en-US" sz="1200">
                <a:latin typeface="Calibri" charset="0"/>
              </a:rPr>
              <a:pPr eaLnBrk="1" hangingPunct="1"/>
              <a:t>22</a:t>
            </a:fld>
            <a:endParaRPr lang="en-US" sz="1200">
              <a:latin typeface="Calibri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9568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7A2ED13-B02B-E149-AF97-15D662682934}" type="slidenum">
              <a:rPr lang="en-US" sz="1200">
                <a:latin typeface="Calibri" charset="0"/>
              </a:rPr>
              <a:pPr eaLnBrk="1" hangingPunct="1"/>
              <a:t>23</a:t>
            </a:fld>
            <a:endParaRPr lang="en-US" sz="1200">
              <a:latin typeface="Calibri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6593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7A2ED13-B02B-E149-AF97-15D662682934}" type="slidenum">
              <a:rPr lang="en-US" sz="1200">
                <a:latin typeface="Calibri" charset="0"/>
              </a:rPr>
              <a:pPr eaLnBrk="1" hangingPunct="1"/>
              <a:t>24</a:t>
            </a:fld>
            <a:endParaRPr lang="en-US" sz="1200">
              <a:latin typeface="Calibri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8990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C19D017-F901-9141-9593-12493BACCB70}" type="slidenum">
              <a:rPr lang="en-US" sz="1200">
                <a:latin typeface="Calibri" charset="0"/>
              </a:rPr>
              <a:pPr eaLnBrk="1" hangingPunct="1"/>
              <a:t>25</a:t>
            </a:fld>
            <a:endParaRPr lang="en-US" sz="1200">
              <a:latin typeface="Calibri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1131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7A2ED13-B02B-E149-AF97-15D662682934}" type="slidenum">
              <a:rPr lang="en-US" sz="1200">
                <a:latin typeface="Calibri" charset="0"/>
              </a:rPr>
              <a:pPr eaLnBrk="1" hangingPunct="1"/>
              <a:t>26</a:t>
            </a:fld>
            <a:endParaRPr lang="en-US" sz="1200">
              <a:latin typeface="Calibri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5825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7A2ED13-B02B-E149-AF97-15D662682934}" type="slidenum">
              <a:rPr lang="en-US" sz="1200">
                <a:latin typeface="Calibri" charset="0"/>
              </a:rPr>
              <a:pPr eaLnBrk="1" hangingPunct="1"/>
              <a:t>28</a:t>
            </a:fld>
            <a:endParaRPr lang="en-US" sz="1200">
              <a:latin typeface="Calibri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5765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7A2ED13-B02B-E149-AF97-15D662682934}" type="slidenum">
              <a:rPr lang="en-US" sz="1200">
                <a:latin typeface="Calibri" charset="0"/>
              </a:rPr>
              <a:pPr eaLnBrk="1" hangingPunct="1"/>
              <a:t>29</a:t>
            </a:fld>
            <a:endParaRPr lang="en-US" sz="1200">
              <a:latin typeface="Calibri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The original paper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seems to be unavailable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8982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7A2ED13-B02B-E149-AF97-15D662682934}" type="slidenum">
              <a:rPr lang="en-US" sz="1200">
                <a:latin typeface="Calibri" charset="0"/>
              </a:rPr>
              <a:pPr eaLnBrk="1" hangingPunct="1"/>
              <a:t>30</a:t>
            </a:fld>
            <a:endParaRPr lang="en-US" sz="1200">
              <a:latin typeface="Calibri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The original paper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seems to be unavailable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5552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7A2ED13-B02B-E149-AF97-15D662682934}" type="slidenum">
              <a:rPr lang="en-US" sz="1200">
                <a:latin typeface="Calibri" charset="0"/>
              </a:rPr>
              <a:pPr eaLnBrk="1" hangingPunct="1"/>
              <a:t>31</a:t>
            </a:fld>
            <a:endParaRPr lang="en-US" sz="1200">
              <a:latin typeface="Calibri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This method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is often used to validate the results of other models. In that case, the test part is used as held-out. 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3602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7A2ED13-B02B-E149-AF97-15D662682934}" type="slidenum">
              <a:rPr lang="en-US" sz="1200">
                <a:latin typeface="Calibri" charset="0"/>
              </a:rPr>
              <a:pPr eaLnBrk="1" hangingPunct="1"/>
              <a:t>32</a:t>
            </a:fld>
            <a:endParaRPr lang="en-US" sz="1200">
              <a:latin typeface="Calibri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The original paper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seems to be unavailable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584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0714BF-B725-3A42-9963-355062504B2E}" type="slidenum">
              <a:rPr lang="en-US"/>
              <a:pPr/>
              <a:t>4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445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7A2ED13-B02B-E149-AF97-15D662682934}" type="slidenum">
              <a:rPr lang="en-US" sz="1200">
                <a:latin typeface="Calibri" charset="0"/>
              </a:rPr>
              <a:pPr eaLnBrk="1" hangingPunct="1"/>
              <a:t>33</a:t>
            </a:fld>
            <a:endParaRPr lang="en-US" sz="1200">
              <a:latin typeface="Calibri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The original paper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seems to be unavailable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8616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7A2ED13-B02B-E149-AF97-15D662682934}" type="slidenum">
              <a:rPr lang="en-US" sz="1200">
                <a:latin typeface="Calibri" charset="0"/>
              </a:rPr>
              <a:pPr eaLnBrk="1" hangingPunct="1"/>
              <a:t>34</a:t>
            </a:fld>
            <a:endParaRPr lang="en-US" sz="1200">
              <a:latin typeface="Calibri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The original paper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seems to be unavailable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4112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7A2ED13-B02B-E149-AF97-15D662682934}" type="slidenum">
              <a:rPr lang="en-US" sz="1200">
                <a:latin typeface="Calibri" charset="0"/>
              </a:rPr>
              <a:pPr eaLnBrk="1" hangingPunct="1"/>
              <a:t>35</a:t>
            </a:fld>
            <a:endParaRPr lang="en-US" sz="1200">
              <a:latin typeface="Calibri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The original paper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seems to be unavailable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9666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7A2ED13-B02B-E149-AF97-15D662682934}" type="slidenum">
              <a:rPr lang="en-US" sz="1200">
                <a:latin typeface="Calibri" charset="0"/>
              </a:rPr>
              <a:pPr eaLnBrk="1" hangingPunct="1"/>
              <a:t>36</a:t>
            </a:fld>
            <a:endParaRPr lang="en-US" sz="1200">
              <a:latin typeface="Calibri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The original paper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seems to be unavailable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3891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7A2ED13-B02B-E149-AF97-15D662682934}" type="slidenum">
              <a:rPr lang="en-US" sz="1200">
                <a:latin typeface="Calibri" charset="0"/>
              </a:rPr>
              <a:pPr eaLnBrk="1" hangingPunct="1"/>
              <a:t>38</a:t>
            </a:fld>
            <a:endParaRPr lang="en-US" sz="1200">
              <a:latin typeface="Calibri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The original paper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seems to be unavailable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956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8DC6ED-55DD-354E-B142-4C651FCA36AE}" type="slidenum">
              <a:rPr lang="en-US" sz="1200">
                <a:latin typeface="Calibri" charset="0"/>
              </a:rPr>
              <a:pPr eaLnBrk="1" hangingPunct="1"/>
              <a:t>5</a:t>
            </a:fld>
            <a:endParaRPr lang="en-US" sz="1200">
              <a:latin typeface="Calibri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2400" dirty="0" smtClean="0">
                <a:latin typeface="Calibri" charset="0"/>
              </a:rPr>
              <a:t>C(want to) went from 608 to 238, 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sz="2400" dirty="0" smtClean="0">
                <a:latin typeface="Calibri" charset="0"/>
              </a:rPr>
              <a:t>P(</a:t>
            </a:r>
            <a:r>
              <a:rPr lang="en-US" sz="2400" dirty="0" err="1" smtClean="0">
                <a:latin typeface="Calibri" charset="0"/>
              </a:rPr>
              <a:t>to|want</a:t>
            </a:r>
            <a:r>
              <a:rPr lang="en-US" sz="2400" dirty="0" smtClean="0">
                <a:latin typeface="Calibri" charset="0"/>
              </a:rPr>
              <a:t>) from .66 to .26!</a:t>
            </a:r>
          </a:p>
          <a:p>
            <a:pPr eaLnBrk="1" hangingPunct="1"/>
            <a:r>
              <a:rPr lang="en-US" sz="2400" dirty="0" smtClean="0">
                <a:latin typeface="Calibri" charset="0"/>
              </a:rPr>
              <a:t>Discount d= c*/c</a:t>
            </a:r>
          </a:p>
          <a:p>
            <a:pPr lvl="1" eaLnBrk="1" hangingPunct="1"/>
            <a:r>
              <a:rPr lang="en-US" sz="2000" dirty="0" smtClean="0">
                <a:latin typeface="Calibri" charset="0"/>
              </a:rPr>
              <a:t>d for “</a:t>
            </a:r>
            <a:r>
              <a:rPr lang="en-US" sz="2000" dirty="0" err="1" smtClean="0">
                <a:latin typeface="Calibri" charset="0"/>
              </a:rPr>
              <a:t>chinese</a:t>
            </a:r>
            <a:r>
              <a:rPr lang="en-US" sz="2000" dirty="0" smtClean="0">
                <a:latin typeface="Calibri" charset="0"/>
              </a:rPr>
              <a:t> food” =.10!!!   A 10x reduction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025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FC8D75-8A9A-0B40-A7CB-F4679CC4E3D2}" type="slidenum">
              <a:rPr lang="en-US"/>
              <a:pPr/>
              <a:t>6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24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75DF87A-54BB-A14D-A024-0A067BA06138}" type="slidenum">
              <a:rPr lang="en-US" sz="1200">
                <a:latin typeface="Calibri" charset="0"/>
              </a:rPr>
              <a:pPr eaLnBrk="1" hangingPunct="1"/>
              <a:t>7</a:t>
            </a:fld>
            <a:endParaRPr lang="en-US" sz="1200">
              <a:latin typeface="Calibri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380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75DF87A-54BB-A14D-A024-0A067BA06138}" type="slidenum">
              <a:rPr lang="en-US" sz="1200">
                <a:latin typeface="Calibri" charset="0"/>
              </a:rPr>
              <a:pPr eaLnBrk="1" hangingPunct="1"/>
              <a:t>8</a:t>
            </a:fld>
            <a:endParaRPr lang="en-US" sz="1200">
              <a:latin typeface="Calibri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077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1445D1-05FB-284C-8FC0-F69AAD5B14BA}" type="slidenum">
              <a:rPr lang="en-US"/>
              <a:pPr/>
              <a:t>9</a:t>
            </a:fld>
            <a:endParaRPr lang="en-US"/>
          </a:p>
        </p:txBody>
      </p:sp>
      <p:sp>
        <p:nvSpPr>
          <p:cNvPr id="10475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0513" y="704850"/>
            <a:ext cx="6264275" cy="3524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530" y="4463296"/>
            <a:ext cx="5476240" cy="422838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41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7A2ED13-B02B-E149-AF97-15D662682934}" type="slidenum">
              <a:rPr lang="en-US" sz="1200">
                <a:latin typeface="Calibri" charset="0"/>
              </a:rPr>
              <a:pPr eaLnBrk="1" hangingPunct="1"/>
              <a:t>11</a:t>
            </a:fld>
            <a:endParaRPr lang="en-US" sz="1200">
              <a:latin typeface="Calibri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426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510778"/>
            <a:ext cx="3890964" cy="1298972"/>
          </a:xfrm>
        </p:spPr>
        <p:txBody>
          <a:bodyPr/>
          <a:lstStyle>
            <a:lvl1pPr algn="ct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876550"/>
            <a:ext cx="3886200" cy="16764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4705350"/>
            <a:ext cx="12192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4705350"/>
            <a:ext cx="19050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9" name="Picture 8" descr="wordcloud2.jpg"/>
          <p:cNvPicPr>
            <a:picLocks noChangeAspect="1"/>
          </p:cNvPicPr>
          <p:nvPr userDrawn="1"/>
        </p:nvPicPr>
        <p:blipFill rotWithShape="1">
          <a:blip r:embed="rId2"/>
          <a:srcRect l="19740" t="8415" r="20308" b="8153"/>
          <a:stretch/>
        </p:blipFill>
        <p:spPr>
          <a:xfrm>
            <a:off x="781451" y="165818"/>
            <a:ext cx="2647549" cy="4768132"/>
          </a:xfrm>
          <a:prstGeom prst="rect">
            <a:avLst/>
          </a:prstGeom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4705350"/>
            <a:ext cx="765174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1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8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85750"/>
            <a:ext cx="2114550" cy="440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619125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8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5750"/>
            <a:ext cx="75438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057525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300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68580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1816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468630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70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6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17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468630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13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05979"/>
            <a:ext cx="73914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631156"/>
            <a:ext cx="4040188" cy="3074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1631156"/>
            <a:ext cx="4041775" cy="3074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27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2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7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750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343150"/>
            <a:ext cx="3008313" cy="22514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12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4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81000"/>
            <a:ext cx="7467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52550"/>
            <a:ext cx="77724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fld id="{91F816EA-24CC-2048-859A-C5EA9F275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4056" y="285750"/>
            <a:ext cx="868944" cy="8748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" y="4190"/>
            <a:ext cx="1295400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A4001D"/>
                </a:solidFill>
                <a:latin typeface="+mn-lt"/>
              </a:rPr>
              <a:t>Dan Jurafsky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1" r:id="rId13"/>
    <p:sldLayoutId id="214748371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8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821928"/>
          </a:xfrm>
        </p:spPr>
        <p:txBody>
          <a:bodyPr/>
          <a:lstStyle/>
          <a:p>
            <a:r>
              <a:rPr lang="en-US" dirty="0" smtClean="0"/>
              <a:t>Smoothing in </a:t>
            </a:r>
            <a:r>
              <a:rPr lang="en-US" dirty="0" smtClean="0"/>
              <a:t>Language 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343150"/>
            <a:ext cx="6858000" cy="219075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Alexey </a:t>
            </a:r>
            <a:r>
              <a:rPr lang="en-US" dirty="0" err="1" smtClean="0"/>
              <a:t>Karyakin</a:t>
            </a:r>
            <a:endParaRPr lang="en-US" dirty="0" smtClean="0"/>
          </a:p>
          <a:p>
            <a:r>
              <a:rPr lang="en-US" dirty="0"/>
              <a:t>CS 886: Topics in Natural Language </a:t>
            </a:r>
            <a:r>
              <a:rPr lang="en-US" dirty="0" smtClean="0"/>
              <a:t>Processing</a:t>
            </a:r>
          </a:p>
          <a:p>
            <a:r>
              <a:rPr lang="en-US" dirty="0" smtClean="0"/>
              <a:t>University </a:t>
            </a:r>
            <a:r>
              <a:rPr lang="en-US" dirty="0"/>
              <a:t>of </a:t>
            </a:r>
            <a:r>
              <a:rPr lang="en-US" dirty="0" smtClean="0"/>
              <a:t>Waterloo</a:t>
            </a:r>
          </a:p>
          <a:p>
            <a:r>
              <a:rPr lang="en-US" dirty="0"/>
              <a:t>Spring </a:t>
            </a:r>
            <a:r>
              <a:rPr lang="en-US" dirty="0" smtClean="0"/>
              <a:t>2015</a:t>
            </a:r>
          </a:p>
          <a:p>
            <a:endParaRPr lang="en-US" dirty="0"/>
          </a:p>
          <a:p>
            <a:r>
              <a:rPr lang="en-US" i="1" dirty="0" smtClean="0"/>
              <a:t>Includes slides from </a:t>
            </a:r>
            <a:r>
              <a:rPr lang="en-US" i="1" dirty="0" smtClean="0"/>
              <a:t>Stanford “Natural </a:t>
            </a:r>
            <a:r>
              <a:rPr lang="en-US" i="1" dirty="0"/>
              <a:t>Language </a:t>
            </a:r>
            <a:r>
              <a:rPr lang="en-US" i="1" dirty="0" smtClean="0"/>
              <a:t>Processing” course</a:t>
            </a:r>
            <a:br>
              <a:rPr lang="en-US" i="1" dirty="0" smtClean="0"/>
            </a:br>
            <a:r>
              <a:rPr lang="en-US" i="1" dirty="0" smtClean="0"/>
              <a:t>by </a:t>
            </a:r>
            <a:r>
              <a:rPr lang="en-US" i="1" dirty="0"/>
              <a:t>Dan </a:t>
            </a:r>
            <a:r>
              <a:rPr lang="en-US" i="1" dirty="0" err="1" smtClean="0"/>
              <a:t>Jurafsky</a:t>
            </a:r>
            <a:r>
              <a:rPr lang="en-US" i="1" dirty="0" smtClean="0"/>
              <a:t> and </a:t>
            </a:r>
            <a:r>
              <a:rPr lang="en-US" i="1" dirty="0"/>
              <a:t>Christopher </a:t>
            </a:r>
            <a:r>
              <a:rPr lang="en-US" i="1" dirty="0" smtClean="0"/>
              <a:t>Manning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4829-7EC9-41EC-84E5-0E7742053D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3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Notation: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</a:t>
            </a:r>
            <a:r>
              <a:rPr lang="en-US" dirty="0"/>
              <a:t> </a:t>
            </a:r>
            <a:r>
              <a:rPr lang="en-US" dirty="0" smtClean="0"/>
              <a:t>= Frequency of frequency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657600"/>
          </a:xfrm>
        </p:spPr>
        <p:txBody>
          <a:bodyPr/>
          <a:lstStyle/>
          <a:p>
            <a:r>
              <a:rPr lang="en-US" dirty="0" err="1" smtClean="0"/>
              <a:t>N</a:t>
            </a:r>
            <a:r>
              <a:rPr lang="en-US" baseline="-25000" dirty="0" err="1" smtClean="0"/>
              <a:t>c</a:t>
            </a:r>
            <a:r>
              <a:rPr lang="en-US" dirty="0" smtClean="0"/>
              <a:t> = the count of things we’ve seen c times</a:t>
            </a:r>
          </a:p>
          <a:p>
            <a:r>
              <a:rPr lang="en-US" dirty="0" smtClean="0"/>
              <a:t>Sam I am I am </a:t>
            </a:r>
            <a:r>
              <a:rPr lang="en-US" dirty="0"/>
              <a:t>S</a:t>
            </a:r>
            <a:r>
              <a:rPr lang="en-US" dirty="0" smtClean="0"/>
              <a:t>am I do not eat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   3</a:t>
            </a: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 err="1">
                <a:latin typeface="Courier"/>
                <a:cs typeface="Courier"/>
              </a:rPr>
              <a:t>s</a:t>
            </a:r>
            <a:r>
              <a:rPr lang="en-US" dirty="0" err="1" smtClean="0">
                <a:latin typeface="Courier"/>
                <a:cs typeface="Courier"/>
              </a:rPr>
              <a:t>am</a:t>
            </a:r>
            <a:r>
              <a:rPr lang="en-US" dirty="0" smtClean="0">
                <a:latin typeface="Courier"/>
                <a:cs typeface="Courier"/>
              </a:rPr>
              <a:t> 2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a</a:t>
            </a:r>
            <a:r>
              <a:rPr lang="en-US" dirty="0" smtClean="0">
                <a:latin typeface="Courier"/>
                <a:cs typeface="Courier"/>
              </a:rPr>
              <a:t>m  2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d</a:t>
            </a:r>
            <a:r>
              <a:rPr lang="en-US" dirty="0" smtClean="0">
                <a:latin typeface="Courier"/>
                <a:cs typeface="Courier"/>
              </a:rPr>
              <a:t>o  1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n</a:t>
            </a:r>
            <a:r>
              <a:rPr lang="en-US" dirty="0" smtClean="0">
                <a:latin typeface="Courier"/>
                <a:cs typeface="Courier"/>
              </a:rPr>
              <a:t>ot 1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e</a:t>
            </a:r>
            <a:r>
              <a:rPr lang="en-US" dirty="0" smtClean="0">
                <a:latin typeface="Courier"/>
                <a:cs typeface="Courier"/>
              </a:rPr>
              <a:t>at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4564" y="3011313"/>
            <a:ext cx="935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N</a:t>
            </a:r>
            <a:r>
              <a:rPr lang="en-US" baseline="-25000" dirty="0" smtClean="0">
                <a:latin typeface="+mn-lt"/>
              </a:rPr>
              <a:t>1</a:t>
            </a:r>
            <a:r>
              <a:rPr lang="en-US" dirty="0" smtClean="0">
                <a:latin typeface="+mn-lt"/>
              </a:rPr>
              <a:t> = 3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3562350"/>
            <a:ext cx="935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N</a:t>
            </a:r>
            <a:r>
              <a:rPr lang="en-US" baseline="-25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 = 2</a:t>
            </a: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5840" y="4165152"/>
            <a:ext cx="935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N</a:t>
            </a:r>
            <a:r>
              <a:rPr lang="en-US" baseline="-25000" dirty="0">
                <a:latin typeface="+mn-lt"/>
              </a:rPr>
              <a:t>3</a:t>
            </a:r>
            <a:r>
              <a:rPr lang="en-US" dirty="0" smtClean="0">
                <a:latin typeface="+mn-lt"/>
              </a:rPr>
              <a:t> = 1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538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Good-Turing smoothing intuition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00150"/>
            <a:ext cx="8686800" cy="3867150"/>
          </a:xfrm>
        </p:spPr>
        <p:txBody>
          <a:bodyPr/>
          <a:lstStyle/>
          <a:p>
            <a:r>
              <a:rPr lang="en-US" dirty="0" smtClean="0">
                <a:latin typeface="Calibri"/>
                <a:ea typeface="ＭＳ Ｐゴシック" charset="0"/>
                <a:cs typeface="Calibri"/>
              </a:rPr>
              <a:t>You are </a:t>
            </a:r>
            <a:r>
              <a:rPr lang="en-US" dirty="0">
                <a:ea typeface="ＭＳ Ｐゴシック" charset="0"/>
                <a:cs typeface="Calibri"/>
              </a:rPr>
              <a:t>fishing </a:t>
            </a:r>
            <a:r>
              <a:rPr lang="en-US" dirty="0" smtClean="0">
                <a:ea typeface="ＭＳ Ｐゴシック" charset="0"/>
                <a:cs typeface="Calibri"/>
              </a:rPr>
              <a:t>(a scenario </a:t>
            </a:r>
            <a:r>
              <a:rPr lang="en-US" dirty="0">
                <a:ea typeface="ＭＳ Ｐゴシック" charset="0"/>
                <a:cs typeface="Calibri"/>
              </a:rPr>
              <a:t>from Josh Goodman</a:t>
            </a:r>
            <a:r>
              <a:rPr lang="en-US" dirty="0" smtClean="0">
                <a:ea typeface="ＭＳ Ｐゴシック" charset="0"/>
                <a:cs typeface="Calibri"/>
              </a:rPr>
              <a:t>), and caught:</a:t>
            </a:r>
            <a:endParaRPr lang="en-US" dirty="0">
              <a:latin typeface="Calibri"/>
              <a:ea typeface="ＭＳ Ｐゴシック" charset="0"/>
              <a:cs typeface="Calibri"/>
            </a:endParaRPr>
          </a:p>
          <a:p>
            <a:pPr lvl="1" eaLnBrk="1" hangingPunct="1"/>
            <a:r>
              <a:rPr lang="en-US" dirty="0" smtClean="0">
                <a:latin typeface="Calibri"/>
                <a:ea typeface="ＭＳ Ｐゴシック" charset="0"/>
                <a:cs typeface="Calibri"/>
              </a:rPr>
              <a:t>10 </a:t>
            </a:r>
            <a:r>
              <a:rPr lang="en-US" dirty="0">
                <a:latin typeface="Calibri"/>
                <a:ea typeface="ＭＳ Ｐゴシック" charset="0"/>
                <a:cs typeface="Calibri"/>
              </a:rPr>
              <a:t>carp, 3 perch, 2 whitefish, </a:t>
            </a:r>
            <a:r>
              <a:rPr lang="en-US" dirty="0">
                <a:solidFill>
                  <a:srgbClr val="A50021"/>
                </a:solidFill>
                <a:latin typeface="Calibri"/>
                <a:ea typeface="ＭＳ Ｐゴシック" charset="0"/>
                <a:cs typeface="Calibri"/>
              </a:rPr>
              <a:t>1 trout, 1 salmon, 1 eel </a:t>
            </a:r>
            <a:r>
              <a:rPr lang="en-US" dirty="0">
                <a:latin typeface="Calibri"/>
                <a:ea typeface="ＭＳ Ｐゴシック" charset="0"/>
                <a:cs typeface="Calibri"/>
              </a:rPr>
              <a:t>= 18 </a:t>
            </a:r>
            <a:r>
              <a:rPr lang="en-US" dirty="0" smtClean="0">
                <a:latin typeface="Calibri"/>
                <a:ea typeface="ＭＳ Ｐゴシック" charset="0"/>
                <a:cs typeface="Calibri"/>
              </a:rPr>
              <a:t>fish</a:t>
            </a:r>
          </a:p>
          <a:p>
            <a:r>
              <a:rPr lang="en-US" dirty="0" smtClean="0">
                <a:ea typeface="ＭＳ Ｐゴシック" charset="0"/>
                <a:cs typeface="Calibri"/>
              </a:rPr>
              <a:t>How likely </a:t>
            </a:r>
            <a:r>
              <a:rPr lang="en-US" dirty="0">
                <a:ea typeface="ＭＳ Ｐゴシック" charset="0"/>
                <a:cs typeface="Calibri"/>
              </a:rPr>
              <a:t>is it that next species is trout?</a:t>
            </a:r>
          </a:p>
          <a:p>
            <a:pPr lvl="1"/>
            <a:r>
              <a:rPr lang="en-US" dirty="0" smtClean="0">
                <a:latin typeface="Calibri"/>
                <a:ea typeface="ＭＳ Ｐゴシック" charset="0"/>
                <a:cs typeface="Calibri"/>
              </a:rPr>
              <a:t>1/18</a:t>
            </a:r>
            <a:endParaRPr lang="en-US" dirty="0">
              <a:latin typeface="Calibri"/>
              <a:ea typeface="ＭＳ Ｐゴシック" charset="0"/>
              <a:cs typeface="Calibri"/>
            </a:endParaRPr>
          </a:p>
          <a:p>
            <a:pPr eaLnBrk="1" hangingPunct="1"/>
            <a:r>
              <a:rPr lang="en-US" dirty="0">
                <a:latin typeface="Calibri"/>
                <a:ea typeface="ＭＳ Ｐゴシック" charset="0"/>
                <a:cs typeface="Calibri"/>
              </a:rPr>
              <a:t>How likely is it that next species is new (i.e. catfish or bass</a:t>
            </a:r>
            <a:r>
              <a:rPr lang="en-US" dirty="0" smtClean="0">
                <a:latin typeface="Calibri"/>
                <a:ea typeface="ＭＳ Ｐゴシック" charset="0"/>
                <a:cs typeface="Calibri"/>
              </a:rPr>
              <a:t>)</a:t>
            </a:r>
          </a:p>
          <a:p>
            <a:pPr lvl="1"/>
            <a:r>
              <a:rPr lang="en-US" dirty="0" smtClean="0">
                <a:latin typeface="Calibri"/>
                <a:ea typeface="ＭＳ Ｐゴシック" charset="0"/>
                <a:cs typeface="Calibri"/>
              </a:rPr>
              <a:t>Let’s use our estimate of things-we-saw-once to estimate the new things.</a:t>
            </a:r>
          </a:p>
          <a:p>
            <a:pPr lvl="1"/>
            <a:r>
              <a:rPr lang="en-US" dirty="0" smtClean="0">
                <a:latin typeface="Calibri"/>
                <a:ea typeface="ＭＳ Ｐゴシック" charset="0"/>
                <a:cs typeface="Calibri"/>
              </a:rPr>
              <a:t>3/18 (because N</a:t>
            </a:r>
            <a:r>
              <a:rPr lang="en-US" baseline="-25000" dirty="0" smtClean="0">
                <a:latin typeface="Calibri"/>
                <a:ea typeface="ＭＳ Ｐゴシック" charset="0"/>
                <a:cs typeface="Calibri"/>
              </a:rPr>
              <a:t>1</a:t>
            </a:r>
            <a:r>
              <a:rPr lang="en-US" dirty="0">
                <a:latin typeface="Calibri"/>
                <a:ea typeface="ＭＳ Ｐゴシック" charset="0"/>
                <a:cs typeface="Calibri"/>
              </a:rPr>
              <a:t>=</a:t>
            </a:r>
            <a:r>
              <a:rPr lang="en-US" dirty="0" smtClean="0">
                <a:latin typeface="Calibri"/>
                <a:ea typeface="ＭＳ Ｐゴシック" charset="0"/>
                <a:cs typeface="Calibri"/>
              </a:rPr>
              <a:t>3)</a:t>
            </a:r>
          </a:p>
          <a:p>
            <a:r>
              <a:rPr lang="en-US" dirty="0">
                <a:ea typeface="ＭＳ Ｐゴシック" charset="0"/>
                <a:cs typeface="Calibri"/>
              </a:rPr>
              <a:t>Assuming so, how likely is it that next species is trout?</a:t>
            </a:r>
          </a:p>
          <a:p>
            <a:pPr lvl="1"/>
            <a:r>
              <a:rPr lang="en-US" dirty="0">
                <a:ea typeface="ＭＳ Ｐゴシック" charset="0"/>
                <a:cs typeface="Calibri"/>
              </a:rPr>
              <a:t>Must be less than 1/</a:t>
            </a:r>
            <a:r>
              <a:rPr lang="en-US" dirty="0" smtClean="0">
                <a:ea typeface="ＭＳ Ｐゴシック" charset="0"/>
                <a:cs typeface="Calibri"/>
              </a:rPr>
              <a:t>18</a:t>
            </a:r>
          </a:p>
          <a:p>
            <a:pPr lvl="1"/>
            <a:r>
              <a:rPr lang="en-US" dirty="0" smtClean="0">
                <a:ea typeface="ＭＳ Ｐゴシック" charset="0"/>
                <a:cs typeface="Calibri"/>
              </a:rPr>
              <a:t>How to estimate? </a:t>
            </a:r>
            <a:endParaRPr lang="en-US" dirty="0" smtClean="0">
              <a:latin typeface="Calibri"/>
              <a:ea typeface="ＭＳ Ｐゴシック" charset="0"/>
              <a:cs typeface="Calibri"/>
            </a:endParaRPr>
          </a:p>
          <a:p>
            <a:endParaRPr lang="en-US" dirty="0"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216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343400" y="1276350"/>
            <a:ext cx="43434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Seen once (trout)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 = 1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MLE p = 1/18</a:t>
            </a:r>
          </a:p>
          <a:p>
            <a:pPr lvl="1"/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C*(trout) = 2 * N2/N1 </a:t>
            </a:r>
          </a:p>
          <a:p>
            <a:pPr marL="457200" lvl="1" indent="0">
              <a:buNone/>
            </a:pPr>
            <a:r>
              <a:rPr lang="en-US" dirty="0" smtClean="0">
                <a:latin typeface="Arial" charset="0"/>
                <a:ea typeface="ＭＳ Ｐゴシック" charset="0"/>
              </a:rPr>
              <a:t>            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= 2 * 1/3 </a:t>
            </a:r>
          </a:p>
          <a:p>
            <a:pPr marL="457200" lvl="1" indent="0"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</a:rPr>
              <a:t>             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= 2/3 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P</a:t>
            </a:r>
            <a:r>
              <a:rPr lang="en-US" baseline="30000" dirty="0" smtClean="0">
                <a:latin typeface="Arial" charset="0"/>
                <a:ea typeface="ＭＳ Ｐゴシック" charset="0"/>
              </a:rPr>
              <a:t>*</a:t>
            </a:r>
            <a:r>
              <a:rPr lang="en-US" baseline="-25000" dirty="0" smtClean="0">
                <a:latin typeface="Arial" charset="0"/>
                <a:ea typeface="ＭＳ Ｐゴシック" charset="0"/>
              </a:rPr>
              <a:t>GT</a:t>
            </a:r>
            <a:r>
              <a:rPr lang="en-US" dirty="0" smtClean="0">
                <a:latin typeface="Arial" charset="0"/>
                <a:ea typeface="ＭＳ Ｐゴシック" charset="0"/>
              </a:rPr>
              <a:t>(trout) = 2/3 / 18 = 1/27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Good Turing calculations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76350"/>
            <a:ext cx="4191000" cy="3333750"/>
          </a:xfrm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Unseen (bass or catfish)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 = 0: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MLE p = 0/18 = 0</a:t>
            </a:r>
          </a:p>
          <a:p>
            <a:pPr lvl="1"/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</a:t>
            </a:r>
            <a:r>
              <a:rPr lang="en-US" baseline="30000" dirty="0" smtClean="0">
                <a:latin typeface="Arial" charset="0"/>
                <a:ea typeface="ＭＳ Ｐゴシック" charset="0"/>
                <a:cs typeface="ＭＳ Ｐゴシック" charset="0"/>
              </a:rPr>
              <a:t>*</a:t>
            </a:r>
            <a:r>
              <a:rPr lang="en-US" baseline="-25000" dirty="0" smtClean="0">
                <a:latin typeface="Arial" charset="0"/>
                <a:ea typeface="ＭＳ Ｐゴシック" charset="0"/>
                <a:cs typeface="ＭＳ Ｐゴシック" charset="0"/>
              </a:rPr>
              <a:t>GT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(unseen) = N</a:t>
            </a:r>
            <a:r>
              <a:rPr lang="en-US" baseline="-25000" dirty="0" smtClean="0"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/N = 3/18</a:t>
            </a:r>
            <a:endParaRPr lang="en-US" baseline="-25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5867400" y="1276350"/>
          <a:ext cx="1857375" cy="842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2" name="Equation" r:id="rId4" imgW="941400" imgH="420480" progId="Equation.3">
                  <p:embed/>
                </p:oleObj>
              </mc:Choice>
              <mc:Fallback>
                <p:oleObj name="Equation" r:id="rId4" imgW="941400" imgH="4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276350"/>
                        <a:ext cx="1857375" cy="8420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357188" y="1200150"/>
          <a:ext cx="4824412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3" name="Equation" r:id="rId6" imgW="2304000" imgH="383760" progId="Equation.3">
                  <p:embed/>
                </p:oleObj>
              </mc:Choice>
              <mc:Fallback>
                <p:oleObj name="Equation" r:id="rId6" imgW="2304000" imgH="383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1200150"/>
                        <a:ext cx="4824412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491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85750"/>
            <a:ext cx="7467600" cy="74295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Resulting Good-Turing numbers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1"/>
            <a:ext cx="4572000" cy="339447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Calibri"/>
                <a:ea typeface="ＭＳ Ｐゴシック" charset="0"/>
                <a:cs typeface="Calibri"/>
              </a:rPr>
              <a:t>Numbers from Church and Gale (1991)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Calibri"/>
                <a:ea typeface="ＭＳ Ｐゴシック" charset="0"/>
                <a:cs typeface="Calibri"/>
              </a:rPr>
              <a:t>22 million words of AP Newswire</a:t>
            </a:r>
          </a:p>
          <a:p>
            <a:pPr eaLnBrk="1" hangingPunct="1">
              <a:lnSpc>
                <a:spcPct val="90000"/>
              </a:lnSpc>
            </a:pPr>
            <a:endParaRPr lang="en-US" sz="2000" baseline="-250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000" baseline="-25000" dirty="0" smtClean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000" baseline="-250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000" baseline="-25000" dirty="0" smtClean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000" baseline="-25000" dirty="0">
              <a:latin typeface="Calibri"/>
              <a:ea typeface="ＭＳ Ｐゴシック" charset="0"/>
              <a:cs typeface="Calibri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baseline="-250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000" baseline="-25000" dirty="0">
              <a:latin typeface="Calibri"/>
              <a:ea typeface="ＭＳ Ｐゴシック" charset="0"/>
              <a:cs typeface="Calibri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latin typeface="Calibri"/>
              <a:ea typeface="ＭＳ Ｐゴシック" charset="0"/>
              <a:cs typeface="Calibri"/>
            </a:endParaRPr>
          </a:p>
        </p:txBody>
      </p:sp>
      <p:graphicFrame>
        <p:nvGraphicFramePr>
          <p:cNvPr id="1472517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812985"/>
              </p:ext>
            </p:extLst>
          </p:nvPr>
        </p:nvGraphicFramePr>
        <p:xfrm>
          <a:off x="5791200" y="1200150"/>
          <a:ext cx="2743200" cy="3717036"/>
        </p:xfrm>
        <a:graphic>
          <a:graphicData uri="http://schemas.openxmlformats.org/drawingml/2006/table">
            <a:tbl>
              <a:tblPr/>
              <a:tblGrid>
                <a:gridCol w="884903"/>
                <a:gridCol w="1858297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Count c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Good Turing c*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.0000270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0.446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2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1.26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3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2.24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4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3.24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4.22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5.19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6.21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7.24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8.25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15156"/>
              </p:ext>
            </p:extLst>
          </p:nvPr>
        </p:nvGraphicFramePr>
        <p:xfrm>
          <a:off x="1524000" y="2114550"/>
          <a:ext cx="1689288" cy="765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2" name="Equation" r:id="rId4" imgW="941400" imgH="420480" progId="Equation.3">
                  <p:embed/>
                </p:oleObj>
              </mc:Choice>
              <mc:Fallback>
                <p:oleObj name="Equation" r:id="rId4" imgW="941400" imgH="420480" progId="Equation.3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114550"/>
                        <a:ext cx="1689288" cy="7658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35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Good-Turing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smoothing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00150"/>
            <a:ext cx="8686800" cy="3867150"/>
          </a:xfrm>
        </p:spPr>
        <p:txBody>
          <a:bodyPr/>
          <a:lstStyle/>
          <a:p>
            <a:r>
              <a:rPr lang="en-US" dirty="0" smtClean="0">
                <a:latin typeface="Calibri"/>
                <a:ea typeface="ＭＳ Ｐゴシック" charset="0"/>
                <a:cs typeface="Calibri"/>
              </a:rPr>
              <a:t>The distribution of N</a:t>
            </a:r>
            <a:r>
              <a:rPr lang="en-US" baseline="-25000" dirty="0" smtClean="0">
                <a:latin typeface="Calibri"/>
                <a:ea typeface="ＭＳ Ｐゴシック" charset="0"/>
                <a:cs typeface="Calibri"/>
              </a:rPr>
              <a:t>C</a:t>
            </a:r>
            <a:r>
              <a:rPr lang="en-US" dirty="0" smtClean="0">
                <a:latin typeface="Calibri"/>
                <a:ea typeface="ＭＳ Ｐゴシック" charset="0"/>
                <a:cs typeface="Calibri"/>
              </a:rPr>
              <a:t> has “gaps” for frequent objects</a:t>
            </a:r>
          </a:p>
          <a:p>
            <a:r>
              <a:rPr lang="en-US" dirty="0" smtClean="0">
                <a:latin typeface="Calibri"/>
                <a:ea typeface="ＭＳ Ｐゴシック" charset="0"/>
                <a:cs typeface="Calibri"/>
              </a:rPr>
              <a:t>The GT count for the most frequent word (e.g., “the”) is undefined</a:t>
            </a:r>
          </a:p>
          <a:p>
            <a:r>
              <a:rPr lang="en-US" dirty="0" smtClean="0">
                <a:latin typeface="Calibri"/>
                <a:ea typeface="ＭＳ Ｐゴシック" charset="0"/>
                <a:cs typeface="Calibri"/>
              </a:rPr>
              <a:t>Still probabilities of object with same count are assumed equal</a:t>
            </a:r>
          </a:p>
          <a:p>
            <a:r>
              <a:rPr lang="en-US" dirty="0" smtClean="0">
                <a:latin typeface="Calibri"/>
                <a:ea typeface="ＭＳ Ｐゴシック" charset="0"/>
                <a:cs typeface="Calibri"/>
              </a:rPr>
              <a:t>Need another “smoothing”!</a:t>
            </a:r>
          </a:p>
          <a:p>
            <a:pPr lvl="1"/>
            <a:r>
              <a:rPr lang="en-US" dirty="0" smtClean="0">
                <a:latin typeface="Calibri"/>
                <a:ea typeface="ＭＳ Ｐゴシック" charset="0"/>
                <a:cs typeface="Calibri"/>
              </a:rPr>
              <a:t>Many possible GT smoothers</a:t>
            </a:r>
          </a:p>
          <a:p>
            <a:pPr lvl="1"/>
            <a:r>
              <a:rPr lang="en-US" dirty="0" smtClean="0">
                <a:latin typeface="Calibri"/>
                <a:ea typeface="ＭＳ Ｐゴシック" charset="0"/>
                <a:cs typeface="Calibri"/>
              </a:rPr>
              <a:t>Difficult in general case, hindered use of GT in practice</a:t>
            </a:r>
          </a:p>
          <a:p>
            <a:pPr lvl="1"/>
            <a:endParaRPr lang="en-US" dirty="0" smtClean="0">
              <a:latin typeface="Calibri"/>
              <a:ea typeface="ＭＳ Ｐゴシック" charset="0"/>
              <a:cs typeface="Calibri"/>
            </a:endParaRPr>
          </a:p>
          <a:p>
            <a:endParaRPr lang="en-US" dirty="0"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894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Good-Turing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smoothing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00150"/>
            <a:ext cx="8686800" cy="3867150"/>
          </a:xfrm>
        </p:spPr>
        <p:txBody>
          <a:bodyPr/>
          <a:lstStyle/>
          <a:p>
            <a:r>
              <a:rPr lang="en-US" dirty="0" smtClean="0">
                <a:latin typeface="Calibri"/>
                <a:ea typeface="ＭＳ Ｐゴシック" charset="0"/>
                <a:cs typeface="Calibri"/>
              </a:rPr>
              <a:t>Another example (“Prosody”, </a:t>
            </a:r>
            <a:r>
              <a:rPr lang="en-US" dirty="0" smtClean="0">
                <a:latin typeface="Calibri"/>
                <a:ea typeface="ＭＳ Ｐゴシック" charset="0"/>
                <a:cs typeface="Calibri"/>
              </a:rPr>
              <a:t>Gale 1995)</a:t>
            </a:r>
            <a:endParaRPr lang="en-US" dirty="0" smtClean="0">
              <a:latin typeface="Calibri"/>
              <a:ea typeface="ＭＳ Ｐゴシック" charset="0"/>
              <a:cs typeface="Calibri"/>
            </a:endParaRPr>
          </a:p>
          <a:p>
            <a:pPr lvl="1"/>
            <a:r>
              <a:rPr lang="en-US" dirty="0" smtClean="0">
                <a:latin typeface="Calibri"/>
                <a:ea typeface="ＭＳ Ｐゴシック" charset="0"/>
                <a:cs typeface="Calibri"/>
              </a:rPr>
              <a:t>Typical for linguistic data</a:t>
            </a:r>
          </a:p>
          <a:p>
            <a:pPr lvl="1"/>
            <a:r>
              <a:rPr lang="en-US" dirty="0" smtClean="0">
                <a:latin typeface="Calibri"/>
                <a:ea typeface="ＭＳ Ｐゴシック" charset="0"/>
                <a:cs typeface="Calibri"/>
              </a:rPr>
              <a:t>Uncertainties in </a:t>
            </a:r>
            <a:r>
              <a:rPr lang="en-US" i="1" dirty="0" smtClean="0">
                <a:latin typeface="Calibri"/>
                <a:ea typeface="ＭＳ Ｐゴシック" charset="0"/>
                <a:cs typeface="Calibri"/>
              </a:rPr>
              <a:t>N</a:t>
            </a:r>
            <a:r>
              <a:rPr lang="en-US" i="1" baseline="-25000" dirty="0" smtClean="0">
                <a:latin typeface="Calibri"/>
                <a:ea typeface="ＭＳ Ｐゴシック" charset="0"/>
                <a:cs typeface="Calibri"/>
              </a:rPr>
              <a:t>C</a:t>
            </a:r>
            <a:r>
              <a:rPr lang="en-US" dirty="0" smtClean="0">
                <a:latin typeface="Calibri"/>
                <a:ea typeface="ＭＳ Ｐゴシック" charset="0"/>
                <a:cs typeface="Calibri"/>
              </a:rPr>
              <a:t> vary greatly with </a:t>
            </a:r>
            <a:r>
              <a:rPr lang="en-US" i="1" dirty="0" smtClean="0">
                <a:latin typeface="Calibri"/>
                <a:ea typeface="ＭＳ Ｐゴシック" charset="0"/>
                <a:cs typeface="Calibri"/>
              </a:rPr>
              <a:t>c</a:t>
            </a:r>
          </a:p>
          <a:p>
            <a:pPr lvl="1"/>
            <a:endParaRPr lang="en-US" i="1" dirty="0" smtClean="0">
              <a:latin typeface="Calibri"/>
              <a:ea typeface="ＭＳ Ｐゴシック" charset="0"/>
              <a:cs typeface="Calibri"/>
            </a:endParaRPr>
          </a:p>
          <a:p>
            <a:pPr lvl="1"/>
            <a:endParaRPr lang="en-US" i="1" dirty="0" smtClean="0">
              <a:latin typeface="Calibri"/>
              <a:ea typeface="ＭＳ Ｐゴシック" charset="0"/>
              <a:cs typeface="Calibri"/>
            </a:endParaRPr>
          </a:p>
          <a:p>
            <a:pPr lvl="1"/>
            <a:endParaRPr lang="en-US" dirty="0" smtClean="0">
              <a:latin typeface="Calibri"/>
              <a:ea typeface="ＭＳ Ｐゴシック" charset="0"/>
              <a:cs typeface="Calibri"/>
            </a:endParaRPr>
          </a:p>
          <a:p>
            <a:endParaRPr lang="en-US" dirty="0">
              <a:latin typeface="Calibri"/>
              <a:ea typeface="ＭＳ Ｐゴシック" charset="0"/>
              <a:cs typeface="Calibri"/>
            </a:endParaRPr>
          </a:p>
        </p:txBody>
      </p:sp>
      <p:graphicFrame>
        <p:nvGraphicFramePr>
          <p:cNvPr id="4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980871"/>
              </p:ext>
            </p:extLst>
          </p:nvPr>
        </p:nvGraphicFramePr>
        <p:xfrm>
          <a:off x="6400800" y="795528"/>
          <a:ext cx="2743200" cy="4347972"/>
        </p:xfrm>
        <a:graphic>
          <a:graphicData uri="http://schemas.openxmlformats.org/drawingml/2006/table">
            <a:tbl>
              <a:tblPr/>
              <a:tblGrid>
                <a:gridCol w="1143000"/>
                <a:gridCol w="1600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frequency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frequency of frequency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120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2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40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3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24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4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13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15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11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10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11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09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33350"/>
            <a:ext cx="5257800" cy="74295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Good-Turing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smoothing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00150"/>
            <a:ext cx="5181600" cy="3867150"/>
          </a:xfrm>
        </p:spPr>
        <p:txBody>
          <a:bodyPr/>
          <a:lstStyle/>
          <a:p>
            <a:r>
              <a:rPr lang="en-US" dirty="0" smtClean="0">
                <a:latin typeface="Calibri"/>
                <a:ea typeface="ＭＳ Ｐゴシック" charset="0"/>
                <a:cs typeface="Calibri"/>
              </a:rPr>
              <a:t>Another representation of the same data</a:t>
            </a:r>
          </a:p>
          <a:p>
            <a:pPr lvl="1"/>
            <a:r>
              <a:rPr lang="en-US" dirty="0" smtClean="0">
                <a:latin typeface="Calibri"/>
                <a:ea typeface="ＭＳ Ｐゴシック" charset="0"/>
                <a:cs typeface="Calibri"/>
              </a:rPr>
              <a:t>Too “granular” due to integer counts</a:t>
            </a:r>
          </a:p>
          <a:p>
            <a:pPr lvl="1"/>
            <a:endParaRPr lang="en-US" dirty="0" smtClean="0">
              <a:latin typeface="Calibri"/>
              <a:ea typeface="ＭＳ Ｐゴシック" charset="0"/>
              <a:cs typeface="Calibri"/>
            </a:endParaRPr>
          </a:p>
          <a:p>
            <a:endParaRPr lang="en-US" dirty="0"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629" r="5045" b="-1626"/>
          <a:stretch/>
        </p:blipFill>
        <p:spPr>
          <a:xfrm>
            <a:off x="6172200" y="361950"/>
            <a:ext cx="283093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2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33350"/>
            <a:ext cx="5257800" cy="74295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Church and Gate (1991)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00150"/>
            <a:ext cx="8610600" cy="3867150"/>
          </a:xfrm>
        </p:spPr>
        <p:txBody>
          <a:bodyPr/>
          <a:lstStyle/>
          <a:p>
            <a:r>
              <a:rPr lang="en-US" dirty="0" smtClean="0">
                <a:latin typeface="Calibri"/>
                <a:ea typeface="ＭＳ Ｐゴシック" charset="0"/>
                <a:cs typeface="Calibri"/>
              </a:rPr>
              <a:t>Bi-gram smoothing based on unigram frequencies</a:t>
            </a:r>
          </a:p>
          <a:p>
            <a:pPr lvl="1"/>
            <a:r>
              <a:rPr lang="en-US" dirty="0" smtClean="0">
                <a:latin typeface="Calibri"/>
                <a:ea typeface="ＭＳ Ｐゴシック" charset="0"/>
                <a:cs typeface="Calibri"/>
              </a:rPr>
              <a:t>A type of back-off</a:t>
            </a:r>
          </a:p>
          <a:p>
            <a:r>
              <a:rPr lang="en-US" dirty="0" smtClean="0">
                <a:latin typeface="Calibri"/>
                <a:ea typeface="ＭＳ Ｐゴシック" charset="0"/>
                <a:cs typeface="Calibri"/>
              </a:rPr>
              <a:t>Bi-grams are bucketed into N bins based on </a:t>
            </a:r>
            <a:r>
              <a:rPr lang="en-US" dirty="0" err="1" smtClean="0">
                <a:latin typeface="Calibri"/>
                <a:ea typeface="ＭＳ Ｐゴシック" charset="0"/>
                <a:cs typeface="Calibri"/>
              </a:rPr>
              <a:t>jii</a:t>
            </a:r>
            <a:endParaRPr lang="en-US" dirty="0" smtClean="0">
              <a:latin typeface="Calibri"/>
              <a:ea typeface="ＭＳ Ｐゴシック" charset="0"/>
              <a:cs typeface="Calibri"/>
            </a:endParaRPr>
          </a:p>
          <a:p>
            <a:pPr lvl="1"/>
            <a:r>
              <a:rPr lang="en-US" dirty="0" smtClean="0">
                <a:latin typeface="Calibri"/>
                <a:ea typeface="ＭＳ Ｐゴシック" charset="0"/>
                <a:cs typeface="Calibri"/>
              </a:rPr>
              <a:t>“joint if independent”</a:t>
            </a:r>
          </a:p>
          <a:p>
            <a:pPr lvl="1"/>
            <a:r>
              <a:rPr lang="en-US" dirty="0" smtClean="0">
                <a:latin typeface="Calibri"/>
                <a:ea typeface="ＭＳ Ｐゴシック" charset="0"/>
                <a:cs typeface="Calibri"/>
              </a:rPr>
              <a:t>Logarithmic bins, typically 3 per decade</a:t>
            </a:r>
          </a:p>
          <a:p>
            <a:r>
              <a:rPr lang="en-US" dirty="0" smtClean="0">
                <a:latin typeface="Calibri"/>
                <a:ea typeface="ＭＳ Ｐゴシック" charset="0"/>
                <a:cs typeface="Calibri"/>
              </a:rPr>
              <a:t>For a bi-gram </a:t>
            </a:r>
            <a:r>
              <a:rPr lang="en-US" i="1" dirty="0" err="1" smtClean="0">
                <a:latin typeface="Calibri"/>
                <a:ea typeface="ＭＳ Ｐゴシック" charset="0"/>
                <a:cs typeface="Calibri"/>
              </a:rPr>
              <a:t>xy</a:t>
            </a:r>
            <a:r>
              <a:rPr lang="en-US" dirty="0" smtClean="0">
                <a:latin typeface="Calibri"/>
                <a:ea typeface="ＭＳ Ｐゴシック" charset="0"/>
                <a:cs typeface="Calibri"/>
              </a:rPr>
              <a:t>:</a:t>
            </a:r>
          </a:p>
          <a:p>
            <a:pPr marL="0" indent="0">
              <a:buNone/>
            </a:pPr>
            <a:endParaRPr lang="en-US" dirty="0" smtClean="0">
              <a:latin typeface="Calibri"/>
              <a:ea typeface="ＭＳ Ｐゴシック" charset="0"/>
              <a:cs typeface="Calibri"/>
            </a:endParaRPr>
          </a:p>
          <a:p>
            <a:r>
              <a:rPr lang="en-US" dirty="0" smtClean="0">
                <a:latin typeface="Calibri"/>
                <a:ea typeface="ＭＳ Ｐゴシック" charset="0"/>
                <a:cs typeface="Calibri"/>
              </a:rPr>
              <a:t>Basic estimator is used within each bin</a:t>
            </a:r>
          </a:p>
          <a:p>
            <a:pPr lvl="1"/>
            <a:r>
              <a:rPr lang="en-US" dirty="0" smtClean="0">
                <a:latin typeface="Calibri"/>
                <a:ea typeface="ＭＳ Ｐゴシック" charset="0"/>
                <a:cs typeface="Calibri"/>
              </a:rPr>
              <a:t>Good-Turing, Held-off, Deleted Estimate, or other (?)</a:t>
            </a:r>
          </a:p>
          <a:p>
            <a:pPr lvl="1"/>
            <a:endParaRPr lang="en-US" dirty="0" smtClean="0">
              <a:latin typeface="Calibri"/>
              <a:ea typeface="ＭＳ Ｐゴシック" charset="0"/>
              <a:cs typeface="Calibri"/>
            </a:endParaRPr>
          </a:p>
          <a:p>
            <a:pPr lvl="1"/>
            <a:endParaRPr lang="en-US" dirty="0" smtClean="0">
              <a:latin typeface="Calibri"/>
              <a:ea typeface="ＭＳ Ｐゴシック" charset="0"/>
              <a:cs typeface="Calibri"/>
            </a:endParaRPr>
          </a:p>
          <a:p>
            <a:endParaRPr lang="en-US" dirty="0">
              <a:latin typeface="Calibri"/>
              <a:ea typeface="ＭＳ Ｐゴシック" charset="0"/>
              <a:cs typeface="Calibri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295079"/>
              </p:ext>
            </p:extLst>
          </p:nvPr>
        </p:nvGraphicFramePr>
        <p:xfrm>
          <a:off x="3886200" y="3486150"/>
          <a:ext cx="2755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3" name="Equation" r:id="rId4" imgW="1396800" imgH="203040" progId="Equation.3">
                  <p:embed/>
                </p:oleObj>
              </mc:Choice>
              <mc:Fallback>
                <p:oleObj name="Equation" r:id="rId4" imgW="1396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486150"/>
                        <a:ext cx="27559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082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09550"/>
            <a:ext cx="5257800" cy="59055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Church and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Gale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(1991)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00150"/>
            <a:ext cx="3134488" cy="3867150"/>
          </a:xfrm>
        </p:spPr>
        <p:txBody>
          <a:bodyPr/>
          <a:lstStyle/>
          <a:p>
            <a:r>
              <a:rPr lang="en-US" dirty="0" smtClean="0">
                <a:latin typeface="Calibri"/>
                <a:ea typeface="ＭＳ Ｐゴシック" charset="0"/>
                <a:cs typeface="Calibri"/>
              </a:rPr>
              <a:t>Single bin</a:t>
            </a:r>
          </a:p>
          <a:p>
            <a:pPr lvl="1"/>
            <a:r>
              <a:rPr lang="en-US" dirty="0" smtClean="0">
                <a:latin typeface="Calibri"/>
                <a:ea typeface="ＭＳ Ｐゴシック" charset="0"/>
                <a:cs typeface="Calibri"/>
              </a:rPr>
              <a:t>j = 33, </a:t>
            </a:r>
            <a:r>
              <a:rPr lang="en-US" dirty="0" err="1" smtClean="0">
                <a:latin typeface="Calibri"/>
                <a:ea typeface="ＭＳ Ｐゴシック" charset="0"/>
                <a:cs typeface="Calibri"/>
              </a:rPr>
              <a:t>jii</a:t>
            </a:r>
            <a:r>
              <a:rPr lang="en-US" dirty="0" smtClean="0">
                <a:latin typeface="Calibri"/>
                <a:ea typeface="ＭＳ Ｐゴシック" charset="0"/>
                <a:cs typeface="Calibri"/>
              </a:rPr>
              <a:t>=1.4</a:t>
            </a:r>
          </a:p>
          <a:p>
            <a:pPr lvl="1"/>
            <a:r>
              <a:rPr lang="en-US" dirty="0" smtClean="0">
                <a:latin typeface="Calibri"/>
                <a:ea typeface="ＭＳ Ｐゴシック" charset="0"/>
                <a:cs typeface="Calibri"/>
              </a:rPr>
              <a:t>Averaged around zeros (right)</a:t>
            </a:r>
          </a:p>
          <a:p>
            <a:pPr lvl="1"/>
            <a:r>
              <a:rPr lang="en-US" dirty="0" smtClean="0"/>
              <a:t>Hastie </a:t>
            </a:r>
            <a:r>
              <a:rPr lang="en-US" dirty="0"/>
              <a:t>and </a:t>
            </a:r>
            <a:r>
              <a:rPr lang="en-US" dirty="0" err="1" smtClean="0"/>
              <a:t>Shirey</a:t>
            </a:r>
            <a:r>
              <a:rPr lang="en-US" dirty="0"/>
              <a:t>. A variable bandwidth kernel smoother. </a:t>
            </a:r>
            <a:r>
              <a:rPr lang="en-US" dirty="0" smtClean="0"/>
              <a:t>AT&amp;T Technical </a:t>
            </a:r>
            <a:r>
              <a:rPr lang="en-US" dirty="0"/>
              <a:t>report</a:t>
            </a:r>
            <a:r>
              <a:rPr lang="en-US" dirty="0" smtClean="0"/>
              <a:t>, 1988.</a:t>
            </a:r>
          </a:p>
          <a:p>
            <a:pPr lvl="1"/>
            <a:r>
              <a:rPr lang="en-US" dirty="0" smtClean="0">
                <a:latin typeface="Calibri"/>
                <a:ea typeface="ＭＳ Ｐゴシック" charset="0"/>
                <a:cs typeface="Calibri"/>
              </a:rPr>
              <a:t>AP Wire, 4.4x10</a:t>
            </a:r>
            <a:r>
              <a:rPr lang="en-US" baseline="30000" dirty="0" smtClean="0">
                <a:latin typeface="Calibri"/>
                <a:ea typeface="ＭＳ Ｐゴシック" charset="0"/>
                <a:cs typeface="Calibri"/>
              </a:rPr>
              <a:t>7</a:t>
            </a:r>
            <a:r>
              <a:rPr lang="en-US" dirty="0" smtClean="0">
                <a:latin typeface="Calibri"/>
                <a:ea typeface="ＭＳ Ｐゴシック" charset="0"/>
                <a:cs typeface="Calibri"/>
              </a:rPr>
              <a:t> words</a:t>
            </a:r>
          </a:p>
          <a:p>
            <a:endParaRPr lang="en-US" dirty="0" smtClean="0">
              <a:latin typeface="Calibri"/>
              <a:ea typeface="ＭＳ Ｐゴシック" charset="0"/>
              <a:cs typeface="Calibri"/>
            </a:endParaRPr>
          </a:p>
          <a:p>
            <a:pPr lvl="1"/>
            <a:endParaRPr lang="en-US" dirty="0" smtClean="0">
              <a:latin typeface="Calibri"/>
              <a:ea typeface="ＭＳ Ｐゴシック" charset="0"/>
              <a:cs typeface="Calibri"/>
            </a:endParaRPr>
          </a:p>
          <a:p>
            <a:pPr lvl="1"/>
            <a:endParaRPr lang="en-US" dirty="0" smtClean="0">
              <a:latin typeface="Calibri"/>
              <a:ea typeface="ＭＳ Ｐゴシック" charset="0"/>
              <a:cs typeface="Calibri"/>
            </a:endParaRPr>
          </a:p>
          <a:p>
            <a:endParaRPr lang="en-US" dirty="0"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9287" y="1039177"/>
            <a:ext cx="5704713" cy="410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33350"/>
            <a:ext cx="5257800" cy="74295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Church and Gale (1991)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00150"/>
            <a:ext cx="8534400" cy="3867150"/>
          </a:xfrm>
        </p:spPr>
        <p:txBody>
          <a:bodyPr/>
          <a:lstStyle/>
          <a:p>
            <a:r>
              <a:rPr lang="en-US" dirty="0" smtClean="0">
                <a:latin typeface="Calibri"/>
                <a:ea typeface="ＭＳ Ｐゴシック" charset="0"/>
                <a:cs typeface="Calibri"/>
              </a:rPr>
              <a:t>Overall, the smoothing algorithm is complicated</a:t>
            </a:r>
          </a:p>
          <a:p>
            <a:r>
              <a:rPr lang="en-US" dirty="0" smtClean="0">
                <a:latin typeface="Calibri"/>
                <a:ea typeface="ＭＳ Ｐゴシック" charset="0"/>
                <a:cs typeface="Calibri"/>
              </a:rPr>
              <a:t>Shown to work well on large corpora [Chen, Goodman 1996]</a:t>
            </a:r>
          </a:p>
          <a:p>
            <a:r>
              <a:rPr lang="en-US" dirty="0" smtClean="0">
                <a:latin typeface="Calibri"/>
                <a:ea typeface="ＭＳ Ｐゴシック" charset="0"/>
                <a:cs typeface="Calibri"/>
              </a:rPr>
              <a:t>Defined for bigrams, generalization is ambiguous</a:t>
            </a:r>
          </a:p>
          <a:p>
            <a:r>
              <a:rPr lang="en-US" dirty="0" smtClean="0">
                <a:latin typeface="Calibri"/>
                <a:ea typeface="ＭＳ Ｐゴシック" charset="0"/>
                <a:cs typeface="Calibri"/>
              </a:rPr>
              <a:t>Unigram probabilities are estimated using MLE, other methods are possible</a:t>
            </a:r>
          </a:p>
          <a:p>
            <a:endParaRPr lang="en-US" dirty="0" smtClean="0">
              <a:latin typeface="Calibri"/>
              <a:ea typeface="ＭＳ Ｐゴシック" charset="0"/>
              <a:cs typeface="Calibri"/>
            </a:endParaRPr>
          </a:p>
          <a:p>
            <a:pPr lvl="1"/>
            <a:endParaRPr lang="en-US" dirty="0" smtClean="0">
              <a:latin typeface="Calibri"/>
              <a:ea typeface="ＭＳ Ｐゴシック" charset="0"/>
              <a:cs typeface="Calibri"/>
            </a:endParaRPr>
          </a:p>
          <a:p>
            <a:pPr lvl="1"/>
            <a:endParaRPr lang="en-US" dirty="0" smtClean="0">
              <a:latin typeface="Calibri"/>
              <a:ea typeface="ＭＳ Ｐゴシック" charset="0"/>
              <a:cs typeface="Calibri"/>
            </a:endParaRPr>
          </a:p>
          <a:p>
            <a:endParaRPr lang="en-US" dirty="0"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00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09550"/>
            <a:ext cx="7467600" cy="89535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Smoothing in Language Models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7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458200" cy="3409950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Calibri"/>
                <a:ea typeface="ＭＳ Ｐゴシック" charset="0"/>
                <a:cs typeface="Calibri"/>
              </a:rPr>
              <a:t>Due to limited training set size, raw frequency estimates (e.g., MLE) are inaccurate</a:t>
            </a:r>
            <a:endParaRPr lang="en-US" altLang="ja-JP" sz="2000" dirty="0">
              <a:latin typeface="Calibri"/>
              <a:ea typeface="ＭＳ Ｐゴシック" charset="0"/>
              <a:cs typeface="Calibri"/>
            </a:endParaRPr>
          </a:p>
          <a:p>
            <a:pPr lvl="1"/>
            <a:r>
              <a:rPr lang="en-US" dirty="0" smtClean="0">
                <a:latin typeface="Calibri"/>
                <a:ea typeface="ＭＳ Ｐゴシック" charset="0"/>
                <a:cs typeface="Calibri"/>
              </a:rPr>
              <a:t>Better for frequent objects</a:t>
            </a:r>
            <a:endParaRPr lang="en-US" dirty="0">
              <a:latin typeface="Calibri"/>
              <a:ea typeface="ＭＳ Ｐゴシック" charset="0"/>
              <a:cs typeface="Calibri"/>
            </a:endParaRPr>
          </a:p>
          <a:p>
            <a:pPr lvl="1" eaLnBrk="1" hangingPunct="1"/>
            <a:r>
              <a:rPr lang="en-US" dirty="0" smtClean="0">
                <a:latin typeface="Calibri"/>
                <a:ea typeface="ＭＳ Ｐゴシック" charset="0"/>
                <a:cs typeface="Calibri"/>
              </a:rPr>
              <a:t>Worse for rare objects</a:t>
            </a:r>
            <a:endParaRPr lang="en-US" dirty="0">
              <a:latin typeface="Calibri"/>
              <a:ea typeface="ＭＳ Ｐゴシック" charset="0"/>
              <a:cs typeface="Calibri"/>
            </a:endParaRPr>
          </a:p>
          <a:p>
            <a:r>
              <a:rPr lang="en-US" sz="2000" dirty="0" smtClean="0">
                <a:latin typeface="Calibri"/>
                <a:ea typeface="ＭＳ Ｐゴシック" charset="0"/>
                <a:cs typeface="Calibri"/>
              </a:rPr>
              <a:t>Specific problems</a:t>
            </a:r>
            <a:endParaRPr lang="en-US" sz="2000" dirty="0">
              <a:latin typeface="Calibri"/>
              <a:ea typeface="ＭＳ Ｐゴシック" charset="0"/>
              <a:cs typeface="Calibri"/>
            </a:endParaRPr>
          </a:p>
          <a:p>
            <a:pPr lvl="1" eaLnBrk="1" hangingPunct="1"/>
            <a:r>
              <a:rPr lang="en-US" dirty="0" smtClean="0">
                <a:latin typeface="Calibri"/>
                <a:ea typeface="ＭＳ Ｐゴシック" charset="0"/>
                <a:cs typeface="Calibri"/>
              </a:rPr>
              <a:t>Unseen objects result in p=0</a:t>
            </a:r>
          </a:p>
          <a:p>
            <a:pPr lvl="1" eaLnBrk="1" hangingPunct="1"/>
            <a:r>
              <a:rPr lang="en-US" dirty="0" smtClean="0">
                <a:latin typeface="Calibri"/>
                <a:ea typeface="ＭＳ Ｐゴシック" charset="0"/>
                <a:cs typeface="Calibri"/>
              </a:rPr>
              <a:t>Objects of equal count -&gt; same p</a:t>
            </a:r>
          </a:p>
          <a:p>
            <a:pPr lvl="1" eaLnBrk="1" hangingPunct="1"/>
            <a:r>
              <a:rPr lang="en-US" dirty="0" smtClean="0">
                <a:latin typeface="Calibri"/>
                <a:ea typeface="ＭＳ Ｐゴシック" charset="0"/>
                <a:cs typeface="Calibri"/>
              </a:rPr>
              <a:t>Non-monotonicity</a:t>
            </a:r>
          </a:p>
          <a:p>
            <a:r>
              <a:rPr lang="en-US" sz="2000" dirty="0" smtClean="0">
                <a:latin typeface="Calibri"/>
                <a:ea typeface="ＭＳ Ｐゴシック" charset="0"/>
                <a:cs typeface="Calibri"/>
              </a:rPr>
              <a:t>The need for smoothing</a:t>
            </a:r>
            <a:endParaRPr lang="en-US" dirty="0" smtClean="0">
              <a:latin typeface="Calibri"/>
              <a:ea typeface="ＭＳ Ｐゴシック" charset="0"/>
              <a:cs typeface="Calibri"/>
            </a:endParaRPr>
          </a:p>
          <a:p>
            <a:pPr marL="457200" lvl="1" indent="0" eaLnBrk="1" hangingPunct="1">
              <a:buNone/>
            </a:pPr>
            <a:endParaRPr lang="en-US" dirty="0"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44045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33350"/>
            <a:ext cx="7315200" cy="74295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Simple Good-Turing (SGT)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00150"/>
            <a:ext cx="8534400" cy="3867150"/>
          </a:xfrm>
        </p:spPr>
        <p:txBody>
          <a:bodyPr/>
          <a:lstStyle/>
          <a:p>
            <a:r>
              <a:rPr lang="en-US" dirty="0" smtClean="0">
                <a:latin typeface="Calibri"/>
                <a:ea typeface="ＭＳ Ｐゴシック" charset="0"/>
                <a:cs typeface="Calibri"/>
              </a:rPr>
              <a:t>By Gale (1995)</a:t>
            </a:r>
          </a:p>
          <a:p>
            <a:r>
              <a:rPr lang="en-US" dirty="0" smtClean="0">
                <a:latin typeface="Calibri"/>
                <a:ea typeface="ＭＳ Ｐゴシック" charset="0"/>
                <a:cs typeface="Calibri"/>
              </a:rPr>
              <a:t>Simple linear interpolation between log(r) and log(Nr)</a:t>
            </a:r>
          </a:p>
          <a:p>
            <a:endParaRPr lang="en-US" dirty="0" smtClean="0">
              <a:latin typeface="Calibri"/>
              <a:ea typeface="ＭＳ Ｐゴシック" charset="0"/>
              <a:cs typeface="Calibri"/>
            </a:endParaRPr>
          </a:p>
          <a:p>
            <a:endParaRPr lang="en-US" dirty="0" smtClean="0">
              <a:latin typeface="Calibri"/>
              <a:ea typeface="ＭＳ Ｐゴシック" charset="0"/>
              <a:cs typeface="Calibri"/>
            </a:endParaRPr>
          </a:p>
          <a:p>
            <a:endParaRPr lang="en-US" dirty="0" smtClean="0">
              <a:latin typeface="Calibri"/>
              <a:ea typeface="ＭＳ Ｐゴシック" charset="0"/>
              <a:cs typeface="Calibri"/>
            </a:endParaRPr>
          </a:p>
          <a:p>
            <a:pPr lvl="1"/>
            <a:r>
              <a:rPr lang="en-US" dirty="0" smtClean="0">
                <a:latin typeface="Calibri"/>
                <a:ea typeface="ＭＳ Ｐゴシック" charset="0"/>
                <a:cs typeface="Calibri"/>
              </a:rPr>
              <a:t>a and b are fit by linear regression</a:t>
            </a:r>
          </a:p>
          <a:p>
            <a:r>
              <a:rPr lang="en-US" dirty="0" smtClean="0">
                <a:latin typeface="Calibri"/>
                <a:ea typeface="ＭＳ Ｐゴシック" charset="0"/>
                <a:cs typeface="Calibri"/>
              </a:rPr>
              <a:t>Turing estimates are used for smaller r, linear estimates “kick in” once they become “significantly different”</a:t>
            </a:r>
          </a:p>
          <a:p>
            <a:endParaRPr lang="en-US" dirty="0">
              <a:latin typeface="Calibri"/>
              <a:ea typeface="ＭＳ Ｐゴシック" charset="0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812842"/>
              </p:ext>
            </p:extLst>
          </p:nvPr>
        </p:nvGraphicFramePr>
        <p:xfrm>
          <a:off x="2667000" y="2343150"/>
          <a:ext cx="306863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5" name="Equation" r:id="rId4" imgW="1320480" imgH="215640" progId="Equation.3">
                  <p:embed/>
                </p:oleObj>
              </mc:Choice>
              <mc:Fallback>
                <p:oleObj name="Equation" r:id="rId4" imgW="1320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343150"/>
                        <a:ext cx="3068637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210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33350"/>
            <a:ext cx="7315200" cy="74295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Simple Good-Turing (SGT)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00150"/>
            <a:ext cx="3352800" cy="3867150"/>
          </a:xfrm>
        </p:spPr>
        <p:txBody>
          <a:bodyPr/>
          <a:lstStyle/>
          <a:p>
            <a:r>
              <a:rPr lang="en-US" dirty="0" smtClean="0">
                <a:ea typeface="ＭＳ Ｐゴシック" charset="0"/>
                <a:cs typeface="Calibri"/>
              </a:rPr>
              <a:t>Again, “</a:t>
            </a:r>
            <a:r>
              <a:rPr lang="en-US" dirty="0">
                <a:ea typeface="ＭＳ Ｐゴシック" charset="0"/>
                <a:cs typeface="Calibri"/>
              </a:rPr>
              <a:t>Prosody</a:t>
            </a:r>
            <a:r>
              <a:rPr lang="en-US" dirty="0" smtClean="0">
                <a:ea typeface="ＭＳ Ｐゴシック" charset="0"/>
                <a:cs typeface="Calibri"/>
              </a:rPr>
              <a:t>” data from Gale (1995)</a:t>
            </a:r>
            <a:endParaRPr lang="en-US" dirty="0">
              <a:ea typeface="ＭＳ Ｐゴシック" charset="0"/>
              <a:cs typeface="Calibri"/>
            </a:endParaRPr>
          </a:p>
          <a:p>
            <a:endParaRPr lang="en-US" dirty="0" smtClean="0">
              <a:latin typeface="Calibri"/>
              <a:ea typeface="ＭＳ Ｐゴシック" charset="0"/>
              <a:cs typeface="Calibri"/>
            </a:endParaRPr>
          </a:p>
          <a:p>
            <a:r>
              <a:rPr lang="en-US" dirty="0" smtClean="0">
                <a:latin typeface="Calibri"/>
                <a:ea typeface="ＭＳ Ｐゴシック" charset="0"/>
                <a:cs typeface="Calibri"/>
              </a:rPr>
              <a:t>Good-Turing (left)</a:t>
            </a:r>
          </a:p>
          <a:p>
            <a:r>
              <a:rPr lang="en-US" dirty="0" smtClean="0">
                <a:latin typeface="Calibri"/>
                <a:ea typeface="ＭＳ Ｐゴシック" charset="0"/>
                <a:cs typeface="Calibri"/>
              </a:rPr>
              <a:t>Good-Turing with zero averaging (right)</a:t>
            </a:r>
            <a:endParaRPr lang="en-US" dirty="0"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200150"/>
            <a:ext cx="5029200" cy="370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5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33350"/>
            <a:ext cx="7315200" cy="74295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Simple Good-Turing (SGT)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00150"/>
            <a:ext cx="4572000" cy="3867150"/>
          </a:xfrm>
        </p:spPr>
        <p:txBody>
          <a:bodyPr/>
          <a:lstStyle/>
          <a:p>
            <a:endParaRPr lang="en-US" dirty="0" smtClean="0">
              <a:latin typeface="Calibri"/>
              <a:ea typeface="ＭＳ Ｐゴシック" charset="0"/>
              <a:cs typeface="Calibri"/>
            </a:endParaRPr>
          </a:p>
          <a:p>
            <a:r>
              <a:rPr lang="en-US" dirty="0" smtClean="0">
                <a:latin typeface="Calibri"/>
                <a:ea typeface="ＭＳ Ｐゴシック" charset="0"/>
                <a:cs typeface="Calibri"/>
              </a:rPr>
              <a:t>The author claimed that SGT is not only very simple but very accurate too</a:t>
            </a:r>
          </a:p>
          <a:p>
            <a:r>
              <a:rPr lang="en-US" dirty="0" smtClean="0">
                <a:latin typeface="Calibri"/>
                <a:ea typeface="ＭＳ Ｐゴシック" charset="0"/>
                <a:cs typeface="Calibri"/>
              </a:rPr>
              <a:t>The claim is based on Monte Carlo simulation, using </a:t>
            </a:r>
            <a:r>
              <a:rPr lang="en-US" dirty="0" err="1" smtClean="0">
                <a:latin typeface="Calibri"/>
                <a:ea typeface="ＭＳ Ｐゴシック" charset="0"/>
                <a:cs typeface="Calibri"/>
              </a:rPr>
              <a:t>Zipfian</a:t>
            </a:r>
            <a:r>
              <a:rPr lang="en-US" dirty="0" smtClean="0">
                <a:latin typeface="Calibri"/>
                <a:ea typeface="ＭＳ Ｐゴシック" charset="0"/>
                <a:cs typeface="Calibri"/>
              </a:rPr>
              <a:t> distribution</a:t>
            </a:r>
            <a:endParaRPr lang="en-US" dirty="0">
              <a:latin typeface="Calibri"/>
              <a:ea typeface="ＭＳ Ｐゴシック" charset="0"/>
              <a:cs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34000" y="1276350"/>
            <a:ext cx="3429000" cy="1371600"/>
            <a:chOff x="1676400" y="4953000"/>
            <a:chExt cx="3429000" cy="1371600"/>
          </a:xfrm>
        </p:grpSpPr>
        <p:sp>
          <p:nvSpPr>
            <p:cNvPr id="6" name="Rectangle 33"/>
            <p:cNvSpPr>
              <a:spLocks noChangeArrowheads="1"/>
            </p:cNvSpPr>
            <p:nvPr/>
          </p:nvSpPr>
          <p:spPr bwMode="auto">
            <a:xfrm>
              <a:off x="1676400" y="4953000"/>
              <a:ext cx="3429000" cy="1371600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Rectangle 34"/>
            <p:cNvSpPr>
              <a:spLocks noChangeArrowheads="1"/>
            </p:cNvSpPr>
            <p:nvPr/>
          </p:nvSpPr>
          <p:spPr bwMode="auto">
            <a:xfrm>
              <a:off x="1752600" y="5181600"/>
              <a:ext cx="381000" cy="1143000"/>
            </a:xfrm>
            <a:prstGeom prst="rect">
              <a:avLst/>
            </a:prstGeom>
            <a:solidFill>
              <a:srgbClr val="A4001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</a:t>
              </a:r>
              <a:r>
                <a:rPr kumimoji="0" lang="en-US" sz="1800" b="0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8" name="Rectangle 35"/>
            <p:cNvSpPr>
              <a:spLocks noChangeArrowheads="1"/>
            </p:cNvSpPr>
            <p:nvPr/>
          </p:nvSpPr>
          <p:spPr bwMode="auto">
            <a:xfrm>
              <a:off x="2209800" y="5791200"/>
              <a:ext cx="381000" cy="533400"/>
            </a:xfrm>
            <a:prstGeom prst="rect">
              <a:avLst/>
            </a:prstGeom>
            <a:solidFill>
              <a:srgbClr val="A4001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</a:t>
              </a:r>
              <a:r>
                <a:rPr kumimoji="0" lang="en-US" sz="1800" b="0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36"/>
            <p:cNvSpPr>
              <a:spLocks/>
            </p:cNvSpPr>
            <p:nvPr/>
          </p:nvSpPr>
          <p:spPr bwMode="auto">
            <a:xfrm>
              <a:off x="2667000" y="6010275"/>
              <a:ext cx="2436813" cy="314325"/>
            </a:xfrm>
            <a:custGeom>
              <a:avLst/>
              <a:gdLst>
                <a:gd name="T0" fmla="*/ 0 w 1439"/>
                <a:gd name="T1" fmla="*/ 0 h 198"/>
                <a:gd name="T2" fmla="*/ 2147483647 w 1439"/>
                <a:gd name="T3" fmla="*/ 2147483647 h 198"/>
                <a:gd name="T4" fmla="*/ 2147483647 w 1439"/>
                <a:gd name="T5" fmla="*/ 2147483647 h 198"/>
                <a:gd name="T6" fmla="*/ 2147483647 w 1439"/>
                <a:gd name="T7" fmla="*/ 2147483647 h 198"/>
                <a:gd name="T8" fmla="*/ 0 w 1439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9"/>
                <a:gd name="T16" fmla="*/ 0 h 198"/>
                <a:gd name="T17" fmla="*/ 1439 w 1439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9" h="198">
                  <a:moveTo>
                    <a:pt x="0" y="0"/>
                  </a:moveTo>
                  <a:cubicBezTo>
                    <a:pt x="20" y="20"/>
                    <a:pt x="56" y="112"/>
                    <a:pt x="288" y="144"/>
                  </a:cubicBezTo>
                  <a:cubicBezTo>
                    <a:pt x="520" y="176"/>
                    <a:pt x="1439" y="186"/>
                    <a:pt x="1392" y="192"/>
                  </a:cubicBezTo>
                  <a:cubicBezTo>
                    <a:pt x="1345" y="198"/>
                    <a:pt x="237" y="189"/>
                    <a:pt x="8" y="18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001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600700" y="4400550"/>
            <a:ext cx="3023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Illustration from Dan </a:t>
            </a:r>
            <a:r>
              <a:rPr lang="en-US" sz="1200" dirty="0" err="1" smtClean="0"/>
              <a:t>Jurafsky</a:t>
            </a:r>
            <a:r>
              <a:rPr lang="en-US" sz="1200" dirty="0" smtClean="0"/>
              <a:t> lectures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773296" y="2758878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</a:t>
            </a:r>
            <a:r>
              <a:rPr lang="en-US" sz="1200" baseline="-25000" dirty="0" smtClean="0"/>
              <a:t>r</a:t>
            </a:r>
            <a:r>
              <a:rPr lang="en-US" sz="1200" dirty="0" smtClean="0"/>
              <a:t> vs 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7089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33350"/>
            <a:ext cx="7315200" cy="742950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Kneser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-Ney smoothing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00150"/>
            <a:ext cx="8534400" cy="3867150"/>
          </a:xfrm>
        </p:spPr>
        <p:txBody>
          <a:bodyPr/>
          <a:lstStyle/>
          <a:p>
            <a:r>
              <a:rPr lang="en-US" dirty="0" smtClean="0">
                <a:latin typeface="Calibri"/>
                <a:ea typeface="ＭＳ Ｐゴシック" charset="0"/>
                <a:cs typeface="Calibri"/>
              </a:rPr>
              <a:t>Originally described by </a:t>
            </a:r>
            <a:r>
              <a:rPr lang="en-US" dirty="0" err="1" smtClean="0">
                <a:latin typeface="Calibri"/>
                <a:ea typeface="ＭＳ Ｐゴシック" charset="0"/>
                <a:cs typeface="Calibri"/>
              </a:rPr>
              <a:t>Kneser</a:t>
            </a:r>
            <a:r>
              <a:rPr lang="en-US" dirty="0" smtClean="0">
                <a:latin typeface="Calibri"/>
                <a:ea typeface="ＭＳ Ｐゴシック" charset="0"/>
                <a:cs typeface="Calibri"/>
              </a:rPr>
              <a:t> and Ney (1995)</a:t>
            </a:r>
          </a:p>
          <a:p>
            <a:pPr lvl="1"/>
            <a:r>
              <a:rPr lang="en-US" dirty="0" smtClean="0">
                <a:latin typeface="Calibri"/>
                <a:ea typeface="ＭＳ Ｐゴシック" charset="0"/>
                <a:cs typeface="Calibri"/>
              </a:rPr>
              <a:t>A form of back-off </a:t>
            </a:r>
            <a:r>
              <a:rPr lang="en-US" dirty="0">
                <a:ea typeface="ＭＳ Ｐゴシック" charset="0"/>
                <a:cs typeface="Calibri"/>
              </a:rPr>
              <a:t>in </a:t>
            </a:r>
            <a:r>
              <a:rPr lang="en-US" dirty="0" smtClean="0">
                <a:ea typeface="ＭＳ Ｐゴシック" charset="0"/>
                <a:cs typeface="Calibri"/>
              </a:rPr>
              <a:t>the original paper</a:t>
            </a:r>
          </a:p>
          <a:p>
            <a:pPr lvl="1"/>
            <a:r>
              <a:rPr lang="en-US" dirty="0" smtClean="0">
                <a:latin typeface="Calibri"/>
                <a:ea typeface="ＭＳ Ｐゴシック" charset="0"/>
                <a:cs typeface="Calibri"/>
              </a:rPr>
              <a:t>A form of interpolation (Chen and Goodman, 1998)</a:t>
            </a:r>
          </a:p>
          <a:p>
            <a:r>
              <a:rPr lang="en-US" dirty="0" smtClean="0">
                <a:latin typeface="Calibri"/>
                <a:ea typeface="ＭＳ Ｐゴシック" charset="0"/>
                <a:cs typeface="Calibri"/>
              </a:rPr>
              <a:t>Based on two ideas:</a:t>
            </a:r>
          </a:p>
          <a:p>
            <a:pPr lvl="1"/>
            <a:r>
              <a:rPr lang="en-US" dirty="0" smtClean="0">
                <a:latin typeface="Calibri"/>
                <a:ea typeface="ＭＳ Ｐゴシック" charset="0"/>
                <a:cs typeface="Calibri"/>
              </a:rPr>
              <a:t>Constant discounting to simplify computations</a:t>
            </a:r>
          </a:p>
          <a:p>
            <a:pPr lvl="1"/>
            <a:r>
              <a:rPr lang="en-US" dirty="0" smtClean="0">
                <a:latin typeface="Calibri"/>
                <a:ea typeface="ＭＳ Ｐゴシック" charset="0"/>
                <a:cs typeface="Calibri"/>
              </a:rPr>
              <a:t>Lower-order probabilities are estimated based on how many </a:t>
            </a:r>
            <a:r>
              <a:rPr lang="en-US" i="1" dirty="0" smtClean="0">
                <a:latin typeface="Calibri"/>
                <a:ea typeface="ＭＳ Ｐゴシック" charset="0"/>
                <a:cs typeface="Calibri"/>
              </a:rPr>
              <a:t>continuations</a:t>
            </a:r>
            <a:r>
              <a:rPr lang="en-US" dirty="0" smtClean="0">
                <a:latin typeface="Calibri"/>
                <a:ea typeface="ＭＳ Ｐゴシック" charset="0"/>
                <a:cs typeface="Calibri"/>
              </a:rPr>
              <a:t> the word forms</a:t>
            </a:r>
          </a:p>
          <a:p>
            <a:pPr lvl="1"/>
            <a:endParaRPr lang="en-US" dirty="0" smtClean="0">
              <a:latin typeface="Calibri"/>
              <a:ea typeface="ＭＳ Ｐゴシック" charset="0"/>
              <a:cs typeface="Calibri"/>
            </a:endParaRPr>
          </a:p>
          <a:p>
            <a:pPr lvl="1"/>
            <a:endParaRPr lang="en-US" dirty="0" smtClean="0">
              <a:latin typeface="Calibri"/>
              <a:ea typeface="ＭＳ Ｐゴシック" charset="0"/>
              <a:cs typeface="Calibri"/>
            </a:endParaRPr>
          </a:p>
          <a:p>
            <a:endParaRPr lang="en-US" dirty="0"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185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33350"/>
            <a:ext cx="7315200" cy="742950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Kneser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-Ney smoothing I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00150"/>
            <a:ext cx="4648200" cy="3867150"/>
          </a:xfrm>
        </p:spPr>
        <p:txBody>
          <a:bodyPr/>
          <a:lstStyle/>
          <a:p>
            <a:r>
              <a:rPr lang="en-US" dirty="0" smtClean="0">
                <a:latin typeface="Calibri"/>
                <a:ea typeface="ＭＳ Ｐゴシック" charset="0"/>
                <a:cs typeface="Calibri"/>
              </a:rPr>
              <a:t>Constant discounting (Ney, Essen, </a:t>
            </a:r>
            <a:r>
              <a:rPr lang="en-US" dirty="0" err="1" smtClean="0">
                <a:latin typeface="Calibri"/>
                <a:ea typeface="ＭＳ Ｐゴシック" charset="0"/>
                <a:cs typeface="Calibri"/>
              </a:rPr>
              <a:t>Kneser</a:t>
            </a:r>
            <a:r>
              <a:rPr lang="en-US" dirty="0" smtClean="0">
                <a:latin typeface="Calibri"/>
                <a:ea typeface="ＭＳ Ｐゴシック" charset="0"/>
                <a:cs typeface="Calibri"/>
              </a:rPr>
              <a:t>, 1994)</a:t>
            </a:r>
          </a:p>
          <a:p>
            <a:r>
              <a:rPr lang="en-US" dirty="0" smtClean="0">
                <a:latin typeface="Calibri"/>
                <a:ea typeface="ＭＳ Ｐゴシック" charset="0"/>
                <a:cs typeface="Calibri"/>
              </a:rPr>
              <a:t>From AP Wire:</a:t>
            </a:r>
          </a:p>
          <a:p>
            <a:pPr lvl="1"/>
            <a:r>
              <a:rPr lang="en-US" dirty="0" smtClean="0">
                <a:latin typeface="Calibri"/>
                <a:ea typeface="ＭＳ Ｐゴシック" charset="0"/>
                <a:cs typeface="Calibri"/>
              </a:rPr>
              <a:t>Looks like the difference is ~0.75 between MLE and GT for most objects</a:t>
            </a:r>
          </a:p>
          <a:p>
            <a:pPr lvl="1"/>
            <a:endParaRPr lang="en-US" dirty="0" smtClean="0">
              <a:latin typeface="Calibri"/>
              <a:ea typeface="ＭＳ Ｐゴシック" charset="0"/>
              <a:cs typeface="Calibri"/>
            </a:endParaRPr>
          </a:p>
          <a:p>
            <a:pPr lvl="1"/>
            <a:endParaRPr lang="en-US" dirty="0" smtClean="0">
              <a:latin typeface="Calibri"/>
              <a:ea typeface="ＭＳ Ｐゴシック" charset="0"/>
              <a:cs typeface="Calibri"/>
            </a:endParaRPr>
          </a:p>
          <a:p>
            <a:endParaRPr lang="en-US" dirty="0">
              <a:latin typeface="Calibri"/>
              <a:ea typeface="ＭＳ Ｐゴシック" charset="0"/>
              <a:cs typeface="Calibri"/>
            </a:endParaRPr>
          </a:p>
        </p:txBody>
      </p:sp>
      <p:graphicFrame>
        <p:nvGraphicFramePr>
          <p:cNvPr id="4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094647"/>
              </p:ext>
            </p:extLst>
          </p:nvPr>
        </p:nvGraphicFramePr>
        <p:xfrm>
          <a:off x="5791200" y="1200150"/>
          <a:ext cx="2743200" cy="3717036"/>
        </p:xfrm>
        <a:graphic>
          <a:graphicData uri="http://schemas.openxmlformats.org/drawingml/2006/table">
            <a:tbl>
              <a:tblPr/>
              <a:tblGrid>
                <a:gridCol w="884903"/>
                <a:gridCol w="1858297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Count c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Good Turing c*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.0000270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0.446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2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1.26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3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2.24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4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3.24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4.22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5.19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6.21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7.24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8.25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68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47750"/>
            <a:ext cx="8686800" cy="3333750"/>
          </a:xfrm>
        </p:spPr>
        <p:txBody>
          <a:bodyPr/>
          <a:lstStyle/>
          <a:p>
            <a:pPr eaLnBrk="1" hangingPunct="1"/>
            <a:r>
              <a:rPr lang="en-US" altLang="ja-JP" dirty="0" smtClean="0">
                <a:latin typeface="Calibri"/>
                <a:ea typeface="ＭＳ Ｐゴシック" charset="0"/>
                <a:cs typeface="Calibri"/>
              </a:rPr>
              <a:t>Better estimate for probabilities of lower-order unigrams!</a:t>
            </a:r>
            <a:endParaRPr lang="en-US" altLang="ja-JP" dirty="0">
              <a:latin typeface="Calibri"/>
              <a:ea typeface="ＭＳ Ｐゴシック" charset="0"/>
              <a:cs typeface="Calibri"/>
            </a:endParaRPr>
          </a:p>
          <a:p>
            <a:pPr lvl="1"/>
            <a:r>
              <a:rPr lang="en-US" dirty="0">
                <a:latin typeface="Calibri"/>
                <a:ea typeface="ＭＳ Ｐゴシック" charset="0"/>
                <a:cs typeface="Calibri"/>
              </a:rPr>
              <a:t>Shannon game:  </a:t>
            </a:r>
            <a:r>
              <a:rPr lang="en-US" i="1" dirty="0"/>
              <a:t>I can’t see without my </a:t>
            </a:r>
            <a:r>
              <a:rPr lang="en-US" i="1" dirty="0" smtClean="0"/>
              <a:t>reading</a:t>
            </a:r>
            <a:r>
              <a:rPr lang="en-US" i="1" dirty="0" smtClean="0">
                <a:latin typeface="Calibri"/>
                <a:ea typeface="ＭＳ Ｐゴシック" charset="0"/>
                <a:cs typeface="Calibri"/>
              </a:rPr>
              <a:t>___________</a:t>
            </a:r>
            <a:r>
              <a:rPr lang="en-US" dirty="0">
                <a:latin typeface="Calibri"/>
                <a:ea typeface="ＭＳ Ｐゴシック" charset="0"/>
                <a:cs typeface="Calibri"/>
              </a:rPr>
              <a:t>?</a:t>
            </a:r>
          </a:p>
          <a:p>
            <a:pPr lvl="1" eaLnBrk="1" hangingPunct="1"/>
            <a:r>
              <a:rPr lang="en-US" altLang="ja-JP" dirty="0" smtClean="0">
                <a:latin typeface="Calibri"/>
                <a:ea typeface="ＭＳ Ｐゴシック" charset="0"/>
                <a:cs typeface="Calibri"/>
              </a:rPr>
              <a:t>“Francisco” </a:t>
            </a:r>
            <a:r>
              <a:rPr lang="en-US" altLang="ja-JP" dirty="0">
                <a:latin typeface="Calibri"/>
                <a:ea typeface="ＭＳ Ｐゴシック" charset="0"/>
                <a:cs typeface="Calibri"/>
              </a:rPr>
              <a:t>is more common than </a:t>
            </a:r>
            <a:r>
              <a:rPr lang="en-US" altLang="ja-JP" dirty="0" smtClean="0">
                <a:latin typeface="Calibri"/>
                <a:ea typeface="ＭＳ Ｐゴシック" charset="0"/>
                <a:cs typeface="Calibri"/>
              </a:rPr>
              <a:t>“glasses”</a:t>
            </a:r>
            <a:endParaRPr lang="en-US" altLang="ja-JP" dirty="0">
              <a:latin typeface="Calibri"/>
              <a:ea typeface="ＭＳ Ｐゴシック" charset="0"/>
              <a:cs typeface="Calibri"/>
            </a:endParaRPr>
          </a:p>
          <a:p>
            <a:pPr lvl="1" eaLnBrk="1" hangingPunct="1"/>
            <a:r>
              <a:rPr lang="en-US" dirty="0">
                <a:latin typeface="Calibri"/>
                <a:ea typeface="ＭＳ Ｐゴシック" charset="0"/>
                <a:cs typeface="Calibri"/>
              </a:rPr>
              <a:t>… but </a:t>
            </a:r>
            <a:r>
              <a:rPr lang="en-US" dirty="0" smtClean="0">
                <a:latin typeface="Calibri"/>
                <a:ea typeface="ＭＳ Ｐゴシック" charset="0"/>
                <a:cs typeface="Calibri"/>
              </a:rPr>
              <a:t>“</a:t>
            </a:r>
            <a:r>
              <a:rPr lang="en-US" altLang="ja-JP" dirty="0" smtClean="0">
                <a:latin typeface="Calibri"/>
                <a:ea typeface="ＭＳ Ｐゴシック" charset="0"/>
                <a:cs typeface="Calibri"/>
              </a:rPr>
              <a:t>Francisco” </a:t>
            </a:r>
            <a:r>
              <a:rPr lang="en-US" altLang="ja-JP" dirty="0">
                <a:latin typeface="Calibri"/>
                <a:ea typeface="ＭＳ Ｐゴシック" charset="0"/>
                <a:cs typeface="Calibri"/>
              </a:rPr>
              <a:t>always follows </a:t>
            </a:r>
            <a:r>
              <a:rPr lang="en-US" altLang="ja-JP" dirty="0" smtClean="0">
                <a:latin typeface="Calibri"/>
                <a:ea typeface="ＭＳ Ｐゴシック" charset="0"/>
                <a:cs typeface="Calibri"/>
              </a:rPr>
              <a:t>“San”</a:t>
            </a:r>
          </a:p>
          <a:p>
            <a:r>
              <a:rPr lang="en-US" altLang="ja-JP" dirty="0" smtClean="0">
                <a:latin typeface="Calibri"/>
                <a:ea typeface="ＭＳ Ｐゴシック" charset="0"/>
                <a:cs typeface="Calibri"/>
              </a:rPr>
              <a:t>The unigram is useful exactly when we haven’t seen this bigram!</a:t>
            </a:r>
          </a:p>
          <a:p>
            <a:r>
              <a:rPr lang="en-US" altLang="ja-JP" dirty="0" smtClean="0">
                <a:latin typeface="Calibri"/>
                <a:ea typeface="ＭＳ Ｐゴシック" charset="0"/>
                <a:cs typeface="Calibri"/>
              </a:rPr>
              <a:t>Instead of  P(w): “How likely is w”</a:t>
            </a:r>
          </a:p>
          <a:p>
            <a:r>
              <a:rPr lang="en-US" altLang="ja-JP" dirty="0" err="1" smtClean="0">
                <a:latin typeface="Calibri"/>
                <a:ea typeface="ＭＳ Ｐゴシック" charset="0"/>
                <a:cs typeface="Calibri"/>
              </a:rPr>
              <a:t>P</a:t>
            </a:r>
            <a:r>
              <a:rPr lang="en-US" altLang="ja-JP" baseline="-25000" dirty="0" err="1" smtClean="0">
                <a:latin typeface="Calibri"/>
                <a:ea typeface="ＭＳ Ｐゴシック" charset="0"/>
                <a:cs typeface="Calibri"/>
              </a:rPr>
              <a:t>continuation</a:t>
            </a:r>
            <a:r>
              <a:rPr lang="en-US" altLang="ja-JP" dirty="0" smtClean="0">
                <a:latin typeface="Calibri"/>
                <a:ea typeface="ＭＳ Ｐゴシック" charset="0"/>
                <a:cs typeface="Calibri"/>
              </a:rPr>
              <a:t>(w):  “How likely is w to appear as a novel continuation?</a:t>
            </a:r>
          </a:p>
          <a:p>
            <a:pPr lvl="1"/>
            <a:r>
              <a:rPr lang="en-US" dirty="0" smtClean="0">
                <a:latin typeface="Calibri"/>
                <a:ea typeface="ＭＳ Ｐゴシック" charset="0"/>
                <a:cs typeface="Calibri"/>
              </a:rPr>
              <a:t>For each word, count the number of bigram types it completes</a:t>
            </a:r>
            <a:endParaRPr lang="en-US" dirty="0">
              <a:latin typeface="Calibri"/>
              <a:ea typeface="ＭＳ Ｐゴシック" charset="0"/>
              <a:cs typeface="Calibri"/>
            </a:endParaRPr>
          </a:p>
          <a:p>
            <a:pPr lvl="1" eaLnBrk="1" hangingPunct="1"/>
            <a:r>
              <a:rPr lang="en-US" dirty="0" smtClean="0">
                <a:latin typeface="Calibri"/>
                <a:ea typeface="ＭＳ Ｐゴシック" charset="0"/>
                <a:cs typeface="Calibri"/>
              </a:rPr>
              <a:t>Every </a:t>
            </a:r>
            <a:r>
              <a:rPr lang="en-US" dirty="0">
                <a:latin typeface="Calibri"/>
                <a:ea typeface="ＭＳ Ｐゴシック" charset="0"/>
                <a:cs typeface="Calibri"/>
              </a:rPr>
              <a:t>bigram type was a novel continuation the first time it was seen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48400" y="1428750"/>
            <a:ext cx="1117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rgbClr val="3366FF"/>
                </a:solidFill>
                <a:latin typeface="+mn-lt"/>
              </a:rPr>
              <a:t>Francisco</a:t>
            </a:r>
            <a:endParaRPr lang="en-US" sz="1800" i="1" dirty="0">
              <a:solidFill>
                <a:srgbClr val="3366FF"/>
              </a:solidFill>
              <a:latin typeface="+mn-lt"/>
            </a:endParaRPr>
          </a:p>
        </p:txBody>
      </p:sp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85750"/>
            <a:ext cx="7467600" cy="742950"/>
          </a:xfrm>
        </p:spPr>
        <p:txBody>
          <a:bodyPr/>
          <a:lstStyle/>
          <a:p>
            <a:pPr eaLnBrk="1" hangingPunct="1"/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Kneser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-Ney Smoothing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II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24600" y="1428750"/>
            <a:ext cx="91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3366FF"/>
                </a:solidFill>
                <a:latin typeface="+mn-lt"/>
              </a:rPr>
              <a:t>g</a:t>
            </a:r>
            <a:r>
              <a:rPr lang="en-US" sz="1800" i="1" dirty="0" smtClean="0">
                <a:solidFill>
                  <a:srgbClr val="3366FF"/>
                </a:solidFill>
                <a:latin typeface="+mn-lt"/>
              </a:rPr>
              <a:t>lasses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/>
          </p:nvPr>
        </p:nvGraphicFramePr>
        <p:xfrm>
          <a:off x="1981200" y="4689475"/>
          <a:ext cx="460533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2" name="Equation" r:id="rId4" imgW="2440800" imgH="228240" progId="Equation.3">
                  <p:embed/>
                </p:oleObj>
              </mc:Choice>
              <mc:Fallback>
                <p:oleObj name="Equation" r:id="rId4" imgW="2440800" imgH="228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689475"/>
                        <a:ext cx="4605337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61852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33350"/>
            <a:ext cx="7315200" cy="742950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Kneser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-Ney smoothing III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00150"/>
            <a:ext cx="8153400" cy="3867150"/>
          </a:xfrm>
        </p:spPr>
        <p:txBody>
          <a:bodyPr/>
          <a:lstStyle/>
          <a:p>
            <a:r>
              <a:rPr lang="en-US" dirty="0" smtClean="0">
                <a:latin typeface="Calibri"/>
                <a:ea typeface="ＭＳ Ｐゴシック" charset="0"/>
                <a:cs typeface="Calibri"/>
              </a:rPr>
              <a:t>Continuation probability: number of prefixes a word, normalized by the total number of prefixes (for all words)</a:t>
            </a:r>
          </a:p>
          <a:p>
            <a:pPr lvl="1"/>
            <a:endParaRPr lang="en-US" dirty="0" smtClean="0">
              <a:latin typeface="Calibri"/>
              <a:ea typeface="ＭＳ Ｐゴシック" charset="0"/>
              <a:cs typeface="Calibri"/>
            </a:endParaRPr>
          </a:p>
          <a:p>
            <a:pPr lvl="1"/>
            <a:endParaRPr lang="en-US" dirty="0" smtClean="0">
              <a:latin typeface="Calibri"/>
              <a:ea typeface="ＭＳ Ｐゴシック" charset="0"/>
              <a:cs typeface="Calibri"/>
            </a:endParaRPr>
          </a:p>
          <a:p>
            <a:endParaRPr lang="en-US" dirty="0">
              <a:latin typeface="Calibri"/>
              <a:ea typeface="ＭＳ Ｐゴシック" charset="0"/>
              <a:cs typeface="Calibri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897991"/>
              </p:ext>
            </p:extLst>
          </p:nvPr>
        </p:nvGraphicFramePr>
        <p:xfrm>
          <a:off x="1331913" y="2436813"/>
          <a:ext cx="5592762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6" name="Equation" r:id="rId4" imgW="2717640" imgH="558720" progId="Equation.3">
                  <p:embed/>
                </p:oleObj>
              </mc:Choice>
              <mc:Fallback>
                <p:oleObj name="Equation" r:id="rId4" imgW="271764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436813"/>
                        <a:ext cx="5592762" cy="1158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106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Kneser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-Ney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Smoothing 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sz="1600" dirty="0">
              <a:ea typeface="ＭＳ Ｐゴシック" charset="0"/>
              <a:cs typeface="Calibri"/>
            </a:endParaRPr>
          </a:p>
          <a:p>
            <a:pPr lvl="1"/>
            <a:endParaRPr lang="en-US" sz="1600" dirty="0" smtClean="0">
              <a:ea typeface="ＭＳ Ｐゴシック" charset="0"/>
              <a:cs typeface="Calibri"/>
            </a:endParaRPr>
          </a:p>
          <a:p>
            <a:pPr lvl="1"/>
            <a:endParaRPr lang="en-US" sz="1600" dirty="0">
              <a:ea typeface="ＭＳ Ｐゴシック" charset="0"/>
              <a:cs typeface="Calibri"/>
            </a:endParaRPr>
          </a:p>
          <a:p>
            <a:pPr lvl="1"/>
            <a:endParaRPr lang="en-US" sz="1600" dirty="0" smtClean="0">
              <a:ea typeface="ＭＳ Ｐゴシック" charset="0"/>
              <a:cs typeface="Calibri"/>
            </a:endParaRPr>
          </a:p>
          <a:p>
            <a:pPr lvl="1"/>
            <a:endParaRPr lang="en-US" sz="1600" dirty="0">
              <a:ea typeface="ＭＳ Ｐゴシック" charset="0"/>
              <a:cs typeface="Calibri"/>
            </a:endParaRPr>
          </a:p>
          <a:p>
            <a:pPr lvl="1"/>
            <a:endParaRPr lang="en-US" sz="1600" dirty="0" smtClean="0">
              <a:ea typeface="ＭＳ Ｐゴシック" charset="0"/>
              <a:cs typeface="Calibri"/>
            </a:endParaRPr>
          </a:p>
          <a:p>
            <a:pPr marL="457200" lvl="1" indent="0">
              <a:buNone/>
            </a:pPr>
            <a:endParaRPr lang="en-US" sz="1600" dirty="0" smtClean="0">
              <a:ea typeface="ＭＳ Ｐゴシック" charset="0"/>
              <a:cs typeface="Calibri"/>
            </a:endParaRPr>
          </a:p>
          <a:p>
            <a:pPr lvl="1"/>
            <a:endParaRPr lang="en-US" sz="1600" dirty="0">
              <a:ea typeface="ＭＳ Ｐゴシック" charset="0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/>
          </p:nvPr>
        </p:nvGraphicFramePr>
        <p:xfrm>
          <a:off x="401638" y="1504950"/>
          <a:ext cx="8097837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4" name="Equation" r:id="rId3" imgW="3775680" imgH="420480" progId="Equation.3">
                  <p:embed/>
                </p:oleObj>
              </mc:Choice>
              <mc:Fallback>
                <p:oleObj name="Equation" r:id="rId3" imgW="3775680" imgH="4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8" y="1504950"/>
                        <a:ext cx="8097837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/>
          </p:nvPr>
        </p:nvGraphicFramePr>
        <p:xfrm>
          <a:off x="1524000" y="3181350"/>
          <a:ext cx="472974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5" name="Equation" r:id="rId5" imgW="2175840" imgH="420480" progId="Equation.3">
                  <p:embed/>
                </p:oleObj>
              </mc:Choice>
              <mc:Fallback>
                <p:oleObj name="Equation" r:id="rId5" imgW="2175840" imgH="4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181350"/>
                        <a:ext cx="4729740" cy="93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2647950"/>
            <a:ext cx="6414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+mn-lt"/>
              </a:rPr>
              <a:t>λ</a:t>
            </a:r>
            <a:r>
              <a:rPr lang="en-US" sz="1800" dirty="0" smtClean="0">
                <a:latin typeface="+mn-lt"/>
              </a:rPr>
              <a:t> is a normalizing constant; the probability mass we’ve discounted</a:t>
            </a:r>
            <a:endParaRPr lang="en-US" sz="18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400550"/>
            <a:ext cx="2610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t</a:t>
            </a:r>
            <a:r>
              <a:rPr lang="en-US" sz="1600" dirty="0" smtClean="0">
                <a:solidFill>
                  <a:srgbClr val="FF0000"/>
                </a:solidFill>
              </a:rPr>
              <a:t>he normalized discount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4800" y="4248150"/>
            <a:ext cx="441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The number of word types that can follow w</a:t>
            </a:r>
            <a:r>
              <a:rPr lang="en-US" sz="1400" baseline="-25000" dirty="0" smtClean="0">
                <a:solidFill>
                  <a:srgbClr val="FF0000"/>
                </a:solidFill>
              </a:rPr>
              <a:t>i-1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= # of word types we discounted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= # of times we applied normalized discount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2362200" y="3943350"/>
            <a:ext cx="304800" cy="3810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 flipV="1">
            <a:off x="4648200" y="3943350"/>
            <a:ext cx="76200" cy="3810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9234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33350"/>
            <a:ext cx="7315200" cy="74295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Held-out methods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00150"/>
            <a:ext cx="8153400" cy="3867150"/>
          </a:xfrm>
        </p:spPr>
        <p:txBody>
          <a:bodyPr/>
          <a:lstStyle/>
          <a:p>
            <a:r>
              <a:rPr lang="en-US" dirty="0" smtClean="0">
                <a:latin typeface="Calibri"/>
                <a:ea typeface="ＭＳ Ｐゴシック" charset="0"/>
                <a:cs typeface="Calibri"/>
              </a:rPr>
              <a:t>Basic idea: training set is divided into parts and the statistical relationships between parts are used to build a model</a:t>
            </a:r>
          </a:p>
          <a:p>
            <a:pPr lvl="1"/>
            <a:r>
              <a:rPr lang="en-US" dirty="0" smtClean="0">
                <a:latin typeface="Calibri"/>
                <a:ea typeface="ＭＳ Ｐゴシック" charset="0"/>
                <a:cs typeface="Calibri"/>
              </a:rPr>
              <a:t>Also called empirical methods</a:t>
            </a:r>
            <a:endParaRPr lang="en-US" dirty="0"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933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33350"/>
            <a:ext cx="7315200" cy="74295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Basic held-out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00150"/>
            <a:ext cx="8153400" cy="3867150"/>
          </a:xfrm>
        </p:spPr>
        <p:txBody>
          <a:bodyPr/>
          <a:lstStyle/>
          <a:p>
            <a:r>
              <a:rPr lang="en-US" dirty="0" smtClean="0">
                <a:latin typeface="Calibri"/>
                <a:ea typeface="ＭＳ Ｐゴシック" charset="0"/>
                <a:cs typeface="Calibri"/>
              </a:rPr>
              <a:t>By </a:t>
            </a:r>
            <a:r>
              <a:rPr lang="en-US" dirty="0" err="1" smtClean="0">
                <a:latin typeface="Calibri"/>
                <a:ea typeface="ＭＳ Ｐゴシック" charset="0"/>
                <a:cs typeface="Calibri"/>
              </a:rPr>
              <a:t>Jelinek</a:t>
            </a:r>
            <a:r>
              <a:rPr lang="en-US" dirty="0" smtClean="0">
                <a:latin typeface="Calibri"/>
                <a:ea typeface="ＭＳ Ｐゴシック" charset="0"/>
                <a:cs typeface="Calibri"/>
              </a:rPr>
              <a:t> and Mercer (1985)</a:t>
            </a:r>
          </a:p>
          <a:p>
            <a:r>
              <a:rPr lang="en-US" dirty="0" smtClean="0">
                <a:latin typeface="Calibri"/>
                <a:ea typeface="ＭＳ Ｐゴシック" charset="0"/>
                <a:cs typeface="Calibri"/>
              </a:rPr>
              <a:t>Training set is divided into halves</a:t>
            </a:r>
          </a:p>
          <a:p>
            <a:pPr lvl="1"/>
            <a:r>
              <a:rPr lang="en-US" dirty="0" smtClean="0">
                <a:latin typeface="Calibri"/>
                <a:ea typeface="ＭＳ Ｐゴシック" charset="0"/>
                <a:cs typeface="Calibri"/>
              </a:rPr>
              <a:t>Both halves are assumed to be generated by the same process</a:t>
            </a:r>
          </a:p>
          <a:p>
            <a:pPr lvl="1"/>
            <a:r>
              <a:rPr lang="en-US" dirty="0" smtClean="0">
                <a:latin typeface="Calibri"/>
                <a:ea typeface="ＭＳ Ｐゴシック" charset="0"/>
                <a:cs typeface="Calibri"/>
              </a:rPr>
              <a:t>The first half (</a:t>
            </a:r>
            <a:r>
              <a:rPr lang="en-US" i="1" dirty="0" smtClean="0">
                <a:latin typeface="Calibri"/>
                <a:ea typeface="ＭＳ Ｐゴシック" charset="0"/>
                <a:cs typeface="Calibri"/>
              </a:rPr>
              <a:t>retained</a:t>
            </a:r>
            <a:r>
              <a:rPr lang="en-US" dirty="0" smtClean="0">
                <a:latin typeface="Calibri"/>
                <a:ea typeface="ＭＳ Ｐゴシック" charset="0"/>
                <a:cs typeface="Calibri"/>
              </a:rPr>
              <a:t>) is used to classify objects into frequency classes</a:t>
            </a:r>
          </a:p>
          <a:p>
            <a:pPr lvl="1"/>
            <a:endParaRPr lang="en-US" dirty="0">
              <a:latin typeface="Calibri"/>
              <a:ea typeface="ＭＳ Ｐゴシック" charset="0"/>
              <a:cs typeface="Calibri"/>
            </a:endParaRPr>
          </a:p>
          <a:p>
            <a:pPr lvl="1"/>
            <a:endParaRPr lang="en-US" dirty="0" smtClean="0">
              <a:latin typeface="Calibri"/>
              <a:ea typeface="ＭＳ Ｐゴシック" charset="0"/>
              <a:cs typeface="Calibri"/>
            </a:endParaRPr>
          </a:p>
          <a:p>
            <a:pPr lvl="1"/>
            <a:r>
              <a:rPr lang="en-US" dirty="0" smtClean="0">
                <a:latin typeface="Calibri"/>
                <a:ea typeface="ＭＳ Ｐゴシック" charset="0"/>
                <a:cs typeface="Calibri"/>
              </a:rPr>
              <a:t>The other half (</a:t>
            </a:r>
            <a:r>
              <a:rPr lang="en-US" i="1" dirty="0" smtClean="0">
                <a:latin typeface="Calibri"/>
                <a:ea typeface="ＭＳ Ｐゴシック" charset="0"/>
                <a:cs typeface="Calibri"/>
              </a:rPr>
              <a:t>held-out</a:t>
            </a:r>
            <a:r>
              <a:rPr lang="en-US" dirty="0" smtClean="0">
                <a:latin typeface="Calibri"/>
                <a:ea typeface="ＭＳ Ｐゴシック" charset="0"/>
                <a:cs typeface="Calibri"/>
              </a:rPr>
              <a:t>) is used to produce frequency estimations within each class</a:t>
            </a:r>
            <a:endParaRPr lang="en-US" dirty="0">
              <a:latin typeface="Calibri"/>
              <a:ea typeface="ＭＳ Ｐゴシック" charset="0"/>
              <a:cs typeface="Calibri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544769"/>
              </p:ext>
            </p:extLst>
          </p:nvPr>
        </p:nvGraphicFramePr>
        <p:xfrm>
          <a:off x="3636962" y="3020650"/>
          <a:ext cx="148907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3" name="Equation" r:id="rId4" imgW="723600" imgH="368280" progId="Equation.3">
                  <p:embed/>
                </p:oleObj>
              </mc:Choice>
              <mc:Fallback>
                <p:oleObj name="Equation" r:id="rId4" imgW="7236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6962" y="3020650"/>
                        <a:ext cx="1489075" cy="763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615840"/>
              </p:ext>
            </p:extLst>
          </p:nvPr>
        </p:nvGraphicFramePr>
        <p:xfrm>
          <a:off x="3598861" y="4303712"/>
          <a:ext cx="1881187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4" name="Equation" r:id="rId6" imgW="914400" imgH="368280" progId="Equation.3">
                  <p:embed/>
                </p:oleObj>
              </mc:Choice>
              <mc:Fallback>
                <p:oleObj name="Equation" r:id="rId6" imgW="9144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8861" y="4303712"/>
                        <a:ext cx="1881187" cy="763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670346"/>
              </p:ext>
            </p:extLst>
          </p:nvPr>
        </p:nvGraphicFramePr>
        <p:xfrm>
          <a:off x="6702425" y="4144963"/>
          <a:ext cx="1096963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5" name="Equation" r:id="rId8" imgW="533160" imgH="431640" progId="Equation.3">
                  <p:embed/>
                </p:oleObj>
              </mc:Choice>
              <mc:Fallback>
                <p:oleObj name="Equation" r:id="rId8" imgW="533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2425" y="4144963"/>
                        <a:ext cx="1096963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050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33350"/>
            <a:ext cx="7315200" cy="742950"/>
          </a:xfrm>
        </p:spPr>
        <p:txBody>
          <a:bodyPr/>
          <a:lstStyle/>
          <a:p>
            <a:pPr algn="ctr" eaLnBrk="1" hangingPunct="1"/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The intuition of smoothing </a:t>
            </a:r>
            <a:b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(from Dan </a:t>
            </a:r>
            <a:r>
              <a:rPr lang="en-US" sz="2400" dirty="0" err="1" smtClean="0">
                <a:latin typeface="Arial" charset="0"/>
                <a:ea typeface="ＭＳ Ｐゴシック" charset="0"/>
                <a:cs typeface="ＭＳ Ｐゴシック" charset="0"/>
              </a:rPr>
              <a:t>Jurafsky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/Dan Klein)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139890"/>
            <a:ext cx="8229600" cy="40386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1800" dirty="0" smtClean="0">
                <a:latin typeface="Calibri"/>
                <a:ea typeface="ＭＳ Ｐゴシック" charset="0"/>
                <a:cs typeface="Calibri"/>
              </a:rPr>
              <a:t>When we have sparse statistics:</a:t>
            </a:r>
            <a:endParaRPr lang="en-US" sz="18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  <a:buFont typeface="Wingdings" charset="0"/>
              <a:buNone/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1800" dirty="0" smtClean="0">
                <a:latin typeface="Calibri"/>
                <a:ea typeface="ＭＳ Ｐゴシック" charset="0"/>
                <a:cs typeface="Calibri"/>
              </a:rPr>
              <a:t>Steal probability mass to generalize better</a:t>
            </a:r>
            <a:endParaRPr lang="en-US" sz="18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marL="0" indent="0" eaLnBrk="1" hangingPunct="1">
              <a:lnSpc>
                <a:spcPct val="70000"/>
              </a:lnSpc>
              <a:buNone/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1447800" y="1428750"/>
            <a:ext cx="24384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Calibri"/>
                <a:cs typeface="Calibri"/>
              </a:rPr>
              <a:t>P(w | denied the)</a:t>
            </a:r>
          </a:p>
          <a:p>
            <a:pPr eaLnBrk="1" hangingPunct="1"/>
            <a:r>
              <a:rPr lang="en-US" sz="1600" dirty="0">
                <a:latin typeface="Calibri"/>
                <a:cs typeface="Calibri"/>
              </a:rPr>
              <a:t>  3 allegations</a:t>
            </a:r>
          </a:p>
          <a:p>
            <a:pPr eaLnBrk="1" hangingPunct="1"/>
            <a:r>
              <a:rPr lang="en-US" sz="1600" dirty="0">
                <a:latin typeface="Calibri"/>
                <a:cs typeface="Calibri"/>
              </a:rPr>
              <a:t>  2 reports</a:t>
            </a:r>
          </a:p>
          <a:p>
            <a:pPr eaLnBrk="1" hangingPunct="1"/>
            <a:r>
              <a:rPr lang="en-US" sz="1600" dirty="0">
                <a:latin typeface="Calibri"/>
                <a:cs typeface="Calibri"/>
              </a:rPr>
              <a:t>  1 claims</a:t>
            </a:r>
          </a:p>
          <a:p>
            <a:pPr eaLnBrk="1" hangingPunct="1"/>
            <a:r>
              <a:rPr lang="en-US" sz="1600" dirty="0">
                <a:latin typeface="Calibri"/>
                <a:cs typeface="Calibri"/>
              </a:rPr>
              <a:t>  1 request</a:t>
            </a:r>
          </a:p>
          <a:p>
            <a:pPr eaLnBrk="1" hangingPunct="1"/>
            <a:endParaRPr lang="en-US" sz="400" dirty="0">
              <a:latin typeface="Calibri"/>
              <a:cs typeface="Calibri"/>
            </a:endParaRPr>
          </a:p>
          <a:p>
            <a:pPr eaLnBrk="1" hangingPunct="1"/>
            <a:r>
              <a:rPr lang="en-US" sz="1600" dirty="0">
                <a:latin typeface="Calibri"/>
                <a:cs typeface="Calibri"/>
              </a:rPr>
              <a:t>  7 total</a:t>
            </a:r>
          </a:p>
        </p:txBody>
      </p:sp>
      <p:sp>
        <p:nvSpPr>
          <p:cNvPr id="64541" name="Text Box 30"/>
          <p:cNvSpPr txBox="1">
            <a:spLocks noChangeArrowheads="1"/>
          </p:cNvSpPr>
          <p:nvPr/>
        </p:nvSpPr>
        <p:spPr bwMode="auto">
          <a:xfrm>
            <a:off x="1524000" y="3333750"/>
            <a:ext cx="24384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Calibri"/>
                <a:cs typeface="Calibri"/>
              </a:rPr>
              <a:t>P(w | denied the)</a:t>
            </a:r>
          </a:p>
          <a:p>
            <a:pPr eaLnBrk="1" hangingPunct="1"/>
            <a:r>
              <a:rPr lang="en-US" sz="1600" dirty="0">
                <a:latin typeface="Calibri"/>
                <a:cs typeface="Calibri"/>
              </a:rPr>
              <a:t>  2.5 allegations</a:t>
            </a:r>
          </a:p>
          <a:p>
            <a:pPr eaLnBrk="1" hangingPunct="1"/>
            <a:r>
              <a:rPr lang="en-US" sz="1600" dirty="0">
                <a:latin typeface="Calibri"/>
                <a:cs typeface="Calibri"/>
              </a:rPr>
              <a:t>  1.5 reports</a:t>
            </a:r>
          </a:p>
          <a:p>
            <a:pPr eaLnBrk="1" hangingPunct="1"/>
            <a:r>
              <a:rPr lang="en-US" sz="1600" dirty="0">
                <a:latin typeface="Calibri"/>
                <a:cs typeface="Calibri"/>
              </a:rPr>
              <a:t>  0.5 claims</a:t>
            </a:r>
          </a:p>
          <a:p>
            <a:pPr eaLnBrk="1" hangingPunct="1"/>
            <a:r>
              <a:rPr lang="en-US" sz="1600" dirty="0">
                <a:latin typeface="Calibri"/>
                <a:cs typeface="Calibri"/>
              </a:rPr>
              <a:t>  0.5 request</a:t>
            </a:r>
          </a:p>
          <a:p>
            <a:pPr eaLnBrk="1" hangingPunct="1"/>
            <a:r>
              <a:rPr lang="en-US" sz="1600" dirty="0">
                <a:latin typeface="Calibri"/>
                <a:cs typeface="Calibri"/>
              </a:rPr>
              <a:t>  </a:t>
            </a:r>
            <a:r>
              <a:rPr lang="en-US" sz="1600" dirty="0">
                <a:solidFill>
                  <a:srgbClr val="CC0000"/>
                </a:solidFill>
                <a:latin typeface="Calibri"/>
                <a:cs typeface="Calibri"/>
              </a:rPr>
              <a:t>2 other</a:t>
            </a:r>
          </a:p>
          <a:p>
            <a:pPr eaLnBrk="1" hangingPunct="1"/>
            <a:endParaRPr lang="en-US" sz="400" dirty="0">
              <a:latin typeface="Calibri"/>
              <a:cs typeface="Calibri"/>
            </a:endParaRPr>
          </a:p>
          <a:p>
            <a:pPr eaLnBrk="1" hangingPunct="1"/>
            <a:r>
              <a:rPr lang="en-US" sz="1600" dirty="0">
                <a:latin typeface="Calibri"/>
                <a:cs typeface="Calibri"/>
              </a:rPr>
              <a:t>  7 total</a:t>
            </a:r>
          </a:p>
        </p:txBody>
      </p: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4724400" y="1123950"/>
            <a:ext cx="39624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 rot="16200000">
            <a:off x="4305300" y="1847850"/>
            <a:ext cx="152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allegations</a:t>
            </a:r>
          </a:p>
        </p:txBody>
      </p:sp>
      <p:sp>
        <p:nvSpPr>
          <p:cNvPr id="43" name="Rectangle 16"/>
          <p:cNvSpPr>
            <a:spLocks noChangeArrowheads="1"/>
          </p:cNvSpPr>
          <p:nvPr/>
        </p:nvSpPr>
        <p:spPr bwMode="auto">
          <a:xfrm rot="16200000">
            <a:off x="4991100" y="2076450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reports</a:t>
            </a:r>
          </a:p>
        </p:txBody>
      </p:sp>
      <p:sp>
        <p:nvSpPr>
          <p:cNvPr id="44" name="Rectangle 17"/>
          <p:cNvSpPr>
            <a:spLocks noChangeArrowheads="1"/>
          </p:cNvSpPr>
          <p:nvPr/>
        </p:nvSpPr>
        <p:spPr bwMode="auto">
          <a:xfrm rot="16200000">
            <a:off x="5676900" y="230505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claims</a:t>
            </a:r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auto">
          <a:xfrm rot="16200000">
            <a:off x="6423025" y="2052638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attack</a:t>
            </a:r>
          </a:p>
        </p:txBody>
      </p:sp>
      <p:sp>
        <p:nvSpPr>
          <p:cNvPr id="46" name="Rectangle 19"/>
          <p:cNvSpPr>
            <a:spLocks noChangeArrowheads="1"/>
          </p:cNvSpPr>
          <p:nvPr/>
        </p:nvSpPr>
        <p:spPr bwMode="auto">
          <a:xfrm rot="16200000">
            <a:off x="6134100" y="230505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request</a:t>
            </a:r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 rot="16200000">
            <a:off x="6804025" y="2060575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man</a:t>
            </a:r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 rot="16200000">
            <a:off x="7185025" y="2060575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outcome</a:t>
            </a:r>
          </a:p>
        </p:txBody>
      </p:sp>
      <p:sp>
        <p:nvSpPr>
          <p:cNvPr id="49" name="Text Box 22"/>
          <p:cNvSpPr txBox="1">
            <a:spLocks noChangeArrowheads="1"/>
          </p:cNvSpPr>
          <p:nvPr/>
        </p:nvSpPr>
        <p:spPr bwMode="auto">
          <a:xfrm>
            <a:off x="8001000" y="211455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…</a:t>
            </a:r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4724400" y="3333750"/>
            <a:ext cx="39624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auto">
          <a:xfrm rot="16200000">
            <a:off x="4305300" y="4057650"/>
            <a:ext cx="152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allegations</a:t>
            </a:r>
          </a:p>
        </p:txBody>
      </p:sp>
      <p:sp>
        <p:nvSpPr>
          <p:cNvPr id="52" name="Rectangle 7"/>
          <p:cNvSpPr>
            <a:spLocks noChangeArrowheads="1"/>
          </p:cNvSpPr>
          <p:nvPr/>
        </p:nvSpPr>
        <p:spPr bwMode="auto">
          <a:xfrm rot="16200000">
            <a:off x="4991100" y="4286250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sz="1400"/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 rot="16200000">
            <a:off x="5676900" y="451485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sz="1400"/>
          </a:p>
        </p:txBody>
      </p:sp>
      <p:sp>
        <p:nvSpPr>
          <p:cNvPr id="54" name="Text Box 9"/>
          <p:cNvSpPr txBox="1">
            <a:spLocks noChangeArrowheads="1"/>
          </p:cNvSpPr>
          <p:nvPr/>
        </p:nvSpPr>
        <p:spPr bwMode="auto">
          <a:xfrm rot="16200000">
            <a:off x="6346825" y="4194175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attack</a:t>
            </a:r>
          </a:p>
        </p:txBody>
      </p:sp>
      <p:sp>
        <p:nvSpPr>
          <p:cNvPr id="55" name="Rectangle 10"/>
          <p:cNvSpPr>
            <a:spLocks noChangeArrowheads="1"/>
          </p:cNvSpPr>
          <p:nvPr/>
        </p:nvSpPr>
        <p:spPr bwMode="auto">
          <a:xfrm rot="16200000">
            <a:off x="6134100" y="451485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sz="1200"/>
          </a:p>
        </p:txBody>
      </p:sp>
      <p:sp>
        <p:nvSpPr>
          <p:cNvPr id="56" name="Text Box 11"/>
          <p:cNvSpPr txBox="1">
            <a:spLocks noChangeArrowheads="1"/>
          </p:cNvSpPr>
          <p:nvPr/>
        </p:nvSpPr>
        <p:spPr bwMode="auto">
          <a:xfrm rot="16200000">
            <a:off x="6759575" y="4194175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man</a:t>
            </a:r>
          </a:p>
        </p:txBody>
      </p:sp>
      <p:sp>
        <p:nvSpPr>
          <p:cNvPr id="57" name="Text Box 12"/>
          <p:cNvSpPr txBox="1">
            <a:spLocks noChangeArrowheads="1"/>
          </p:cNvSpPr>
          <p:nvPr/>
        </p:nvSpPr>
        <p:spPr bwMode="auto">
          <a:xfrm rot="16200000">
            <a:off x="7216775" y="4194175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outcome</a:t>
            </a: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8001000" y="432435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…</a:t>
            </a:r>
          </a:p>
        </p:txBody>
      </p:sp>
      <p:sp>
        <p:nvSpPr>
          <p:cNvPr id="59" name="Rectangle 23"/>
          <p:cNvSpPr>
            <a:spLocks noChangeArrowheads="1"/>
          </p:cNvSpPr>
          <p:nvPr/>
        </p:nvSpPr>
        <p:spPr bwMode="auto">
          <a:xfrm rot="16200000">
            <a:off x="4419600" y="4171950"/>
            <a:ext cx="1295400" cy="3810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allegations</a:t>
            </a:r>
          </a:p>
        </p:txBody>
      </p:sp>
      <p:sp>
        <p:nvSpPr>
          <p:cNvPr id="60" name="Rectangle 24"/>
          <p:cNvSpPr>
            <a:spLocks noChangeArrowheads="1"/>
          </p:cNvSpPr>
          <p:nvPr/>
        </p:nvSpPr>
        <p:spPr bwMode="auto">
          <a:xfrm rot="16200000">
            <a:off x="5105400" y="4400550"/>
            <a:ext cx="838200" cy="3810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reports</a:t>
            </a:r>
          </a:p>
        </p:txBody>
      </p:sp>
      <p:sp>
        <p:nvSpPr>
          <p:cNvPr id="61" name="Rectangle 25"/>
          <p:cNvSpPr>
            <a:spLocks noChangeArrowheads="1"/>
          </p:cNvSpPr>
          <p:nvPr/>
        </p:nvSpPr>
        <p:spPr bwMode="auto">
          <a:xfrm rot="16200000">
            <a:off x="5753100" y="4591050"/>
            <a:ext cx="457200" cy="3810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claims</a:t>
            </a:r>
          </a:p>
        </p:txBody>
      </p:sp>
      <p:sp>
        <p:nvSpPr>
          <p:cNvPr id="62" name="Rectangle 26"/>
          <p:cNvSpPr>
            <a:spLocks noChangeArrowheads="1"/>
          </p:cNvSpPr>
          <p:nvPr/>
        </p:nvSpPr>
        <p:spPr bwMode="auto">
          <a:xfrm rot="16200000">
            <a:off x="6210300" y="4591050"/>
            <a:ext cx="457200" cy="3810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/>
              <a:t>request</a:t>
            </a:r>
          </a:p>
        </p:txBody>
      </p:sp>
      <p:sp>
        <p:nvSpPr>
          <p:cNvPr id="63" name="Rectangle 27"/>
          <p:cNvSpPr>
            <a:spLocks noChangeArrowheads="1"/>
          </p:cNvSpPr>
          <p:nvPr/>
        </p:nvSpPr>
        <p:spPr bwMode="auto">
          <a:xfrm rot="16200000">
            <a:off x="6858000" y="4781550"/>
            <a:ext cx="76200" cy="3810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sz="1000"/>
          </a:p>
        </p:txBody>
      </p:sp>
      <p:sp>
        <p:nvSpPr>
          <p:cNvPr id="64" name="Rectangle 28"/>
          <p:cNvSpPr>
            <a:spLocks noChangeArrowheads="1"/>
          </p:cNvSpPr>
          <p:nvPr/>
        </p:nvSpPr>
        <p:spPr bwMode="auto">
          <a:xfrm rot="16200000">
            <a:off x="7315200" y="4781550"/>
            <a:ext cx="76200" cy="3810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sz="1000"/>
          </a:p>
        </p:txBody>
      </p:sp>
      <p:sp>
        <p:nvSpPr>
          <p:cNvPr id="65" name="Rectangle 29"/>
          <p:cNvSpPr>
            <a:spLocks noChangeArrowheads="1"/>
          </p:cNvSpPr>
          <p:nvPr/>
        </p:nvSpPr>
        <p:spPr bwMode="auto">
          <a:xfrm rot="16200000">
            <a:off x="7772400" y="4781550"/>
            <a:ext cx="76200" cy="3810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98779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33350"/>
            <a:ext cx="7315200" cy="74295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Basic held-out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00150"/>
            <a:ext cx="8153400" cy="3867150"/>
          </a:xfrm>
        </p:spPr>
        <p:txBody>
          <a:bodyPr/>
          <a:lstStyle/>
          <a:p>
            <a:r>
              <a:rPr lang="en-US" dirty="0" smtClean="0">
                <a:latin typeface="Calibri"/>
                <a:ea typeface="ＭＳ Ｐゴシック" charset="0"/>
                <a:cs typeface="Calibri"/>
              </a:rPr>
              <a:t>From AP Wire data (Church and Gale 1991)</a:t>
            </a:r>
            <a:endParaRPr lang="en-US" dirty="0"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888835"/>
            <a:ext cx="6934199" cy="325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5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33350"/>
            <a:ext cx="7315200" cy="74295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Two-way cross validation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00150"/>
            <a:ext cx="8153400" cy="386715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Calibri"/>
              </a:rPr>
              <a:t>Deleted </a:t>
            </a:r>
            <a:r>
              <a:rPr lang="en-US" dirty="0" smtClean="0">
                <a:ea typeface="ＭＳ Ｐゴシック" charset="0"/>
                <a:cs typeface="Calibri"/>
              </a:rPr>
              <a:t>Estimate method</a:t>
            </a:r>
            <a:r>
              <a:rPr lang="en-US" dirty="0" smtClean="0">
                <a:latin typeface="Calibri"/>
                <a:ea typeface="ＭＳ Ｐゴシック" charset="0"/>
                <a:cs typeface="Calibri"/>
              </a:rPr>
              <a:t> by </a:t>
            </a:r>
            <a:r>
              <a:rPr lang="en-US" dirty="0" err="1" smtClean="0">
                <a:latin typeface="Calibri"/>
                <a:ea typeface="ＭＳ Ｐゴシック" charset="0"/>
                <a:cs typeface="Calibri"/>
              </a:rPr>
              <a:t>Jelinek</a:t>
            </a:r>
            <a:r>
              <a:rPr lang="en-US" dirty="0" smtClean="0">
                <a:latin typeface="Calibri"/>
                <a:ea typeface="ＭＳ Ｐゴシック" charset="0"/>
                <a:cs typeface="Calibri"/>
              </a:rPr>
              <a:t> and Mercer (1985)</a:t>
            </a:r>
          </a:p>
          <a:p>
            <a:r>
              <a:rPr lang="en-US" dirty="0" smtClean="0">
                <a:latin typeface="Calibri"/>
                <a:ea typeface="ＭＳ Ｐゴシック" charset="0"/>
                <a:cs typeface="Calibri"/>
              </a:rPr>
              <a:t>The basic held-out method is applied twice (parts 0 and 1)</a:t>
            </a:r>
          </a:p>
          <a:p>
            <a:pPr lvl="1"/>
            <a:r>
              <a:rPr lang="en-US" dirty="0" smtClean="0">
                <a:latin typeface="Calibri"/>
                <a:ea typeface="ＭＳ Ｐゴシック" charset="0"/>
                <a:cs typeface="Calibri"/>
              </a:rPr>
              <a:t>The second time, parts are swapped</a:t>
            </a:r>
          </a:p>
          <a:p>
            <a:pPr lvl="1"/>
            <a:r>
              <a:rPr lang="en-US" dirty="0" smtClean="0">
                <a:latin typeface="Calibri"/>
                <a:ea typeface="ＭＳ Ｐゴシック" charset="0"/>
                <a:cs typeface="Calibri"/>
              </a:rPr>
              <a:t>An average is taken</a:t>
            </a:r>
          </a:p>
          <a:p>
            <a:endParaRPr lang="en-US" dirty="0">
              <a:latin typeface="Calibri"/>
              <a:ea typeface="ＭＳ Ｐゴシック" charset="0"/>
              <a:cs typeface="Calibri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588652"/>
              </p:ext>
            </p:extLst>
          </p:nvPr>
        </p:nvGraphicFramePr>
        <p:xfrm>
          <a:off x="2971800" y="3409950"/>
          <a:ext cx="1854200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6" name="Equation" r:id="rId4" imgW="901440" imgH="457200" progId="Equation.3">
                  <p:embed/>
                </p:oleObj>
              </mc:Choice>
              <mc:Fallback>
                <p:oleObj name="Equation" r:id="rId4" imgW="9014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409950"/>
                        <a:ext cx="1854200" cy="947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370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33350"/>
            <a:ext cx="7315200" cy="74295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Deleted Estimate Results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00150"/>
            <a:ext cx="8153400" cy="3867150"/>
          </a:xfrm>
        </p:spPr>
        <p:txBody>
          <a:bodyPr/>
          <a:lstStyle/>
          <a:p>
            <a:r>
              <a:rPr lang="en-US" dirty="0" smtClean="0">
                <a:latin typeface="Calibri"/>
                <a:ea typeface="ＭＳ Ｐゴシック" charset="0"/>
                <a:cs typeface="Calibri"/>
              </a:rPr>
              <a:t>From AP Wire data (Church and Gale 1991)</a:t>
            </a:r>
            <a:endParaRPr lang="en-US" dirty="0"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190750"/>
            <a:ext cx="7696200" cy="273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33350"/>
            <a:ext cx="7315200" cy="74295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Class-Based n-gram Models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00150"/>
            <a:ext cx="8153400" cy="3867150"/>
          </a:xfrm>
        </p:spPr>
        <p:txBody>
          <a:bodyPr/>
          <a:lstStyle/>
          <a:p>
            <a:r>
              <a:rPr lang="en-US" dirty="0" smtClean="0">
                <a:latin typeface="Calibri"/>
                <a:ea typeface="ＭＳ Ｐゴシック" charset="0"/>
                <a:cs typeface="Calibri"/>
              </a:rPr>
              <a:t>From Brown et al (1992)</a:t>
            </a:r>
          </a:p>
          <a:p>
            <a:r>
              <a:rPr lang="en-US" dirty="0" smtClean="0">
                <a:latin typeface="Calibri"/>
                <a:ea typeface="ＭＳ Ｐゴシック" charset="0"/>
                <a:cs typeface="Calibri"/>
              </a:rPr>
              <a:t>Number of possible objects is reduced by combining them into classes</a:t>
            </a:r>
          </a:p>
          <a:p>
            <a:pPr lvl="1"/>
            <a:r>
              <a:rPr lang="en-US" dirty="0" smtClean="0">
                <a:latin typeface="Calibri"/>
                <a:ea typeface="ＭＳ Ｐゴシック" charset="0"/>
                <a:cs typeface="Calibri"/>
              </a:rPr>
              <a:t>Monday, Tuesday, … -&gt; C</a:t>
            </a:r>
            <a:r>
              <a:rPr lang="en-US" baseline="-25000" dirty="0" smtClean="0">
                <a:latin typeface="Calibri"/>
                <a:ea typeface="ＭＳ Ｐゴシック" charset="0"/>
                <a:cs typeface="Calibri"/>
              </a:rPr>
              <a:t>1</a:t>
            </a:r>
          </a:p>
          <a:p>
            <a:pPr lvl="1"/>
            <a:r>
              <a:rPr lang="en-US" dirty="0" smtClean="0">
                <a:latin typeface="Calibri"/>
                <a:ea typeface="ＭＳ Ｐゴシック" charset="0"/>
                <a:cs typeface="Calibri"/>
              </a:rPr>
              <a:t>Probabilities within one class are assumed the same</a:t>
            </a:r>
          </a:p>
          <a:p>
            <a:r>
              <a:rPr lang="en-US" dirty="0" smtClean="0">
                <a:latin typeface="Calibri"/>
                <a:ea typeface="ＭＳ Ｐゴシック" charset="0"/>
                <a:cs typeface="Calibri"/>
              </a:rPr>
              <a:t>Advantages (potential):</a:t>
            </a:r>
          </a:p>
          <a:p>
            <a:pPr lvl="1"/>
            <a:r>
              <a:rPr lang="en-US" dirty="0" smtClean="0">
                <a:latin typeface="Calibri"/>
                <a:ea typeface="ＭＳ Ｐゴシック" charset="0"/>
                <a:cs typeface="Calibri"/>
              </a:rPr>
              <a:t>Accuracy may be better because of more instances of every object</a:t>
            </a:r>
          </a:p>
          <a:p>
            <a:pPr lvl="1"/>
            <a:r>
              <a:rPr lang="en-US" dirty="0" smtClean="0">
                <a:latin typeface="Calibri"/>
                <a:ea typeface="ＭＳ Ｐゴシック" charset="0"/>
                <a:cs typeface="Calibri"/>
              </a:rPr>
              <a:t>Less </a:t>
            </a:r>
            <a:r>
              <a:rPr lang="en-US" dirty="0" err="1" smtClean="0">
                <a:latin typeface="Calibri"/>
                <a:ea typeface="ＭＳ Ｐゴシック" charset="0"/>
                <a:cs typeface="Calibri"/>
              </a:rPr>
              <a:t>storag</a:t>
            </a:r>
            <a:endParaRPr lang="en-US" dirty="0" smtClean="0">
              <a:latin typeface="Calibri"/>
              <a:ea typeface="ＭＳ Ｐゴシック" charset="0"/>
              <a:cs typeface="Calibri"/>
            </a:endParaRPr>
          </a:p>
          <a:p>
            <a:r>
              <a:rPr lang="en-US" dirty="0" smtClean="0">
                <a:latin typeface="Calibri"/>
                <a:ea typeface="ＭＳ Ｐゴシック" charset="0"/>
                <a:cs typeface="Calibri"/>
              </a:rPr>
              <a:t>Now how to assign words to classes</a:t>
            </a:r>
            <a:endParaRPr lang="en-US" dirty="0"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327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33350"/>
            <a:ext cx="7315200" cy="74295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Class-Based n-gram Models II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00150"/>
            <a:ext cx="8153400" cy="3867150"/>
          </a:xfrm>
        </p:spPr>
        <p:txBody>
          <a:bodyPr/>
          <a:lstStyle/>
          <a:p>
            <a:r>
              <a:rPr lang="en-US" dirty="0" smtClean="0">
                <a:latin typeface="Calibri"/>
                <a:ea typeface="ＭＳ Ｐゴシック" charset="0"/>
                <a:cs typeface="Calibri"/>
              </a:rPr>
              <a:t>No optimal classification algorithm</a:t>
            </a:r>
          </a:p>
          <a:p>
            <a:r>
              <a:rPr lang="en-US" dirty="0" smtClean="0">
                <a:latin typeface="Calibri"/>
                <a:ea typeface="ＭＳ Ｐゴシック" charset="0"/>
                <a:cs typeface="Calibri"/>
              </a:rPr>
              <a:t>Greedy algorithm based on merging while maximizing mutual information</a:t>
            </a:r>
          </a:p>
          <a:p>
            <a:r>
              <a:rPr lang="en-US" dirty="0" smtClean="0">
                <a:latin typeface="Calibri"/>
                <a:ea typeface="ＭＳ Ｐゴシック" charset="0"/>
                <a:cs typeface="Calibri"/>
              </a:rPr>
              <a:t>Initially, words are assigned to separate classes</a:t>
            </a:r>
          </a:p>
          <a:p>
            <a:r>
              <a:rPr lang="en-US" dirty="0" smtClean="0">
                <a:latin typeface="Calibri"/>
                <a:ea typeface="ＭＳ Ｐゴシック" charset="0"/>
                <a:cs typeface="Calibri"/>
              </a:rPr>
              <a:t>Repeatedly pick to classes merging which the total mutual information loss is minimal</a:t>
            </a:r>
            <a:endParaRPr lang="en-US" dirty="0"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495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33350"/>
            <a:ext cx="7315200" cy="74295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Class-Based n-gram Models III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255444"/>
            <a:ext cx="6553200" cy="3794814"/>
          </a:xfrm>
          <a:prstGeom prst="rect">
            <a:avLst/>
          </a:prstGeom>
        </p:spPr>
      </p:pic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5562600" y="1029704"/>
            <a:ext cx="8153400" cy="3867150"/>
          </a:xfrm>
        </p:spPr>
        <p:txBody>
          <a:bodyPr/>
          <a:lstStyle/>
          <a:p>
            <a:endParaRPr lang="en-US" dirty="0"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468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33350"/>
            <a:ext cx="7315200" cy="74295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Class-Based n-gram Models IV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00150"/>
            <a:ext cx="8153400" cy="3867150"/>
          </a:xfrm>
        </p:spPr>
        <p:txBody>
          <a:bodyPr/>
          <a:lstStyle/>
          <a:p>
            <a:r>
              <a:rPr lang="en-US" dirty="0" smtClean="0">
                <a:latin typeface="Calibri"/>
                <a:ea typeface="ＭＳ Ｐゴシック" charset="0"/>
                <a:cs typeface="Calibri"/>
              </a:rPr>
              <a:t>Results, based on the Brown corpus</a:t>
            </a:r>
          </a:p>
          <a:p>
            <a:pPr lvl="1"/>
            <a:r>
              <a:rPr lang="en-US" dirty="0" smtClean="0">
                <a:latin typeface="Calibri"/>
                <a:ea typeface="ＭＳ Ｐゴシック" charset="0"/>
                <a:cs typeface="Calibri"/>
              </a:rPr>
              <a:t>Class based 3-gram model perplexity: 271</a:t>
            </a:r>
          </a:p>
          <a:p>
            <a:pPr lvl="1"/>
            <a:r>
              <a:rPr lang="en-US" dirty="0" smtClean="0">
                <a:latin typeface="Calibri"/>
                <a:ea typeface="ＭＳ Ｐゴシック" charset="0"/>
                <a:cs typeface="Calibri"/>
              </a:rPr>
              <a:t>Class-based and word estimators interpolated, perplexity: 236</a:t>
            </a:r>
          </a:p>
          <a:p>
            <a:pPr lvl="1"/>
            <a:r>
              <a:rPr lang="en-US" dirty="0" smtClean="0">
                <a:latin typeface="Calibri"/>
                <a:ea typeface="ＭＳ Ｐゴシック" charset="0"/>
                <a:cs typeface="Calibri"/>
              </a:rPr>
              <a:t> Word-based model: perplexity 244</a:t>
            </a:r>
          </a:p>
          <a:p>
            <a:r>
              <a:rPr lang="en-US" dirty="0" smtClean="0">
                <a:latin typeface="Calibri"/>
                <a:ea typeface="ＭＳ Ｐゴシック" charset="0"/>
                <a:cs typeface="Calibri"/>
              </a:rPr>
              <a:t>Class-based model takes 1/3 space</a:t>
            </a:r>
          </a:p>
          <a:p>
            <a:pPr lvl="1"/>
            <a:endParaRPr lang="en-US" dirty="0"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45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N-gram Smoothing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Add-1 smoothing:</a:t>
            </a:r>
          </a:p>
          <a:p>
            <a:pPr lvl="1"/>
            <a:r>
              <a:rPr lang="en-US" sz="2400" dirty="0"/>
              <a:t>OK for text categorization, not for language modeling</a:t>
            </a:r>
          </a:p>
          <a:p>
            <a:r>
              <a:rPr lang="en-US" sz="2800" dirty="0" smtClean="0"/>
              <a:t>The most commonly used method:</a:t>
            </a:r>
          </a:p>
          <a:p>
            <a:pPr lvl="1"/>
            <a:r>
              <a:rPr lang="en-US" sz="2400" dirty="0" smtClean="0"/>
              <a:t>Extended Interpolated </a:t>
            </a:r>
            <a:r>
              <a:rPr lang="en-US" sz="2400" dirty="0" err="1" smtClean="0"/>
              <a:t>Kneser</a:t>
            </a:r>
            <a:r>
              <a:rPr lang="en-US" sz="2400" dirty="0" smtClean="0"/>
              <a:t>-Ney</a:t>
            </a:r>
          </a:p>
          <a:p>
            <a:r>
              <a:rPr lang="en-US" sz="2800" dirty="0" smtClean="0"/>
              <a:t>For very large N-grams like the Web:</a:t>
            </a:r>
          </a:p>
          <a:p>
            <a:pPr lvl="1"/>
            <a:r>
              <a:rPr lang="en-US" sz="2400" dirty="0" smtClean="0"/>
              <a:t>Stupid </a:t>
            </a:r>
            <a:r>
              <a:rPr lang="en-US" sz="2400" dirty="0" err="1" smtClean="0"/>
              <a:t>backoff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04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33350"/>
            <a:ext cx="7315200" cy="74295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Bibliography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00150"/>
            <a:ext cx="8153400" cy="3867150"/>
          </a:xfrm>
        </p:spPr>
        <p:txBody>
          <a:bodyPr/>
          <a:lstStyle/>
          <a:p>
            <a:r>
              <a:rPr lang="en-US" sz="1600" dirty="0">
                <a:ea typeface="ＭＳ Ｐゴシック" charset="0"/>
                <a:cs typeface="Calibri"/>
              </a:rPr>
              <a:t>K.W. Church and W.A. </a:t>
            </a:r>
            <a:r>
              <a:rPr lang="en-US" sz="1600" dirty="0" smtClean="0">
                <a:ea typeface="ＭＳ Ｐゴシック" charset="0"/>
                <a:cs typeface="Calibri"/>
              </a:rPr>
              <a:t>Gale. </a:t>
            </a:r>
            <a:r>
              <a:rPr lang="en-US" sz="1600" dirty="0">
                <a:ea typeface="ＭＳ Ｐゴシック" charset="0"/>
                <a:cs typeface="Calibri"/>
              </a:rPr>
              <a:t>A comparison of the enhanced Good-Turing and deleted methods for estimating probabilities of English bigrams. Computer Speech and Language, </a:t>
            </a:r>
            <a:r>
              <a:rPr lang="en-US" sz="1600" dirty="0" smtClean="0">
                <a:ea typeface="ＭＳ Ｐゴシック" charset="0"/>
                <a:cs typeface="Calibri"/>
              </a:rPr>
              <a:t>5:1. 1991.</a:t>
            </a:r>
          </a:p>
          <a:p>
            <a:r>
              <a:rPr lang="en-US" sz="1600" dirty="0" smtClean="0">
                <a:latin typeface="Calibri"/>
                <a:ea typeface="ＭＳ Ｐゴシック" charset="0"/>
                <a:cs typeface="Calibri"/>
              </a:rPr>
              <a:t>W.A. </a:t>
            </a:r>
            <a:r>
              <a:rPr lang="en-US" sz="1600" dirty="0" smtClean="0">
                <a:ea typeface="ＭＳ Ｐゴシック" charset="0"/>
                <a:cs typeface="Calibri"/>
              </a:rPr>
              <a:t>Gale. </a:t>
            </a:r>
            <a:r>
              <a:rPr lang="en-US" sz="1600" dirty="0">
                <a:ea typeface="ＭＳ Ｐゴシック" charset="0"/>
                <a:cs typeface="Calibri"/>
              </a:rPr>
              <a:t>Good-Turing Smoothing Without Tears. Journal of </a:t>
            </a:r>
            <a:r>
              <a:rPr lang="en-US" sz="1600" dirty="0" smtClean="0">
                <a:ea typeface="ＭＳ Ｐゴシック" charset="0"/>
                <a:cs typeface="Calibri"/>
              </a:rPr>
              <a:t>Quantitative Linguistics </a:t>
            </a:r>
            <a:r>
              <a:rPr lang="en-US" sz="1600" dirty="0">
                <a:ea typeface="ＭＳ Ｐゴシック" charset="0"/>
                <a:cs typeface="Calibri"/>
              </a:rPr>
              <a:t>2: </a:t>
            </a:r>
            <a:r>
              <a:rPr lang="en-US" sz="1600" dirty="0" smtClean="0">
                <a:ea typeface="ＭＳ Ｐゴシック" charset="0"/>
                <a:cs typeface="Calibri"/>
              </a:rPr>
              <a:t>217-237. 1995.</a:t>
            </a:r>
          </a:p>
          <a:p>
            <a:r>
              <a:rPr lang="en-US" sz="1600" dirty="0">
                <a:ea typeface="ＭＳ Ｐゴシック" charset="0"/>
                <a:cs typeface="Calibri"/>
              </a:rPr>
              <a:t>H. Ney, U. Essen, R. </a:t>
            </a:r>
            <a:r>
              <a:rPr lang="en-US" sz="1600" dirty="0" err="1" smtClean="0">
                <a:ea typeface="ＭＳ Ｐゴシック" charset="0"/>
                <a:cs typeface="Calibri"/>
              </a:rPr>
              <a:t>Kneser</a:t>
            </a:r>
            <a:r>
              <a:rPr lang="en-US" sz="1600" dirty="0" smtClean="0">
                <a:ea typeface="ＭＳ Ｐゴシック" charset="0"/>
                <a:cs typeface="Calibri"/>
              </a:rPr>
              <a:t>. On Structuring Probabilistic </a:t>
            </a:r>
            <a:r>
              <a:rPr lang="en-US" sz="1600" dirty="0">
                <a:ea typeface="ＭＳ Ｐゴシック" charset="0"/>
                <a:cs typeface="Calibri"/>
              </a:rPr>
              <a:t>Dependences in Stochastic </a:t>
            </a:r>
            <a:r>
              <a:rPr lang="en-US" sz="1600" dirty="0" smtClean="0">
                <a:ea typeface="ＭＳ Ｐゴシック" charset="0"/>
                <a:cs typeface="Calibri"/>
              </a:rPr>
              <a:t>Language. Modelling. </a:t>
            </a:r>
            <a:r>
              <a:rPr lang="en-US" sz="1600" dirty="0">
                <a:ea typeface="ＭＳ Ｐゴシック" charset="0"/>
                <a:cs typeface="Calibri"/>
              </a:rPr>
              <a:t>Computer </a:t>
            </a:r>
            <a:r>
              <a:rPr lang="en-US" sz="1600" dirty="0" smtClean="0">
                <a:ea typeface="ＭＳ Ｐゴシック" charset="0"/>
                <a:cs typeface="Calibri"/>
              </a:rPr>
              <a:t>Speech </a:t>
            </a:r>
            <a:r>
              <a:rPr lang="en-US" sz="1600" dirty="0">
                <a:ea typeface="ＭＳ Ｐゴシック" charset="0"/>
                <a:cs typeface="Calibri"/>
              </a:rPr>
              <a:t>and Language, Vol</a:t>
            </a:r>
            <a:r>
              <a:rPr lang="en-US" sz="1600" dirty="0" smtClean="0">
                <a:ea typeface="ＭＳ Ｐゴシック" charset="0"/>
                <a:cs typeface="Calibri"/>
              </a:rPr>
              <a:t>. 8</a:t>
            </a:r>
            <a:r>
              <a:rPr lang="en-US" sz="1600" dirty="0">
                <a:ea typeface="ＭＳ Ｐゴシック" charset="0"/>
                <a:cs typeface="Calibri"/>
              </a:rPr>
              <a:t>, pp. 1-38, 1994.</a:t>
            </a:r>
            <a:endParaRPr lang="en-US" sz="1600" dirty="0" smtClean="0">
              <a:ea typeface="ＭＳ Ｐゴシック" charset="0"/>
              <a:cs typeface="Calibri"/>
            </a:endParaRPr>
          </a:p>
          <a:p>
            <a:r>
              <a:rPr lang="en-US" sz="1600" dirty="0">
                <a:ea typeface="ＭＳ Ｐゴシック" charset="0"/>
                <a:cs typeface="Calibri"/>
              </a:rPr>
              <a:t>R. </a:t>
            </a:r>
            <a:r>
              <a:rPr lang="en-US" sz="1600" dirty="0" err="1">
                <a:ea typeface="ＭＳ Ｐゴシック" charset="0"/>
                <a:cs typeface="Calibri"/>
              </a:rPr>
              <a:t>Kneser</a:t>
            </a:r>
            <a:r>
              <a:rPr lang="en-US" sz="1600" dirty="0">
                <a:ea typeface="ＭＳ Ｐゴシック" charset="0"/>
                <a:cs typeface="Calibri"/>
              </a:rPr>
              <a:t> and H. </a:t>
            </a:r>
            <a:r>
              <a:rPr lang="en-US" sz="1600" dirty="0" smtClean="0">
                <a:ea typeface="ＭＳ Ｐゴシック" charset="0"/>
                <a:cs typeface="Calibri"/>
              </a:rPr>
              <a:t>Ney. </a:t>
            </a:r>
            <a:r>
              <a:rPr lang="en-US" sz="1600" dirty="0">
                <a:ea typeface="ＭＳ Ｐゴシック" charset="0"/>
                <a:cs typeface="Calibri"/>
              </a:rPr>
              <a:t>Improved backing-off for m-gram language modeling ICASSP-95</a:t>
            </a:r>
            <a:r>
              <a:rPr lang="en-US" sz="1600" dirty="0" smtClean="0">
                <a:ea typeface="ＭＳ Ｐゴシック" charset="0"/>
                <a:cs typeface="Calibri"/>
              </a:rPr>
              <a:t>. 1995.</a:t>
            </a:r>
          </a:p>
          <a:p>
            <a:r>
              <a:rPr lang="en-US" sz="1600" dirty="0" smtClean="0">
                <a:ea typeface="ＭＳ Ｐゴシック" charset="0"/>
                <a:cs typeface="Calibri"/>
              </a:rPr>
              <a:t>S. </a:t>
            </a:r>
            <a:r>
              <a:rPr lang="en-US" sz="1600" dirty="0">
                <a:ea typeface="ＭＳ Ｐゴシック" charset="0"/>
                <a:cs typeface="Calibri"/>
              </a:rPr>
              <a:t>F. </a:t>
            </a:r>
            <a:r>
              <a:rPr lang="en-US" sz="1600" dirty="0" smtClean="0">
                <a:ea typeface="ＭＳ Ｐゴシック" charset="0"/>
                <a:cs typeface="Calibri"/>
              </a:rPr>
              <a:t>Chen and J. Goodman. </a:t>
            </a:r>
            <a:r>
              <a:rPr lang="en-US" sz="1600" dirty="0">
                <a:ea typeface="ＭＳ Ｐゴシック" charset="0"/>
                <a:cs typeface="Calibri"/>
              </a:rPr>
              <a:t>An Empirical Study of Smoothing Techniques </a:t>
            </a:r>
            <a:r>
              <a:rPr lang="en-US" sz="1600" dirty="0" smtClean="0">
                <a:ea typeface="ＭＳ Ｐゴシック" charset="0"/>
                <a:cs typeface="Calibri"/>
              </a:rPr>
              <a:t>for Language Modeling. TR-10-98. 1998.</a:t>
            </a:r>
          </a:p>
          <a:p>
            <a:r>
              <a:rPr lang="en-US" sz="1600" dirty="0" smtClean="0">
                <a:ea typeface="ＭＳ Ｐゴシック" charset="0"/>
                <a:cs typeface="Calibri"/>
              </a:rPr>
              <a:t>F. </a:t>
            </a:r>
            <a:r>
              <a:rPr lang="en-US" sz="1600" dirty="0" err="1" smtClean="0">
                <a:ea typeface="ＭＳ Ｐゴシック" charset="0"/>
                <a:cs typeface="Calibri"/>
              </a:rPr>
              <a:t>Jelinek</a:t>
            </a:r>
            <a:r>
              <a:rPr lang="en-US" sz="1600" dirty="0" smtClean="0">
                <a:ea typeface="ＭＳ Ｐゴシック" charset="0"/>
                <a:cs typeface="Calibri"/>
              </a:rPr>
              <a:t> and R. Mercer. Probability </a:t>
            </a:r>
            <a:r>
              <a:rPr lang="en-US" sz="1600" dirty="0">
                <a:ea typeface="ＭＳ Ｐゴシック" charset="0"/>
                <a:cs typeface="Calibri"/>
              </a:rPr>
              <a:t>distribution estimation from sparse data. IBM Technical Disclosure Bulletin, 23, 259 I - 2594</a:t>
            </a:r>
            <a:r>
              <a:rPr lang="en-US" sz="1600" dirty="0" smtClean="0">
                <a:ea typeface="ＭＳ Ｐゴシック" charset="0"/>
                <a:cs typeface="Calibri"/>
              </a:rPr>
              <a:t>. 1985.</a:t>
            </a:r>
          </a:p>
          <a:p>
            <a:r>
              <a:rPr lang="en-US" sz="1600" dirty="0" smtClean="0">
                <a:ea typeface="ＭＳ Ｐゴシック" charset="0"/>
                <a:cs typeface="Calibri"/>
              </a:rPr>
              <a:t>P.F. </a:t>
            </a:r>
            <a:r>
              <a:rPr lang="en-US" sz="1600" dirty="0">
                <a:ea typeface="ＭＳ Ｐゴシック" charset="0"/>
                <a:cs typeface="Calibri"/>
              </a:rPr>
              <a:t>Brown, </a:t>
            </a:r>
            <a:r>
              <a:rPr lang="en-US" sz="1600" dirty="0" smtClean="0">
                <a:ea typeface="ＭＳ Ｐゴシック" charset="0"/>
                <a:cs typeface="Calibri"/>
              </a:rPr>
              <a:t>P.V. </a:t>
            </a:r>
            <a:r>
              <a:rPr lang="en-US" sz="1600" dirty="0" err="1">
                <a:ea typeface="ＭＳ Ｐゴシック" charset="0"/>
                <a:cs typeface="Calibri"/>
              </a:rPr>
              <a:t>Desouza</a:t>
            </a:r>
            <a:r>
              <a:rPr lang="en-US" sz="1600" dirty="0">
                <a:ea typeface="ＭＳ Ｐゴシック" charset="0"/>
                <a:cs typeface="Calibri"/>
              </a:rPr>
              <a:t>, </a:t>
            </a:r>
            <a:r>
              <a:rPr lang="en-US" sz="1600" dirty="0" smtClean="0">
                <a:ea typeface="ＭＳ Ｐゴシック" charset="0"/>
                <a:cs typeface="Calibri"/>
              </a:rPr>
              <a:t>R.L. </a:t>
            </a:r>
            <a:r>
              <a:rPr lang="en-US" sz="1600" dirty="0">
                <a:ea typeface="ＭＳ Ｐゴシック" charset="0"/>
                <a:cs typeface="Calibri"/>
              </a:rPr>
              <a:t>Mercer, </a:t>
            </a:r>
            <a:r>
              <a:rPr lang="en-US" sz="1600" dirty="0" smtClean="0">
                <a:ea typeface="ＭＳ Ｐゴシック" charset="0"/>
                <a:cs typeface="Calibri"/>
              </a:rPr>
              <a:t>V.J.D. </a:t>
            </a:r>
            <a:r>
              <a:rPr lang="en-US" sz="1600" dirty="0" err="1" smtClean="0">
                <a:ea typeface="ＭＳ Ｐゴシック" charset="0"/>
                <a:cs typeface="Calibri"/>
              </a:rPr>
              <a:t>Pietra</a:t>
            </a:r>
            <a:r>
              <a:rPr lang="en-US" sz="1600" dirty="0" smtClean="0">
                <a:ea typeface="ＭＳ Ｐゴシック" charset="0"/>
                <a:cs typeface="Calibri"/>
              </a:rPr>
              <a:t>. </a:t>
            </a:r>
            <a:r>
              <a:rPr lang="en-US" sz="1600" dirty="0">
                <a:ea typeface="ＭＳ Ｐゴシック" charset="0"/>
                <a:cs typeface="Calibri"/>
              </a:rPr>
              <a:t>Class-based n-gram models of natural language. Computational Linguistics, </a:t>
            </a:r>
            <a:r>
              <a:rPr lang="en-US" sz="1600" dirty="0" smtClean="0">
                <a:ea typeface="ＭＳ Ｐゴシック" charset="0"/>
                <a:cs typeface="Calibri"/>
              </a:rPr>
              <a:t>18:4. </a:t>
            </a:r>
            <a:r>
              <a:rPr lang="en-US" sz="1600" smtClean="0">
                <a:ea typeface="ＭＳ Ｐゴシック" charset="0"/>
                <a:cs typeface="Calibri"/>
              </a:rPr>
              <a:t>467-479</a:t>
            </a:r>
            <a:r>
              <a:rPr lang="en-US" sz="1600" dirty="0" smtClean="0">
                <a:ea typeface="ＭＳ Ｐゴシック" charset="0"/>
                <a:cs typeface="Calibri"/>
              </a:rPr>
              <a:t>. 1992.</a:t>
            </a:r>
          </a:p>
          <a:p>
            <a:endParaRPr lang="en-US" sz="1600" dirty="0" smtClean="0">
              <a:latin typeface="Calibri"/>
              <a:ea typeface="ＭＳ Ｐゴシック" charset="0"/>
              <a:cs typeface="Calibri"/>
            </a:endParaRPr>
          </a:p>
          <a:p>
            <a:pPr lvl="1"/>
            <a:endParaRPr lang="en-US" sz="1400" dirty="0"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344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110"/>
            <a:ext cx="7162800" cy="968440"/>
          </a:xfrm>
        </p:spPr>
        <p:txBody>
          <a:bodyPr/>
          <a:lstStyle/>
          <a:p>
            <a:pPr algn="ctr"/>
            <a:r>
              <a:rPr lang="en-US" dirty="0" smtClean="0"/>
              <a:t>Add-one estimation</a:t>
            </a:r>
            <a:endParaRPr lang="en-US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Calibri" charset="0"/>
              </a:rPr>
              <a:t>Also called </a:t>
            </a:r>
            <a:r>
              <a:rPr lang="en-US" sz="2800" dirty="0" smtClean="0">
                <a:latin typeface="Calibri" charset="0"/>
              </a:rPr>
              <a:t>Laplace smoothing</a:t>
            </a:r>
          </a:p>
          <a:p>
            <a:pPr eaLnBrk="1" hangingPunct="1"/>
            <a:r>
              <a:rPr lang="en-US" sz="2800" dirty="0" smtClean="0">
                <a:latin typeface="Calibri" charset="0"/>
              </a:rPr>
              <a:t>Pretend we saw each word one more time than we did</a:t>
            </a:r>
            <a:endParaRPr lang="en-US" sz="2800" dirty="0">
              <a:latin typeface="Calibri" charset="0"/>
            </a:endParaRPr>
          </a:p>
          <a:p>
            <a:pPr eaLnBrk="1" hangingPunct="1"/>
            <a:r>
              <a:rPr lang="en-US" sz="2800" dirty="0">
                <a:latin typeface="Calibri" charset="0"/>
              </a:rPr>
              <a:t>Just add one to all the counts!</a:t>
            </a:r>
          </a:p>
          <a:p>
            <a:pPr eaLnBrk="1" hangingPunct="1"/>
            <a:endParaRPr lang="en-US" sz="2800" dirty="0">
              <a:latin typeface="Calibri" charset="0"/>
            </a:endParaRPr>
          </a:p>
          <a:p>
            <a:pPr eaLnBrk="1" hangingPunct="1"/>
            <a:r>
              <a:rPr lang="en-US" sz="2800" dirty="0">
                <a:latin typeface="Calibri" charset="0"/>
              </a:rPr>
              <a:t>MLE estimate:</a:t>
            </a:r>
          </a:p>
          <a:p>
            <a:pPr eaLnBrk="1" hangingPunct="1"/>
            <a:endParaRPr lang="en-US" sz="2800" dirty="0">
              <a:latin typeface="Calibri" charset="0"/>
            </a:endParaRPr>
          </a:p>
          <a:p>
            <a:pPr eaLnBrk="1" hangingPunct="1"/>
            <a:r>
              <a:rPr lang="en-US" sz="2800" dirty="0" smtClean="0">
                <a:latin typeface="Calibri" charset="0"/>
              </a:rPr>
              <a:t>Add-1 estimate</a:t>
            </a:r>
            <a:r>
              <a:rPr lang="en-US" sz="2800" dirty="0">
                <a:latin typeface="Calibri" charset="0"/>
              </a:rPr>
              <a:t>:</a:t>
            </a:r>
          </a:p>
          <a:p>
            <a:pPr eaLnBrk="1" hangingPunct="1"/>
            <a:endParaRPr lang="en-US" sz="2800" dirty="0">
              <a:latin typeface="Calibri" charset="0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/>
          </p:nvPr>
        </p:nvGraphicFramePr>
        <p:xfrm>
          <a:off x="4038600" y="2871787"/>
          <a:ext cx="37211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2" name="Equation" r:id="rId4" imgW="1599840" imgH="420480" progId="Equation.3">
                  <p:embed/>
                </p:oleObj>
              </mc:Choice>
              <mc:Fallback>
                <p:oleObj name="Equation" r:id="rId4" imgW="1599840" imgH="4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871787"/>
                        <a:ext cx="3721100" cy="995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/>
          </p:nvPr>
        </p:nvGraphicFramePr>
        <p:xfrm>
          <a:off x="3921125" y="4090988"/>
          <a:ext cx="4249738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3" name="Equation" r:id="rId6" imgW="1828440" imgH="420480" progId="Equation.3">
                  <p:embed/>
                </p:oleObj>
              </mc:Choice>
              <mc:Fallback>
                <p:oleObj name="Equation" r:id="rId6" imgW="1828440" imgH="4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25" y="4090988"/>
                        <a:ext cx="4249738" cy="995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194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6263"/>
            <a:ext cx="7467600" cy="74295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Compare with raw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bigram counts</a:t>
            </a:r>
          </a:p>
        </p:txBody>
      </p:sp>
      <p:pic>
        <p:nvPicPr>
          <p:cNvPr id="5" name="Picture 4" descr="ber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942" y="819150"/>
            <a:ext cx="615725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aplac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3007678"/>
            <a:ext cx="6400800" cy="213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92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Add-1 estimation is a blunt instrument</a:t>
            </a:r>
            <a:endParaRPr lang="en-US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latin typeface="Calibri" charset="0"/>
              </a:rPr>
              <a:t>So add-1 isn’t used </a:t>
            </a:r>
            <a:r>
              <a:rPr lang="en-US" sz="2400" dirty="0">
                <a:latin typeface="Calibri" charset="0"/>
              </a:rPr>
              <a:t>for N-</a:t>
            </a:r>
            <a:r>
              <a:rPr lang="en-US" sz="2400" dirty="0" smtClean="0">
                <a:latin typeface="Calibri" charset="0"/>
              </a:rPr>
              <a:t>grams: </a:t>
            </a:r>
          </a:p>
          <a:p>
            <a:pPr lvl="1"/>
            <a:r>
              <a:rPr lang="en-US" sz="2000" dirty="0" smtClean="0">
                <a:latin typeface="Calibri" charset="0"/>
              </a:rPr>
              <a:t>We’ll see better </a:t>
            </a:r>
            <a:r>
              <a:rPr lang="en-US" sz="2000" dirty="0">
                <a:latin typeface="Calibri" charset="0"/>
              </a:rPr>
              <a:t>methods</a:t>
            </a:r>
          </a:p>
          <a:p>
            <a:pPr eaLnBrk="1" hangingPunct="1"/>
            <a:r>
              <a:rPr lang="en-US" sz="2400" dirty="0" smtClean="0">
                <a:latin typeface="Calibri" charset="0"/>
              </a:rPr>
              <a:t>But add-1 is used </a:t>
            </a:r>
            <a:r>
              <a:rPr lang="en-US" sz="2400" dirty="0">
                <a:latin typeface="Calibri" charset="0"/>
              </a:rPr>
              <a:t>to smooth other </a:t>
            </a:r>
            <a:r>
              <a:rPr lang="en-US" sz="2400" dirty="0" smtClean="0">
                <a:latin typeface="Calibri" charset="0"/>
              </a:rPr>
              <a:t>NLP models</a:t>
            </a:r>
          </a:p>
          <a:p>
            <a:pPr lvl="1"/>
            <a:r>
              <a:rPr lang="en-US" sz="2400" dirty="0" smtClean="0">
                <a:latin typeface="Calibri" charset="0"/>
              </a:rPr>
              <a:t>For text classification </a:t>
            </a:r>
            <a:endParaRPr lang="en-US" sz="2400" dirty="0">
              <a:latin typeface="Calibri" charset="0"/>
            </a:endParaRPr>
          </a:p>
          <a:p>
            <a:pPr lvl="1" eaLnBrk="1" hangingPunct="1"/>
            <a:r>
              <a:rPr lang="en-US" sz="2400" dirty="0" smtClean="0">
                <a:latin typeface="Calibri" charset="0"/>
              </a:rPr>
              <a:t>In domains </a:t>
            </a:r>
            <a:r>
              <a:rPr lang="en-US" sz="2400" dirty="0">
                <a:latin typeface="Calibri" charset="0"/>
              </a:rPr>
              <a:t>where the number of zeros isn’t so huge.</a:t>
            </a:r>
          </a:p>
        </p:txBody>
      </p:sp>
    </p:spTree>
    <p:extLst>
      <p:ext uri="{BB962C8B-B14F-4D97-AF65-F5344CB8AC3E}">
        <p14:creationId xmlns:p14="http://schemas.microsoft.com/office/powerpoint/2010/main" val="64245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09550"/>
            <a:ext cx="7467600" cy="89535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Variations of add-one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half, Expected Likelihood Estimate (ELE) [Box , </a:t>
            </a:r>
            <a:r>
              <a:rPr lang="en-US" dirty="0" err="1" smtClean="0"/>
              <a:t>Tiao</a:t>
            </a:r>
            <a:r>
              <a:rPr lang="en-US" dirty="0" smtClean="0"/>
              <a:t> 1973]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253300"/>
              </p:ext>
            </p:extLst>
          </p:nvPr>
        </p:nvGraphicFramePr>
        <p:xfrm>
          <a:off x="1804988" y="2343150"/>
          <a:ext cx="5105400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9" name="Equation" r:id="rId4" imgW="2197080" imgH="495000" progId="Equation.3">
                  <p:embed/>
                </p:oleObj>
              </mc:Choice>
              <mc:Fallback>
                <p:oleObj name="Equation" r:id="rId4" imgW="219708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4988" y="2343150"/>
                        <a:ext cx="5105400" cy="1173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07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09550"/>
            <a:ext cx="7467600" cy="89535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Variations of add-one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“Add tiny”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110788"/>
              </p:ext>
            </p:extLst>
          </p:nvPr>
        </p:nvGraphicFramePr>
        <p:xfrm>
          <a:off x="1743075" y="2190750"/>
          <a:ext cx="5105400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4" name="Equation" r:id="rId4" imgW="2197080" imgH="520560" progId="Equation.3">
                  <p:embed/>
                </p:oleObj>
              </mc:Choice>
              <mc:Fallback>
                <p:oleObj name="Equation" r:id="rId4" imgW="219708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75" y="2190750"/>
                        <a:ext cx="5105400" cy="1233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1533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smoothing </a:t>
            </a:r>
            <a:r>
              <a:rPr lang="en-US" dirty="0"/>
              <a:t>algorithms</a:t>
            </a:r>
          </a:p>
        </p:txBody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Intuition used by many smoothing algorithms</a:t>
            </a:r>
          </a:p>
          <a:p>
            <a:pPr lvl="1"/>
            <a:r>
              <a:rPr lang="en-US" sz="2400" dirty="0"/>
              <a:t>Good-Turing</a:t>
            </a:r>
          </a:p>
          <a:p>
            <a:pPr lvl="1"/>
            <a:r>
              <a:rPr lang="en-US" sz="2400" dirty="0" err="1"/>
              <a:t>Kneser</a:t>
            </a:r>
            <a:r>
              <a:rPr lang="en-US" sz="2400" dirty="0"/>
              <a:t>-Ney</a:t>
            </a:r>
          </a:p>
          <a:p>
            <a:pPr lvl="1"/>
            <a:r>
              <a:rPr lang="en-US" sz="2400" dirty="0"/>
              <a:t>Witten-Bell</a:t>
            </a:r>
          </a:p>
          <a:p>
            <a:r>
              <a:rPr lang="en-US" sz="2800" dirty="0" smtClean="0"/>
              <a:t>Use the </a:t>
            </a:r>
            <a:r>
              <a:rPr lang="en-US" sz="2800" dirty="0"/>
              <a:t>count of things </a:t>
            </a:r>
            <a:r>
              <a:rPr lang="en-US" sz="2800" dirty="0" smtClean="0"/>
              <a:t>we’ve </a:t>
            </a:r>
            <a:r>
              <a:rPr lang="en-US" sz="2800" b="1" dirty="0"/>
              <a:t>seen</a:t>
            </a:r>
            <a:r>
              <a:rPr lang="en-US" sz="2800" dirty="0"/>
              <a:t> </a:t>
            </a:r>
            <a:r>
              <a:rPr lang="en-US" sz="2800" b="1" dirty="0" smtClean="0"/>
              <a:t>once</a:t>
            </a:r>
          </a:p>
          <a:p>
            <a:pPr lvl="1"/>
            <a:r>
              <a:rPr lang="en-US" sz="2400" dirty="0" smtClean="0"/>
              <a:t>to </a:t>
            </a:r>
            <a:r>
              <a:rPr lang="en-US" sz="2400" dirty="0"/>
              <a:t>help estimate the count of things </a:t>
            </a:r>
            <a:r>
              <a:rPr lang="en-US" sz="2400" dirty="0" smtClean="0"/>
              <a:t>we’ve </a:t>
            </a:r>
            <a:r>
              <a:rPr lang="en-US" sz="2400" b="1" dirty="0"/>
              <a:t>never seen</a:t>
            </a:r>
          </a:p>
        </p:txBody>
      </p:sp>
    </p:spTree>
    <p:extLst>
      <p:ext uri="{BB962C8B-B14F-4D97-AF65-F5344CB8AC3E}">
        <p14:creationId xmlns:p14="http://schemas.microsoft.com/office/powerpoint/2010/main" val="79853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LP-jurafsky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78AC3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NLP-jurafsky.potx</Template>
  <TotalTime>12452</TotalTime>
  <Words>1912</Words>
  <Application>Microsoft Office PowerPoint</Application>
  <PresentationFormat>On-screen Show (16:9)</PresentationFormat>
  <Paragraphs>430</Paragraphs>
  <Slides>38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ＭＳ Ｐゴシック</vt:lpstr>
      <vt:lpstr>Arial</vt:lpstr>
      <vt:lpstr>Calibri</vt:lpstr>
      <vt:lpstr>Courier</vt:lpstr>
      <vt:lpstr>Lucida Sans</vt:lpstr>
      <vt:lpstr>Tahoma</vt:lpstr>
      <vt:lpstr>Times</vt:lpstr>
      <vt:lpstr>Wingdings</vt:lpstr>
      <vt:lpstr>NLP-jurafsky</vt:lpstr>
      <vt:lpstr>Equation</vt:lpstr>
      <vt:lpstr>Smoothing in Language Models</vt:lpstr>
      <vt:lpstr>Smoothing in Language Models</vt:lpstr>
      <vt:lpstr>The intuition of smoothing  (from Dan Jurafsky/Dan Klein)</vt:lpstr>
      <vt:lpstr>Add-one estimation</vt:lpstr>
      <vt:lpstr>Compare with raw bigram counts</vt:lpstr>
      <vt:lpstr>Add-1 estimation is a blunt instrument</vt:lpstr>
      <vt:lpstr>Variations of add-one</vt:lpstr>
      <vt:lpstr>Variations of add-one</vt:lpstr>
      <vt:lpstr>Advanced smoothing algorithms</vt:lpstr>
      <vt:lpstr>Notation: Nc = Frequency of frequency c</vt:lpstr>
      <vt:lpstr>Good-Turing smoothing intuition</vt:lpstr>
      <vt:lpstr>Good Turing calculations</vt:lpstr>
      <vt:lpstr>Resulting Good-Turing numbers</vt:lpstr>
      <vt:lpstr>Good-Turing smoothing</vt:lpstr>
      <vt:lpstr>Good-Turing smoothing</vt:lpstr>
      <vt:lpstr>Good-Turing smoothing</vt:lpstr>
      <vt:lpstr>Church and Gate (1991)</vt:lpstr>
      <vt:lpstr>Church and Gale (1991)</vt:lpstr>
      <vt:lpstr>Church and Gale (1991)</vt:lpstr>
      <vt:lpstr>Simple Good-Turing (SGT)</vt:lpstr>
      <vt:lpstr>Simple Good-Turing (SGT)</vt:lpstr>
      <vt:lpstr>Simple Good-Turing (SGT)</vt:lpstr>
      <vt:lpstr>Kneser-Ney smoothing</vt:lpstr>
      <vt:lpstr>Kneser-Ney smoothing I</vt:lpstr>
      <vt:lpstr>Kneser-Ney Smoothing II</vt:lpstr>
      <vt:lpstr>Kneser-Ney smoothing III</vt:lpstr>
      <vt:lpstr>Kneser-Ney Smoothing IV</vt:lpstr>
      <vt:lpstr>Held-out methods</vt:lpstr>
      <vt:lpstr>Basic held-out</vt:lpstr>
      <vt:lpstr>Basic held-out</vt:lpstr>
      <vt:lpstr>Two-way cross validation</vt:lpstr>
      <vt:lpstr>Deleted Estimate Results</vt:lpstr>
      <vt:lpstr>Class-Based n-gram Models</vt:lpstr>
      <vt:lpstr>Class-Based n-gram Models II</vt:lpstr>
      <vt:lpstr>Class-Based n-gram Models III</vt:lpstr>
      <vt:lpstr>Class-Based n-gram Models IV</vt:lpstr>
      <vt:lpstr>N-gram Smoothing Summary</vt:lpstr>
      <vt:lpstr>Bibliography</vt:lpstr>
    </vt:vector>
  </TitlesOfParts>
  <Company>Stanford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</dc:title>
  <dc:creator>Christopher Manning</dc:creator>
  <cp:lastModifiedBy>a2karyak</cp:lastModifiedBy>
  <cp:revision>216</cp:revision>
  <cp:lastPrinted>2009-04-20T16:46:08Z</cp:lastPrinted>
  <dcterms:created xsi:type="dcterms:W3CDTF">2010-04-19T15:31:24Z</dcterms:created>
  <dcterms:modified xsi:type="dcterms:W3CDTF">2015-05-15T14:12:27Z</dcterms:modified>
</cp:coreProperties>
</file>