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333" r:id="rId2"/>
    <p:sldId id="359" r:id="rId3"/>
    <p:sldId id="374" r:id="rId4"/>
    <p:sldId id="376" r:id="rId5"/>
    <p:sldId id="375" r:id="rId6"/>
    <p:sldId id="377" r:id="rId7"/>
    <p:sldId id="383" r:id="rId8"/>
    <p:sldId id="384" r:id="rId9"/>
    <p:sldId id="378" r:id="rId10"/>
    <p:sldId id="381" r:id="rId11"/>
    <p:sldId id="379" r:id="rId12"/>
    <p:sldId id="385" r:id="rId13"/>
    <p:sldId id="403" r:id="rId14"/>
    <p:sldId id="404" r:id="rId15"/>
    <p:sldId id="405" r:id="rId16"/>
    <p:sldId id="406" r:id="rId17"/>
    <p:sldId id="407" r:id="rId18"/>
    <p:sldId id="408" r:id="rId19"/>
    <p:sldId id="388" r:id="rId20"/>
    <p:sldId id="387" r:id="rId21"/>
    <p:sldId id="409" r:id="rId22"/>
    <p:sldId id="412" r:id="rId23"/>
    <p:sldId id="413" r:id="rId24"/>
    <p:sldId id="414" r:id="rId25"/>
    <p:sldId id="415" r:id="rId26"/>
    <p:sldId id="416" r:id="rId27"/>
    <p:sldId id="417" r:id="rId28"/>
    <p:sldId id="389" r:id="rId29"/>
    <p:sldId id="386" r:id="rId30"/>
    <p:sldId id="390" r:id="rId31"/>
    <p:sldId id="392" r:id="rId32"/>
    <p:sldId id="395" r:id="rId33"/>
    <p:sldId id="391" r:id="rId34"/>
    <p:sldId id="394" r:id="rId35"/>
    <p:sldId id="396" r:id="rId36"/>
    <p:sldId id="397" r:id="rId37"/>
    <p:sldId id="398" r:id="rId38"/>
    <p:sldId id="399" r:id="rId39"/>
    <p:sldId id="401" r:id="rId40"/>
    <p:sldId id="402" r:id="rId41"/>
    <p:sldId id="420" r:id="rId42"/>
    <p:sldId id="421" r:id="rId43"/>
    <p:sldId id="422" r:id="rId44"/>
    <p:sldId id="424" r:id="rId45"/>
    <p:sldId id="425" r:id="rId46"/>
    <p:sldId id="426" r:id="rId47"/>
    <p:sldId id="427" r:id="rId48"/>
    <p:sldId id="428" r:id="rId49"/>
    <p:sldId id="362" r:id="rId50"/>
    <p:sldId id="418" r:id="rId51"/>
    <p:sldId id="419" r:id="rId52"/>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94608" autoAdjust="0"/>
  </p:normalViewPr>
  <p:slideViewPr>
    <p:cSldViewPr>
      <p:cViewPr varScale="1">
        <p:scale>
          <a:sx n="94" d="100"/>
          <a:sy n="94" d="100"/>
        </p:scale>
        <p:origin x="1482" y="7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6716"/>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95739" y="0"/>
            <a:ext cx="3055937" cy="466716"/>
          </a:xfrm>
          <a:prstGeom prst="rect">
            <a:avLst/>
          </a:prstGeom>
        </p:spPr>
        <p:txBody>
          <a:bodyPr vert="horz" lIns="91440" tIns="45720" rIns="91440" bIns="45720" rtlCol="0"/>
          <a:lstStyle>
            <a:lvl1pPr algn="r">
              <a:defRPr sz="1200"/>
            </a:lvl1pPr>
          </a:lstStyle>
          <a:p>
            <a:fld id="{136FD6B7-16F1-4EA6-821A-A2D6FD1A41B6}" type="datetimeFigureOut">
              <a:rPr lang="en-CA" smtClean="0"/>
              <a:t>2015-07-08</a:t>
            </a:fld>
            <a:endParaRPr lang="en-CA"/>
          </a:p>
        </p:txBody>
      </p:sp>
      <p:sp>
        <p:nvSpPr>
          <p:cNvPr id="4" name="Footer Placeholder 3"/>
          <p:cNvSpPr>
            <a:spLocks noGrp="1"/>
          </p:cNvSpPr>
          <p:nvPr>
            <p:ph type="ftr" sz="quarter" idx="2"/>
          </p:nvPr>
        </p:nvSpPr>
        <p:spPr>
          <a:xfrm>
            <a:off x="0" y="8842384"/>
            <a:ext cx="3055938" cy="466716"/>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95739" y="8842384"/>
            <a:ext cx="3055937" cy="466716"/>
          </a:xfrm>
          <a:prstGeom prst="rect">
            <a:avLst/>
          </a:prstGeom>
        </p:spPr>
        <p:txBody>
          <a:bodyPr vert="horz" lIns="91440" tIns="45720" rIns="91440" bIns="45720" rtlCol="0" anchor="b"/>
          <a:lstStyle>
            <a:lvl1pPr algn="r">
              <a:defRPr sz="1200"/>
            </a:lvl1pPr>
          </a:lstStyle>
          <a:p>
            <a:fld id="{5054630E-F23F-4329-BE5D-8FD01470BFC5}" type="slidenum">
              <a:rPr lang="en-CA" smtClean="0"/>
              <a:t>‹#›</a:t>
            </a:fld>
            <a:endParaRPr lang="en-CA"/>
          </a:p>
        </p:txBody>
      </p:sp>
    </p:spTree>
    <p:extLst>
      <p:ext uri="{BB962C8B-B14F-4D97-AF65-F5344CB8AC3E}">
        <p14:creationId xmlns:p14="http://schemas.microsoft.com/office/powerpoint/2010/main" val="2454947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5938" cy="46514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9" y="1"/>
            <a:ext cx="3055937" cy="465140"/>
          </a:xfrm>
          <a:prstGeom prst="rect">
            <a:avLst/>
          </a:prstGeom>
        </p:spPr>
        <p:txBody>
          <a:bodyPr vert="horz" lIns="91440" tIns="45720" rIns="91440" bIns="45720" rtlCol="0"/>
          <a:lstStyle>
            <a:lvl1pPr algn="r">
              <a:defRPr sz="1200"/>
            </a:lvl1pPr>
          </a:lstStyle>
          <a:p>
            <a:fld id="{FD4086BE-B350-4C03-A90F-5A423283BEEB}" type="datetimeFigureOut">
              <a:rPr lang="en-US" smtClean="0"/>
              <a:t>7/8/2015</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421192"/>
            <a:ext cx="5643563" cy="41894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84"/>
            <a:ext cx="3055938" cy="46514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9" y="8842384"/>
            <a:ext cx="3055937" cy="465140"/>
          </a:xfrm>
          <a:prstGeom prst="rect">
            <a:avLst/>
          </a:prstGeom>
        </p:spPr>
        <p:txBody>
          <a:bodyPr vert="horz" lIns="91440" tIns="45720" rIns="91440" bIns="45720" rtlCol="0" anchor="b"/>
          <a:lstStyle>
            <a:lvl1pPr algn="r">
              <a:defRPr sz="1200"/>
            </a:lvl1pPr>
          </a:lstStyle>
          <a:p>
            <a:fld id="{D2D98B1D-9A0B-4380-BEC0-5F13F81606F3}" type="slidenum">
              <a:rPr lang="en-US" smtClean="0"/>
              <a:t>‹#›</a:t>
            </a:fld>
            <a:endParaRPr lang="en-US"/>
          </a:p>
        </p:txBody>
      </p:sp>
    </p:spTree>
    <p:extLst>
      <p:ext uri="{BB962C8B-B14F-4D97-AF65-F5344CB8AC3E}">
        <p14:creationId xmlns:p14="http://schemas.microsoft.com/office/powerpoint/2010/main" val="596429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CBB6AE-D4E4-440E-929A-6F1682A8DDD1}" type="datetime1">
              <a:rPr lang="en-US" smtClean="0"/>
              <a:t>7/8/2015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76A77-32FF-4F85-A5A7-5EB7D7665AE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BC4F0-A97E-4E28-B99C-E8561E249284}" type="datetime1">
              <a:rPr lang="en-US" smtClean="0"/>
              <a:t>7/8/2015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76A77-32FF-4F85-A5A7-5EB7D7665A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9B878-C70B-473E-9410-F13262171873}" type="datetime1">
              <a:rPr lang="en-US" smtClean="0"/>
              <a:t>7/8/2015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76A77-32FF-4F85-A5A7-5EB7D7665A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9448E-0622-4CB9-BC64-4D01430263DC}" type="datetime1">
              <a:rPr lang="en-US" smtClean="0"/>
              <a:t>7/8/2015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42</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91ECC6-4E69-4FAC-B62B-1E10CB01009E}" type="datetime1">
              <a:rPr lang="en-US" smtClean="0"/>
              <a:t>7/8/2015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76A77-32FF-4F85-A5A7-5EB7D7665A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BEF77F-84CA-4C8F-8B8E-094ED68ADFCA}" type="datetime1">
              <a:rPr lang="en-US" smtClean="0"/>
              <a:t>7/8/2015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76A77-32FF-4F85-A5A7-5EB7D7665A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47F2D6-018E-4741-B8CB-2088B8446DB4}" type="datetime1">
              <a:rPr lang="en-US" smtClean="0"/>
              <a:t>7/8/2015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276A77-32FF-4F85-A5A7-5EB7D7665A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17FF2E-C425-4CD8-B4BA-F13C2C051B43}" type="datetime1">
              <a:rPr lang="en-US" smtClean="0"/>
              <a:t>7/8/2015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276A77-32FF-4F85-A5A7-5EB7D7665A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81788-8AC4-42E6-9291-16839E78AF4B}" type="datetime1">
              <a:rPr lang="en-US" smtClean="0"/>
              <a:t>7/8/2015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276A77-32FF-4F85-A5A7-5EB7D7665A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A14DC-37E4-4478-822B-5BA019AA02FB}" type="datetime1">
              <a:rPr lang="en-US" smtClean="0"/>
              <a:t>7/8/2015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76A77-32FF-4F85-A5A7-5EB7D7665A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4972B8-53CF-4A1C-8669-4B5F3715086D}" type="datetime1">
              <a:rPr lang="en-US" smtClean="0"/>
              <a:t>7/8/2015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76A77-32FF-4F85-A5A7-5EB7D7665AE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7DEF96-2062-4D24-ADB5-4DCDBB2C7BF7}" type="datetime1">
              <a:rPr lang="en-US" smtClean="0"/>
              <a:t>7/8/2015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76A77-32FF-4F85-A5A7-5EB7D7665AE7}" type="slidenum">
              <a:rPr lang="en-US" smtClean="0"/>
              <a:pPr/>
              <a:t>‹#›</a:t>
            </a:fld>
            <a:endParaRPr lang="en-US"/>
          </a:p>
        </p:txBody>
      </p:sp>
      <p:sp>
        <p:nvSpPr>
          <p:cNvPr id="7" name="TextBox 6"/>
          <p:cNvSpPr txBox="1"/>
          <p:nvPr userDrawn="1"/>
        </p:nvSpPr>
        <p:spPr>
          <a:xfrm>
            <a:off x="6553200" y="6368534"/>
            <a:ext cx="2133600" cy="369332"/>
          </a:xfrm>
          <a:prstGeom prst="rect">
            <a:avLst/>
          </a:prstGeom>
          <a:noFill/>
        </p:spPr>
        <p:txBody>
          <a:bodyPr wrap="square" rtlCol="0">
            <a:spAutoFit/>
          </a:bodyPr>
          <a:lstStyle/>
          <a:p>
            <a:pPr algn="r"/>
            <a:fld id="{82FC721F-BC97-4A7A-BEA0-5545D733356F}" type="slidenum">
              <a:rPr lang="en-US" baseline="0" smtClean="0"/>
              <a:pPr algn="r"/>
              <a:t>‹#›</a:t>
            </a:fld>
            <a:r>
              <a:rPr lang="en-US" baseline="0" dirty="0" smtClean="0"/>
              <a:t>/51</a:t>
            </a:r>
            <a:endParaRPr lang="en-US" baseline="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4.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noAutofit/>
          </a:bodyPr>
          <a:lstStyle/>
          <a:p>
            <a:r>
              <a:rPr lang="en-CA" sz="4000" dirty="0" smtClean="0">
                <a:solidFill>
                  <a:schemeClr val="tx2"/>
                </a:solidFill>
              </a:rPr>
              <a:t>Summarization</a:t>
            </a:r>
            <a:endParaRPr lang="en-US" sz="4000" dirty="0">
              <a:solidFill>
                <a:schemeClr val="tx2"/>
              </a:solidFill>
            </a:endParaRPr>
          </a:p>
        </p:txBody>
      </p:sp>
      <p:sp>
        <p:nvSpPr>
          <p:cNvPr id="4" name="Title 1"/>
          <p:cNvSpPr txBox="1">
            <a:spLocks/>
          </p:cNvSpPr>
          <p:nvPr/>
        </p:nvSpPr>
        <p:spPr>
          <a:xfrm>
            <a:off x="679882" y="2895600"/>
            <a:ext cx="7772400" cy="1470025"/>
          </a:xfrm>
          <a:prstGeom prst="rect">
            <a:avLst/>
          </a:prstGeom>
        </p:spPr>
        <p:txBody>
          <a:bodyPr vert="horz" lIns="91440" tIns="45720" rIns="91440" bIns="45720" rtlCol="0" anchor="ctr">
            <a:noAutofit/>
          </a:bodyPr>
          <a:lstStyle/>
          <a:p>
            <a:pPr algn="ctr"/>
            <a:r>
              <a:rPr lang="en-CA" sz="2800" dirty="0" smtClean="0">
                <a:solidFill>
                  <a:schemeClr val="tx2"/>
                </a:solidFill>
              </a:rPr>
              <a:t>Luis Blanco </a:t>
            </a:r>
          </a:p>
          <a:p>
            <a:pPr algn="ctr"/>
            <a:r>
              <a:rPr lang="en-US" sz="2800" dirty="0" smtClean="0">
                <a:solidFill>
                  <a:schemeClr val="tx2"/>
                </a:solidFill>
              </a:rPr>
              <a:t>CS886 – Topics in Natural Language Processing</a:t>
            </a:r>
          </a:p>
          <a:p>
            <a:pPr algn="ctr"/>
            <a:r>
              <a:rPr lang="en-US" sz="2800" dirty="0" smtClean="0">
                <a:solidFill>
                  <a:schemeClr val="tx2"/>
                </a:solidFill>
              </a:rPr>
              <a:t>Spring </a:t>
            </a:r>
            <a:r>
              <a:rPr lang="en-US" sz="2800" dirty="0">
                <a:solidFill>
                  <a:schemeClr val="tx2"/>
                </a:solidFill>
              </a:rPr>
              <a:t>2015 </a:t>
            </a:r>
          </a:p>
        </p:txBody>
      </p:sp>
    </p:spTree>
    <p:extLst>
      <p:ext uri="{BB962C8B-B14F-4D97-AF65-F5344CB8AC3E}">
        <p14:creationId xmlns:p14="http://schemas.microsoft.com/office/powerpoint/2010/main" val="3252002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solidFill>
                  <a:schemeClr val="tx2"/>
                </a:solidFill>
              </a:rPr>
              <a:t>Summarization</a:t>
            </a:r>
            <a:r>
              <a:rPr lang="en-US" dirty="0" smtClean="0">
                <a:solidFill>
                  <a:schemeClr val="tx2"/>
                </a:solidFill>
              </a:rPr>
              <a:t> – Extract vs Abstract - Example</a:t>
            </a:r>
            <a:endParaRPr lang="en-US" dirty="0"/>
          </a:p>
        </p:txBody>
      </p:sp>
      <p:sp>
        <p:nvSpPr>
          <p:cNvPr id="3" name="Content Placeholder 2"/>
          <p:cNvSpPr>
            <a:spLocks noGrp="1"/>
          </p:cNvSpPr>
          <p:nvPr>
            <p:ph idx="1"/>
          </p:nvPr>
        </p:nvSpPr>
        <p:spPr/>
        <p:txBody>
          <a:bodyPr>
            <a:normAutofit fontScale="70000" lnSpcReduction="20000"/>
          </a:bodyPr>
          <a:lstStyle/>
          <a:p>
            <a:r>
              <a:rPr lang="en-CA" dirty="0" smtClean="0"/>
              <a:t>Original Gettysburg Address – November the 19</a:t>
            </a:r>
            <a:r>
              <a:rPr lang="en-CA" baseline="30000" dirty="0" smtClean="0"/>
              <a:t>th</a:t>
            </a:r>
            <a:r>
              <a:rPr lang="en-CA" dirty="0" smtClean="0"/>
              <a:t>, 1863:</a:t>
            </a:r>
          </a:p>
          <a:p>
            <a:pPr marL="800100" lvl="2" indent="0">
              <a:buNone/>
            </a:pPr>
            <a:r>
              <a:rPr lang="en-CA" dirty="0" smtClean="0">
                <a:effectLst>
                  <a:glow rad="139700">
                    <a:schemeClr val="accent1">
                      <a:satMod val="175000"/>
                      <a:alpha val="40000"/>
                    </a:schemeClr>
                  </a:glow>
                </a:effectLst>
              </a:rPr>
              <a:t>Four score </a:t>
            </a:r>
            <a:r>
              <a:rPr lang="en-CA" dirty="0">
                <a:effectLst>
                  <a:glow rad="139700">
                    <a:schemeClr val="accent1">
                      <a:satMod val="175000"/>
                      <a:alpha val="40000"/>
                    </a:schemeClr>
                  </a:glow>
                </a:effectLst>
              </a:rPr>
              <a:t>and seven years ago our fathers brought forth on this continent a </a:t>
            </a:r>
            <a:r>
              <a:rPr lang="en-CA" dirty="0" smtClean="0">
                <a:effectLst>
                  <a:glow rad="139700">
                    <a:schemeClr val="accent1">
                      <a:satMod val="175000"/>
                      <a:alpha val="40000"/>
                    </a:schemeClr>
                  </a:glow>
                </a:effectLst>
              </a:rPr>
              <a:t>new nation</a:t>
            </a:r>
            <a:r>
              <a:rPr lang="en-CA" dirty="0">
                <a:effectLst>
                  <a:glow rad="139700">
                    <a:schemeClr val="accent1">
                      <a:satMod val="175000"/>
                      <a:alpha val="40000"/>
                    </a:schemeClr>
                  </a:glow>
                </a:effectLst>
              </a:rPr>
              <a:t>, conceived in liberty, and dedicated to the proposition that all men are </a:t>
            </a:r>
            <a:r>
              <a:rPr lang="en-CA" dirty="0" smtClean="0">
                <a:effectLst>
                  <a:glow rad="139700">
                    <a:schemeClr val="accent1">
                      <a:satMod val="175000"/>
                      <a:alpha val="40000"/>
                    </a:schemeClr>
                  </a:glow>
                </a:effectLst>
              </a:rPr>
              <a:t>created equal</a:t>
            </a:r>
            <a:r>
              <a:rPr lang="en-CA" dirty="0">
                <a:effectLst>
                  <a:glow rad="139700">
                    <a:schemeClr val="accent1">
                      <a:satMod val="175000"/>
                      <a:alpha val="40000"/>
                    </a:schemeClr>
                  </a:glow>
                </a:effectLst>
              </a:rPr>
              <a:t>. Now we are engaged in a great civil war, testing whether that nation, </a:t>
            </a:r>
            <a:r>
              <a:rPr lang="en-CA" dirty="0" smtClean="0">
                <a:effectLst>
                  <a:glow rad="139700">
                    <a:schemeClr val="accent1">
                      <a:satMod val="175000"/>
                      <a:alpha val="40000"/>
                    </a:schemeClr>
                  </a:glow>
                </a:effectLst>
              </a:rPr>
              <a:t>or any </a:t>
            </a:r>
            <a:r>
              <a:rPr lang="en-CA" dirty="0">
                <a:effectLst>
                  <a:glow rad="139700">
                    <a:schemeClr val="accent1">
                      <a:satMod val="175000"/>
                      <a:alpha val="40000"/>
                    </a:schemeClr>
                  </a:glow>
                </a:effectLst>
              </a:rPr>
              <a:t>nation so conceived and so dedicated, can long endure. </a:t>
            </a:r>
            <a:r>
              <a:rPr lang="en-CA" dirty="0"/>
              <a:t>We are met on a </a:t>
            </a:r>
            <a:r>
              <a:rPr lang="en-CA" dirty="0" smtClean="0"/>
              <a:t>great battle- </a:t>
            </a:r>
            <a:r>
              <a:rPr lang="en-CA" dirty="0"/>
              <a:t>field of that war. We have come to dedicate a portion of that field as a </a:t>
            </a:r>
            <a:r>
              <a:rPr lang="en-CA" dirty="0" smtClean="0"/>
              <a:t>final resting-place </a:t>
            </a:r>
            <a:r>
              <a:rPr lang="en-CA" dirty="0"/>
              <a:t>for those who here gave their lives that this nation might live. It </a:t>
            </a:r>
            <a:r>
              <a:rPr lang="en-CA" dirty="0" smtClean="0"/>
              <a:t>is altogether </a:t>
            </a:r>
            <a:r>
              <a:rPr lang="en-CA" dirty="0"/>
              <a:t>fitting and proper that we should do this. But, in a larger sense, we </a:t>
            </a:r>
            <a:r>
              <a:rPr lang="en-CA" dirty="0" smtClean="0"/>
              <a:t>cannot dedicate</a:t>
            </a:r>
            <a:r>
              <a:rPr lang="en-CA" dirty="0"/>
              <a:t>...we cannot consecrate...we cannot hallow... this ground</a:t>
            </a:r>
            <a:r>
              <a:rPr lang="en-CA" dirty="0">
                <a:effectLst>
                  <a:glow rad="139700">
                    <a:schemeClr val="accent6">
                      <a:satMod val="175000"/>
                      <a:alpha val="40000"/>
                    </a:schemeClr>
                  </a:glow>
                </a:effectLst>
              </a:rPr>
              <a:t>. The brave </a:t>
            </a:r>
            <a:r>
              <a:rPr lang="en-CA" dirty="0" smtClean="0">
                <a:effectLst>
                  <a:glow rad="139700">
                    <a:schemeClr val="accent6">
                      <a:satMod val="175000"/>
                      <a:alpha val="40000"/>
                    </a:schemeClr>
                  </a:glow>
                </a:effectLst>
              </a:rPr>
              <a:t>men, living </a:t>
            </a:r>
            <a:r>
              <a:rPr lang="en-CA" dirty="0">
                <a:effectLst>
                  <a:glow rad="139700">
                    <a:schemeClr val="accent6">
                      <a:satMod val="175000"/>
                      <a:alpha val="40000"/>
                    </a:schemeClr>
                  </a:glow>
                </a:effectLst>
              </a:rPr>
              <a:t>and dead, who struggled here, have consecrated it far above our poor </a:t>
            </a:r>
            <a:r>
              <a:rPr lang="en-CA" dirty="0" smtClean="0">
                <a:effectLst>
                  <a:glow rad="139700">
                    <a:schemeClr val="accent6">
                      <a:satMod val="175000"/>
                      <a:alpha val="40000"/>
                    </a:schemeClr>
                  </a:glow>
                </a:effectLst>
              </a:rPr>
              <a:t>power to </a:t>
            </a:r>
            <a:r>
              <a:rPr lang="en-CA" dirty="0">
                <a:effectLst>
                  <a:glow rad="139700">
                    <a:schemeClr val="accent6">
                      <a:satMod val="175000"/>
                      <a:alpha val="40000"/>
                    </a:schemeClr>
                  </a:glow>
                </a:effectLst>
              </a:rPr>
              <a:t>add or detract.</a:t>
            </a:r>
            <a:r>
              <a:rPr lang="en-CA" dirty="0">
                <a:effectLst>
                  <a:glow rad="139700">
                    <a:schemeClr val="accent2">
                      <a:satMod val="175000"/>
                      <a:alpha val="40000"/>
                    </a:schemeClr>
                  </a:glow>
                </a:effectLst>
              </a:rPr>
              <a:t> </a:t>
            </a:r>
            <a:r>
              <a:rPr lang="en-CA" dirty="0"/>
              <a:t>The world will little note nor long remember what we say </a:t>
            </a:r>
            <a:r>
              <a:rPr lang="en-CA" dirty="0" smtClean="0"/>
              <a:t>here, but </a:t>
            </a:r>
            <a:r>
              <a:rPr lang="en-CA" dirty="0"/>
              <a:t>it can never forget what they did here. It is for us, the living, rather, to </a:t>
            </a:r>
            <a:r>
              <a:rPr lang="en-CA" dirty="0" smtClean="0"/>
              <a:t>be dedicated </a:t>
            </a:r>
            <a:r>
              <a:rPr lang="en-CA" dirty="0"/>
              <a:t>here to the unfinished work which they who fought here have thus far </a:t>
            </a:r>
            <a:r>
              <a:rPr lang="en-CA" dirty="0" smtClean="0"/>
              <a:t>so nobly </a:t>
            </a:r>
            <a:r>
              <a:rPr lang="en-CA" dirty="0"/>
              <a:t>advanced. It is rather for us to be here dedicated to the great task </a:t>
            </a:r>
            <a:r>
              <a:rPr lang="en-CA" dirty="0" smtClean="0"/>
              <a:t>remaining before </a:t>
            </a:r>
            <a:r>
              <a:rPr lang="en-CA" dirty="0"/>
              <a:t>us...that from these honored dead we take increased devotion to that cause </a:t>
            </a:r>
            <a:r>
              <a:rPr lang="en-CA" dirty="0" smtClean="0"/>
              <a:t>for which </a:t>
            </a:r>
            <a:r>
              <a:rPr lang="en-CA" dirty="0"/>
              <a:t>they gave the last full measure of devotion; that we here highly resolve </a:t>
            </a:r>
            <a:r>
              <a:rPr lang="en-CA" dirty="0" smtClean="0"/>
              <a:t>that these </a:t>
            </a:r>
            <a:r>
              <a:rPr lang="en-CA" dirty="0"/>
              <a:t>dead shall not have died in vain; that this nation, under God, shall have a </a:t>
            </a:r>
            <a:r>
              <a:rPr lang="en-CA" dirty="0" smtClean="0"/>
              <a:t>new birth </a:t>
            </a:r>
            <a:r>
              <a:rPr lang="en-CA" dirty="0"/>
              <a:t>of freedom; and that government of the people, by the people, for the </a:t>
            </a:r>
            <a:r>
              <a:rPr lang="en-CA" dirty="0" smtClean="0"/>
              <a:t>people, shall </a:t>
            </a:r>
            <a:r>
              <a:rPr lang="en-CA" dirty="0"/>
              <a:t>not perish from the earth.</a:t>
            </a:r>
            <a:endParaRPr lang="en-US" b="1" i="1" dirty="0" smtClean="0"/>
          </a:p>
        </p:txBody>
      </p:sp>
    </p:spTree>
    <p:extLst>
      <p:ext uri="{BB962C8B-B14F-4D97-AF65-F5344CB8AC3E}">
        <p14:creationId xmlns:p14="http://schemas.microsoft.com/office/powerpoint/2010/main" val="2615967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solidFill>
                  <a:schemeClr val="tx2"/>
                </a:solidFill>
              </a:rPr>
              <a:t>Summarization</a:t>
            </a:r>
            <a:r>
              <a:rPr lang="en-US" dirty="0" smtClean="0">
                <a:solidFill>
                  <a:schemeClr val="tx2"/>
                </a:solidFill>
              </a:rPr>
              <a:t> – Extract vs Abstract - Example</a:t>
            </a:r>
            <a:endParaRPr lang="en-US" dirty="0"/>
          </a:p>
        </p:txBody>
      </p:sp>
      <p:sp>
        <p:nvSpPr>
          <p:cNvPr id="3" name="Content Placeholder 2"/>
          <p:cNvSpPr>
            <a:spLocks noGrp="1"/>
          </p:cNvSpPr>
          <p:nvPr>
            <p:ph idx="1"/>
          </p:nvPr>
        </p:nvSpPr>
        <p:spPr>
          <a:solidFill>
            <a:schemeClr val="bg1"/>
          </a:solidFill>
        </p:spPr>
        <p:txBody>
          <a:bodyPr>
            <a:normAutofit fontScale="70000" lnSpcReduction="20000"/>
          </a:bodyPr>
          <a:lstStyle/>
          <a:p>
            <a:r>
              <a:rPr lang="en-CA" dirty="0" smtClean="0"/>
              <a:t>Extract:</a:t>
            </a:r>
          </a:p>
          <a:p>
            <a:pPr marL="800100" lvl="2" indent="0">
              <a:buNone/>
            </a:pPr>
            <a:r>
              <a:rPr lang="en-CA" sz="2700" dirty="0"/>
              <a:t>Four score and seven years ago our fathers brought forth upon this continent a new nation, conceived in liberty, and dedicated to the proposition that all men are created equal. Now we are engaged in a great civil war, testing whether that nation, or any nation so conceived and so dedicated, can long endure. The brave men, living and dead, who struggled here, have consecrated it far above our poor power to add or detract</a:t>
            </a:r>
            <a:r>
              <a:rPr lang="en-CA" sz="2700" dirty="0" smtClean="0"/>
              <a:t>.</a:t>
            </a:r>
          </a:p>
          <a:p>
            <a:pPr marL="457200" indent="-457200"/>
            <a:r>
              <a:rPr lang="en-CA" dirty="0" smtClean="0"/>
              <a:t>Abstract:</a:t>
            </a:r>
          </a:p>
          <a:p>
            <a:pPr marL="800100" lvl="2" indent="0">
              <a:buNone/>
            </a:pPr>
            <a:r>
              <a:rPr lang="en-CA" sz="2700" dirty="0" smtClean="0"/>
              <a:t>This </a:t>
            </a:r>
            <a:r>
              <a:rPr lang="en-CA" sz="2700" dirty="0"/>
              <a:t>speech by Abraham Lincoln commemorates soldiers who laid down their </a:t>
            </a:r>
            <a:r>
              <a:rPr lang="en-CA" sz="2700" dirty="0" smtClean="0"/>
              <a:t>lives in </a:t>
            </a:r>
            <a:r>
              <a:rPr lang="en-CA" sz="2700" dirty="0"/>
              <a:t>the Battle of Gettysburg. It reminds the troops that it is the future of freedom </a:t>
            </a:r>
            <a:r>
              <a:rPr lang="en-CA" sz="2700" dirty="0" smtClean="0"/>
              <a:t>in America </a:t>
            </a:r>
            <a:r>
              <a:rPr lang="en-CA" sz="2700" dirty="0"/>
              <a:t>that they are fighting for</a:t>
            </a:r>
            <a:r>
              <a:rPr lang="en-CA" sz="2700" dirty="0" smtClean="0"/>
              <a:t>.</a:t>
            </a:r>
          </a:p>
          <a:p>
            <a:pPr marL="457200" indent="-457200"/>
            <a:r>
              <a:rPr lang="en-CA" sz="3100" dirty="0" smtClean="0"/>
              <a:t>Critical Abstract:</a:t>
            </a:r>
            <a:endParaRPr lang="en-CA" sz="3100" dirty="0"/>
          </a:p>
          <a:p>
            <a:pPr marL="800100" lvl="2" indent="0">
              <a:buNone/>
            </a:pPr>
            <a:r>
              <a:rPr lang="en-CA" sz="2700" dirty="0" smtClean="0"/>
              <a:t>The </a:t>
            </a:r>
            <a:r>
              <a:rPr lang="en-CA" sz="2700" dirty="0" err="1"/>
              <a:t>Gettsyburg</a:t>
            </a:r>
            <a:r>
              <a:rPr lang="en-CA" sz="2700" dirty="0"/>
              <a:t> address, though short, is one of the greatest American speeches. Its ending words are especially powerful — (that government of the people, by the people, for the people, shall not perish from the earth</a:t>
            </a:r>
            <a:r>
              <a:rPr lang="en-CA" sz="2700" dirty="0" smtClean="0"/>
              <a:t>.</a:t>
            </a:r>
            <a:endParaRPr lang="en-US" sz="2700" dirty="0" smtClean="0"/>
          </a:p>
        </p:txBody>
      </p:sp>
    </p:spTree>
    <p:extLst>
      <p:ext uri="{BB962C8B-B14F-4D97-AF65-F5344CB8AC3E}">
        <p14:creationId xmlns:p14="http://schemas.microsoft.com/office/powerpoint/2010/main" val="4260020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solidFill>
                  <a:schemeClr val="tx2"/>
                </a:solidFill>
              </a:rPr>
              <a:t>Summarization – Phases -[JURAFSKY2008]</a:t>
            </a:r>
            <a:endParaRPr lang="en-US" dirty="0"/>
          </a:p>
        </p:txBody>
      </p:sp>
      <p:sp>
        <p:nvSpPr>
          <p:cNvPr id="3" name="Content Placeholder 2"/>
          <p:cNvSpPr>
            <a:spLocks noGrp="1"/>
          </p:cNvSpPr>
          <p:nvPr>
            <p:ph idx="1"/>
          </p:nvPr>
        </p:nvSpPr>
        <p:spPr/>
        <p:txBody>
          <a:bodyPr>
            <a:normAutofit/>
          </a:bodyPr>
          <a:lstStyle/>
          <a:p>
            <a:r>
              <a:rPr lang="en-US" dirty="0" smtClean="0"/>
              <a:t>Content Selection:</a:t>
            </a:r>
          </a:p>
          <a:p>
            <a:pPr lvl="1"/>
            <a:r>
              <a:rPr lang="en-US" dirty="0" smtClean="0"/>
              <a:t>Choose with sentences to extract from the source documents</a:t>
            </a:r>
          </a:p>
          <a:p>
            <a:r>
              <a:rPr lang="en-US" dirty="0" smtClean="0"/>
              <a:t>Information Ordering:</a:t>
            </a:r>
          </a:p>
          <a:p>
            <a:pPr lvl="1"/>
            <a:r>
              <a:rPr lang="en-US" dirty="0" smtClean="0"/>
              <a:t>How to order the extracted sentences</a:t>
            </a:r>
          </a:p>
          <a:p>
            <a:r>
              <a:rPr lang="en-US" dirty="0" smtClean="0"/>
              <a:t>Sentence Realization:</a:t>
            </a:r>
          </a:p>
          <a:p>
            <a:pPr lvl="1"/>
            <a:r>
              <a:rPr lang="en-US" dirty="0" smtClean="0"/>
              <a:t>Clean up on the extracted sentences, and other transformations</a:t>
            </a:r>
          </a:p>
        </p:txBody>
      </p:sp>
    </p:spTree>
    <p:extLst>
      <p:ext uri="{BB962C8B-B14F-4D97-AF65-F5344CB8AC3E}">
        <p14:creationId xmlns:p14="http://schemas.microsoft.com/office/powerpoint/2010/main" val="3579874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solidFill>
                  <a:schemeClr val="tx2"/>
                </a:solidFill>
              </a:rPr>
              <a:t>Summarization – Phases [MANI2001]</a:t>
            </a:r>
            <a:endParaRPr lang="en-US" dirty="0"/>
          </a:p>
        </p:txBody>
      </p:sp>
      <p:sp>
        <p:nvSpPr>
          <p:cNvPr id="3" name="Content Placeholder 2"/>
          <p:cNvSpPr>
            <a:spLocks noGrp="1"/>
          </p:cNvSpPr>
          <p:nvPr>
            <p:ph idx="1"/>
          </p:nvPr>
        </p:nvSpPr>
        <p:spPr/>
        <p:txBody>
          <a:bodyPr>
            <a:normAutofit/>
          </a:bodyPr>
          <a:lstStyle/>
          <a:p>
            <a:r>
              <a:rPr lang="en-CA" dirty="0" smtClean="0"/>
              <a:t>Analysis: </a:t>
            </a:r>
          </a:p>
          <a:p>
            <a:pPr lvl="1"/>
            <a:r>
              <a:rPr lang="en-CA" dirty="0" smtClean="0"/>
              <a:t>Build an internal representation of the input</a:t>
            </a:r>
          </a:p>
          <a:p>
            <a:r>
              <a:rPr lang="en-CA" dirty="0" smtClean="0"/>
              <a:t>Transformation (Refinement):</a:t>
            </a:r>
          </a:p>
          <a:p>
            <a:pPr lvl="1"/>
            <a:r>
              <a:rPr lang="en-CA" dirty="0" smtClean="0"/>
              <a:t>Transform </a:t>
            </a:r>
            <a:r>
              <a:rPr lang="en-CA" dirty="0"/>
              <a:t>the internal representation into a representation of the summary. </a:t>
            </a:r>
            <a:endParaRPr lang="en-CA" dirty="0" smtClean="0"/>
          </a:p>
          <a:p>
            <a:r>
              <a:rPr lang="en-CA" dirty="0" smtClean="0"/>
              <a:t>Synthesis: </a:t>
            </a:r>
          </a:p>
          <a:p>
            <a:pPr lvl="1"/>
            <a:r>
              <a:rPr lang="en-CA" dirty="0" smtClean="0"/>
              <a:t>Render the </a:t>
            </a:r>
            <a:r>
              <a:rPr lang="en-CA" dirty="0"/>
              <a:t>summary representation </a:t>
            </a:r>
            <a:r>
              <a:rPr lang="en-CA" dirty="0" smtClean="0"/>
              <a:t>back </a:t>
            </a:r>
            <a:r>
              <a:rPr lang="en-CA" dirty="0"/>
              <a:t>into natural language.</a:t>
            </a:r>
            <a:endParaRPr lang="en-US" dirty="0" smtClean="0"/>
          </a:p>
        </p:txBody>
      </p:sp>
    </p:spTree>
    <p:extLst>
      <p:ext uri="{BB962C8B-B14F-4D97-AF65-F5344CB8AC3E}">
        <p14:creationId xmlns:p14="http://schemas.microsoft.com/office/powerpoint/2010/main" val="621842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chemeClr val="tx2"/>
                </a:solidFill>
              </a:rPr>
              <a:t>Summarization – Content Selection</a:t>
            </a:r>
            <a:endParaRPr lang="en-US" dirty="0"/>
          </a:p>
        </p:txBody>
      </p:sp>
      <p:sp>
        <p:nvSpPr>
          <p:cNvPr id="3" name="Content Placeholder 2"/>
          <p:cNvSpPr>
            <a:spLocks noGrp="1"/>
          </p:cNvSpPr>
          <p:nvPr>
            <p:ph idx="1"/>
          </p:nvPr>
        </p:nvSpPr>
        <p:spPr/>
        <p:txBody>
          <a:bodyPr>
            <a:normAutofit lnSpcReduction="10000"/>
          </a:bodyPr>
          <a:lstStyle/>
          <a:p>
            <a:r>
              <a:rPr lang="en-CA" dirty="0" smtClean="0"/>
              <a:t>Unsupervised: </a:t>
            </a:r>
          </a:p>
          <a:p>
            <a:pPr lvl="1"/>
            <a:r>
              <a:rPr lang="en-CA" dirty="0" smtClean="0"/>
              <a:t>Intuition based [LUHN58]:</a:t>
            </a:r>
          </a:p>
          <a:p>
            <a:pPr lvl="2"/>
            <a:r>
              <a:rPr lang="en-CA" dirty="0" smtClean="0"/>
              <a:t>Very simple but elegant solution</a:t>
            </a:r>
          </a:p>
          <a:p>
            <a:pPr lvl="2"/>
            <a:r>
              <a:rPr lang="en-CA" dirty="0" smtClean="0"/>
              <a:t>A reflection of the technologies available at the time</a:t>
            </a:r>
          </a:p>
          <a:p>
            <a:pPr lvl="2"/>
            <a:r>
              <a:rPr lang="en-CA" dirty="0" smtClean="0"/>
              <a:t>Principle:</a:t>
            </a:r>
          </a:p>
          <a:p>
            <a:pPr lvl="3"/>
            <a:r>
              <a:rPr lang="en-CA" dirty="0" smtClean="0"/>
              <a:t>Select significant (salient) words:</a:t>
            </a:r>
          </a:p>
          <a:p>
            <a:pPr lvl="4"/>
            <a:r>
              <a:rPr lang="en-CA" dirty="0" smtClean="0"/>
              <a:t>Saliency is calculated by word occurrence </a:t>
            </a:r>
          </a:p>
          <a:p>
            <a:pPr lvl="3"/>
            <a:r>
              <a:rPr lang="en-CA" dirty="0" smtClean="0"/>
              <a:t>Select significant sentences:</a:t>
            </a:r>
          </a:p>
          <a:p>
            <a:pPr lvl="4"/>
            <a:r>
              <a:rPr lang="en-CA" dirty="0" smtClean="0"/>
              <a:t>The ones with higher significant factors:</a:t>
            </a:r>
          </a:p>
          <a:p>
            <a:pPr lvl="5"/>
            <a:r>
              <a:rPr lang="en-CA" dirty="0" smtClean="0"/>
              <a:t>Significant factors are calculated by the number of significant words in a chunk of a sentence</a:t>
            </a:r>
            <a:endParaRPr lang="en-US" dirty="0" smtClean="0"/>
          </a:p>
        </p:txBody>
      </p:sp>
    </p:spTree>
    <p:extLst>
      <p:ext uri="{BB962C8B-B14F-4D97-AF65-F5344CB8AC3E}">
        <p14:creationId xmlns:p14="http://schemas.microsoft.com/office/powerpoint/2010/main" val="618964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solidFill>
                  <a:schemeClr val="tx2"/>
                </a:solidFill>
              </a:rPr>
              <a:t>Summarization – Content Selection – Significant Words</a:t>
            </a:r>
            <a:endParaRPr lang="en-US" dirty="0"/>
          </a:p>
        </p:txBody>
      </p:sp>
      <p:pic>
        <p:nvPicPr>
          <p:cNvPr id="4" name="Picture 3"/>
          <p:cNvPicPr>
            <a:picLocks noChangeAspect="1"/>
          </p:cNvPicPr>
          <p:nvPr/>
        </p:nvPicPr>
        <p:blipFill>
          <a:blip r:embed="rId2"/>
          <a:stretch>
            <a:fillRect/>
          </a:stretch>
        </p:blipFill>
        <p:spPr>
          <a:xfrm>
            <a:off x="72000" y="1697070"/>
            <a:ext cx="9000000" cy="4398930"/>
          </a:xfrm>
          <a:prstGeom prst="rect">
            <a:avLst/>
          </a:prstGeom>
        </p:spPr>
      </p:pic>
    </p:spTree>
    <p:extLst>
      <p:ext uri="{BB962C8B-B14F-4D97-AF65-F5344CB8AC3E}">
        <p14:creationId xmlns:p14="http://schemas.microsoft.com/office/powerpoint/2010/main" val="3251024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chemeClr val="tx2"/>
                </a:solidFill>
              </a:rPr>
              <a:t>Summarization – Content Selection</a:t>
            </a:r>
            <a:endParaRPr lang="en-US" dirty="0"/>
          </a:p>
        </p:txBody>
      </p:sp>
      <p:sp>
        <p:nvSpPr>
          <p:cNvPr id="3" name="Content Placeholder 2"/>
          <p:cNvSpPr>
            <a:spLocks noGrp="1"/>
          </p:cNvSpPr>
          <p:nvPr>
            <p:ph idx="1"/>
          </p:nvPr>
        </p:nvSpPr>
        <p:spPr/>
        <p:txBody>
          <a:bodyPr>
            <a:normAutofit/>
          </a:bodyPr>
          <a:lstStyle/>
          <a:p>
            <a:r>
              <a:rPr lang="en-CA" dirty="0" smtClean="0"/>
              <a:t>Unsupervised: </a:t>
            </a:r>
          </a:p>
          <a:p>
            <a:pPr lvl="1"/>
            <a:r>
              <a:rPr lang="en-CA" dirty="0" err="1" smtClean="0"/>
              <a:t>tf-idf</a:t>
            </a:r>
            <a:r>
              <a:rPr lang="en-CA" dirty="0" smtClean="0"/>
              <a:t> (term frequency-inverse document frequency):</a:t>
            </a:r>
          </a:p>
          <a:p>
            <a:pPr lvl="2"/>
            <a:r>
              <a:rPr lang="en-CA" dirty="0" smtClean="0"/>
              <a:t>The fewer documents a significant term appears in the higher its </a:t>
            </a:r>
            <a:r>
              <a:rPr lang="en-CA" dirty="0" err="1" smtClean="0"/>
              <a:t>idf</a:t>
            </a:r>
            <a:r>
              <a:rPr lang="en-CA" dirty="0" smtClean="0"/>
              <a:t> weight</a:t>
            </a:r>
          </a:p>
          <a:p>
            <a:pPr lvl="2"/>
            <a:r>
              <a:rPr lang="en-CA" dirty="0" smtClean="0"/>
              <a:t>Prefers words that appear a lot in a particular document but are rare in other documents</a:t>
            </a:r>
          </a:p>
          <a:p>
            <a:pPr lvl="2"/>
            <a:endParaRPr lang="en-CA" dirty="0"/>
          </a:p>
          <a:p>
            <a:pPr lvl="2"/>
            <a:endParaRPr lang="en-CA"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1885101286"/>
              </p:ext>
            </p:extLst>
          </p:nvPr>
        </p:nvGraphicFramePr>
        <p:xfrm>
          <a:off x="3099858" y="5105400"/>
          <a:ext cx="2944283" cy="495300"/>
        </p:xfrm>
        <a:graphic>
          <a:graphicData uri="http://schemas.openxmlformats.org/presentationml/2006/ole">
            <mc:AlternateContent xmlns:mc="http://schemas.openxmlformats.org/markup-compatibility/2006">
              <mc:Choice xmlns:v="urn:schemas-microsoft-com:vml" Requires="v">
                <p:oleObj spid="_x0000_s3172" name="Equation" r:id="rId3" imgW="1358900" imgH="228600" progId="Equation.3">
                  <p:embed/>
                </p:oleObj>
              </mc:Choice>
              <mc:Fallback>
                <p:oleObj name="Equation" r:id="rId3" imgW="1358900" imgH="228600" progId="Equation.3">
                  <p:embed/>
                  <p:pic>
                    <p:nvPicPr>
                      <p:cNvPr id="0" name=""/>
                      <p:cNvPicPr/>
                      <p:nvPr/>
                    </p:nvPicPr>
                    <p:blipFill>
                      <a:blip r:embed="rId4"/>
                      <a:stretch>
                        <a:fillRect/>
                      </a:stretch>
                    </p:blipFill>
                    <p:spPr>
                      <a:xfrm>
                        <a:off x="3099858" y="5105400"/>
                        <a:ext cx="2944283" cy="495300"/>
                      </a:xfrm>
                      <a:prstGeom prst="rect">
                        <a:avLst/>
                      </a:prstGeom>
                    </p:spPr>
                  </p:pic>
                </p:oleObj>
              </mc:Fallback>
            </mc:AlternateContent>
          </a:graphicData>
        </a:graphic>
      </p:graphicFrame>
    </p:spTree>
    <p:extLst>
      <p:ext uri="{BB962C8B-B14F-4D97-AF65-F5344CB8AC3E}">
        <p14:creationId xmlns:p14="http://schemas.microsoft.com/office/powerpoint/2010/main" val="4081555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chemeClr val="tx2"/>
                </a:solidFill>
              </a:rPr>
              <a:t>Summarization – Content Selection</a:t>
            </a:r>
            <a:endParaRPr lang="en-US" dirty="0"/>
          </a:p>
        </p:txBody>
      </p:sp>
      <p:sp>
        <p:nvSpPr>
          <p:cNvPr id="3" name="Content Placeholder 2"/>
          <p:cNvSpPr>
            <a:spLocks noGrp="1"/>
          </p:cNvSpPr>
          <p:nvPr>
            <p:ph idx="1"/>
          </p:nvPr>
        </p:nvSpPr>
        <p:spPr/>
        <p:txBody>
          <a:bodyPr>
            <a:normAutofit fontScale="77500" lnSpcReduction="20000"/>
          </a:bodyPr>
          <a:lstStyle/>
          <a:p>
            <a:r>
              <a:rPr lang="en-CA" dirty="0" smtClean="0"/>
              <a:t>Unsupervised: </a:t>
            </a:r>
          </a:p>
          <a:p>
            <a:pPr lvl="1"/>
            <a:r>
              <a:rPr lang="en-CA" dirty="0" smtClean="0"/>
              <a:t>LLR (Log-</a:t>
            </a:r>
            <a:r>
              <a:rPr lang="en-CA" dirty="0" err="1" smtClean="0"/>
              <a:t>Likehood</a:t>
            </a:r>
            <a:r>
              <a:rPr lang="en-CA" dirty="0" smtClean="0"/>
              <a:t>-Ratio):</a:t>
            </a:r>
          </a:p>
          <a:p>
            <a:pPr lvl="2"/>
            <a:r>
              <a:rPr lang="en-CA" dirty="0" smtClean="0"/>
              <a:t>It is the ratio between:</a:t>
            </a:r>
          </a:p>
          <a:p>
            <a:pPr lvl="3"/>
            <a:r>
              <a:rPr lang="en-CA" dirty="0" smtClean="0"/>
              <a:t>The probability of observing a word in both the input and the background corpus assuming equal probabilities</a:t>
            </a:r>
          </a:p>
          <a:p>
            <a:pPr lvl="3"/>
            <a:r>
              <a:rPr lang="en-CA" dirty="0" smtClean="0"/>
              <a:t>The probability of observing </a:t>
            </a:r>
            <a:r>
              <a:rPr lang="en-CA" dirty="0"/>
              <a:t>a word in both the input and the background corpus assuming </a:t>
            </a:r>
            <a:r>
              <a:rPr lang="en-CA" dirty="0" smtClean="0"/>
              <a:t>different probabilities</a:t>
            </a:r>
          </a:p>
          <a:p>
            <a:pPr lvl="3"/>
            <a:endParaRPr lang="en-CA" dirty="0"/>
          </a:p>
          <a:p>
            <a:pPr lvl="3"/>
            <a:endParaRPr lang="en-CA" dirty="0" smtClean="0"/>
          </a:p>
          <a:p>
            <a:pPr lvl="3"/>
            <a:endParaRPr lang="en-CA" dirty="0"/>
          </a:p>
          <a:p>
            <a:pPr lvl="3"/>
            <a:endParaRPr lang="en-CA" dirty="0" smtClean="0"/>
          </a:p>
          <a:p>
            <a:pPr lvl="3"/>
            <a:endParaRPr lang="en-CA" dirty="0" smtClean="0"/>
          </a:p>
          <a:p>
            <a:pPr lvl="3"/>
            <a:r>
              <a:rPr lang="en-CA" dirty="0"/>
              <a:t>The score for a sentence </a:t>
            </a:r>
            <a:r>
              <a:rPr lang="en-CA" dirty="0" smtClean="0"/>
              <a:t>would be</a:t>
            </a:r>
            <a:r>
              <a:rPr lang="en-CA" dirty="0"/>
              <a:t>: </a:t>
            </a:r>
          </a:p>
          <a:p>
            <a:pPr lvl="3"/>
            <a:endParaRPr lang="en-CA" dirty="0" smtClean="0"/>
          </a:p>
          <a:p>
            <a:pPr lvl="3"/>
            <a:endParaRPr lang="en-CA" dirty="0" smtClean="0"/>
          </a:p>
          <a:p>
            <a:pPr lvl="3"/>
            <a:endParaRPr lang="en-CA" dirty="0" smtClean="0"/>
          </a:p>
          <a:p>
            <a:pPr marL="914400" lvl="2" indent="0">
              <a:buNone/>
            </a:pPr>
            <a:r>
              <a:rPr lang="en-CA" dirty="0" smtClean="0"/>
              <a:t> </a:t>
            </a:r>
          </a:p>
          <a:p>
            <a:pPr lvl="2"/>
            <a:endParaRPr lang="en-CA" dirty="0" smtClean="0"/>
          </a:p>
          <a:p>
            <a:pPr lvl="3"/>
            <a:endParaRPr lang="en-CA"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3051501996"/>
              </p:ext>
            </p:extLst>
          </p:nvPr>
        </p:nvGraphicFramePr>
        <p:xfrm>
          <a:off x="2343943" y="3665537"/>
          <a:ext cx="4456113" cy="906463"/>
        </p:xfrm>
        <a:graphic>
          <a:graphicData uri="http://schemas.openxmlformats.org/presentationml/2006/ole">
            <mc:AlternateContent xmlns:mc="http://schemas.openxmlformats.org/markup-compatibility/2006">
              <mc:Choice xmlns:v="urn:schemas-microsoft-com:vml" Requires="v">
                <p:oleObj spid="_x0000_s4288" name="Equation" r:id="rId3" imgW="2311200" imgH="469800" progId="Equation.3">
                  <p:embed/>
                </p:oleObj>
              </mc:Choice>
              <mc:Fallback>
                <p:oleObj name="Equation" r:id="rId3" imgW="2311200" imgH="469800" progId="Equation.3">
                  <p:embed/>
                  <p:pic>
                    <p:nvPicPr>
                      <p:cNvPr id="0" name=""/>
                      <p:cNvPicPr/>
                      <p:nvPr/>
                    </p:nvPicPr>
                    <p:blipFill>
                      <a:blip r:embed="rId4"/>
                      <a:stretch>
                        <a:fillRect/>
                      </a:stretch>
                    </p:blipFill>
                    <p:spPr>
                      <a:xfrm>
                        <a:off x="2343943" y="3665537"/>
                        <a:ext cx="4456113" cy="9064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88730873"/>
              </p:ext>
            </p:extLst>
          </p:nvPr>
        </p:nvGraphicFramePr>
        <p:xfrm>
          <a:off x="2873374" y="4929774"/>
          <a:ext cx="3397250" cy="861426"/>
        </p:xfrm>
        <a:graphic>
          <a:graphicData uri="http://schemas.openxmlformats.org/presentationml/2006/ole">
            <mc:AlternateContent xmlns:mc="http://schemas.openxmlformats.org/markup-compatibility/2006">
              <mc:Choice xmlns:v="urn:schemas-microsoft-com:vml" Requires="v">
                <p:oleObj spid="_x0000_s4289" name="Equation" r:id="rId5" imgW="1752600" imgH="444500" progId="Equation.3">
                  <p:embed/>
                </p:oleObj>
              </mc:Choice>
              <mc:Fallback>
                <p:oleObj name="Equation" r:id="rId5" imgW="1752600" imgH="444500" progId="Equation.3">
                  <p:embed/>
                  <p:pic>
                    <p:nvPicPr>
                      <p:cNvPr id="0" name=""/>
                      <p:cNvPicPr/>
                      <p:nvPr/>
                    </p:nvPicPr>
                    <p:blipFill>
                      <a:blip r:embed="rId6"/>
                      <a:stretch>
                        <a:fillRect/>
                      </a:stretch>
                    </p:blipFill>
                    <p:spPr>
                      <a:xfrm>
                        <a:off x="2873374" y="4929774"/>
                        <a:ext cx="3397250" cy="861426"/>
                      </a:xfrm>
                      <a:prstGeom prst="rect">
                        <a:avLst/>
                      </a:prstGeom>
                    </p:spPr>
                  </p:pic>
                </p:oleObj>
              </mc:Fallback>
            </mc:AlternateContent>
          </a:graphicData>
        </a:graphic>
      </p:graphicFrame>
    </p:spTree>
    <p:extLst>
      <p:ext uri="{BB962C8B-B14F-4D97-AF65-F5344CB8AC3E}">
        <p14:creationId xmlns:p14="http://schemas.microsoft.com/office/powerpoint/2010/main" val="4123872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chemeClr val="tx2"/>
                </a:solidFill>
              </a:rPr>
              <a:t>Summarization – Content Selection</a:t>
            </a:r>
            <a:endParaRPr lang="en-US" dirty="0"/>
          </a:p>
        </p:txBody>
      </p:sp>
      <p:sp>
        <p:nvSpPr>
          <p:cNvPr id="3" name="Content Placeholder 2"/>
          <p:cNvSpPr>
            <a:spLocks noGrp="1"/>
          </p:cNvSpPr>
          <p:nvPr>
            <p:ph idx="1"/>
          </p:nvPr>
        </p:nvSpPr>
        <p:spPr/>
        <p:txBody>
          <a:bodyPr>
            <a:normAutofit fontScale="62500" lnSpcReduction="20000"/>
          </a:bodyPr>
          <a:lstStyle/>
          <a:p>
            <a:r>
              <a:rPr lang="en-CA" dirty="0" smtClean="0"/>
              <a:t>Supervised: </a:t>
            </a:r>
          </a:p>
          <a:p>
            <a:pPr lvl="1"/>
            <a:r>
              <a:rPr lang="en-US" dirty="0"/>
              <a:t>Given: </a:t>
            </a:r>
          </a:p>
          <a:p>
            <a:pPr lvl="2"/>
            <a:r>
              <a:rPr lang="en-US" dirty="0"/>
              <a:t>a labeled training set of good summaries for each </a:t>
            </a:r>
            <a:r>
              <a:rPr lang="en-US" dirty="0" smtClean="0"/>
              <a:t>document</a:t>
            </a:r>
          </a:p>
          <a:p>
            <a:pPr lvl="1"/>
            <a:r>
              <a:rPr lang="en-US" dirty="0"/>
              <a:t>Align:</a:t>
            </a:r>
          </a:p>
          <a:p>
            <a:pPr lvl="2"/>
            <a:r>
              <a:rPr lang="en-US" dirty="0"/>
              <a:t>the sentences in the document with sentences in the </a:t>
            </a:r>
            <a:r>
              <a:rPr lang="en-US" dirty="0" smtClean="0"/>
              <a:t>summary</a:t>
            </a:r>
          </a:p>
          <a:p>
            <a:pPr lvl="1"/>
            <a:r>
              <a:rPr lang="en-US" dirty="0"/>
              <a:t>Extract features</a:t>
            </a:r>
          </a:p>
          <a:p>
            <a:pPr lvl="2"/>
            <a:r>
              <a:rPr lang="en-US" dirty="0"/>
              <a:t>position (first sentence?) </a:t>
            </a:r>
          </a:p>
          <a:p>
            <a:pPr lvl="2"/>
            <a:r>
              <a:rPr lang="en-US" dirty="0"/>
              <a:t>length of sentence</a:t>
            </a:r>
          </a:p>
          <a:p>
            <a:pPr lvl="2"/>
            <a:r>
              <a:rPr lang="en-US" dirty="0"/>
              <a:t>word </a:t>
            </a:r>
            <a:r>
              <a:rPr lang="en-US" dirty="0" err="1"/>
              <a:t>informativeness</a:t>
            </a:r>
            <a:r>
              <a:rPr lang="en-US" dirty="0"/>
              <a:t>, cue phrases</a:t>
            </a:r>
          </a:p>
          <a:p>
            <a:pPr lvl="2"/>
            <a:r>
              <a:rPr lang="en-US" dirty="0"/>
              <a:t>cohesion</a:t>
            </a:r>
          </a:p>
          <a:p>
            <a:pPr lvl="1"/>
            <a:r>
              <a:rPr lang="en-US" dirty="0" smtClean="0"/>
              <a:t>Train:</a:t>
            </a:r>
          </a:p>
          <a:p>
            <a:pPr lvl="2"/>
            <a:r>
              <a:rPr lang="en-US" dirty="0">
                <a:cs typeface="Calibri"/>
              </a:rPr>
              <a:t>a binary classifier (put sentence in summary? yes or no</a:t>
            </a:r>
            <a:r>
              <a:rPr lang="en-US" dirty="0" smtClean="0">
                <a:cs typeface="Calibri"/>
              </a:rPr>
              <a:t>)</a:t>
            </a:r>
          </a:p>
          <a:p>
            <a:pPr lvl="1"/>
            <a:r>
              <a:rPr lang="en-US" dirty="0"/>
              <a:t>Problems:</a:t>
            </a:r>
          </a:p>
          <a:p>
            <a:pPr lvl="2"/>
            <a:r>
              <a:rPr lang="en-US" dirty="0"/>
              <a:t>hard to get labeled training data</a:t>
            </a:r>
          </a:p>
          <a:p>
            <a:pPr lvl="2"/>
            <a:r>
              <a:rPr lang="en-US" dirty="0"/>
              <a:t>alignment difficult</a:t>
            </a:r>
          </a:p>
          <a:p>
            <a:pPr lvl="2"/>
            <a:r>
              <a:rPr lang="en-US" dirty="0"/>
              <a:t>performance not better than unsupervised algorithms</a:t>
            </a:r>
          </a:p>
          <a:p>
            <a:pPr lvl="1"/>
            <a:r>
              <a:rPr lang="en-US" dirty="0"/>
              <a:t>So in practice:</a:t>
            </a:r>
          </a:p>
          <a:p>
            <a:pPr lvl="2"/>
            <a:r>
              <a:rPr lang="en-US" sz="2500" dirty="0"/>
              <a:t>Unsupervised content selection is more </a:t>
            </a:r>
            <a:r>
              <a:rPr lang="en-US" sz="2500" dirty="0" smtClean="0"/>
              <a:t>common</a:t>
            </a:r>
            <a:endParaRPr lang="en-CA" dirty="0" smtClean="0"/>
          </a:p>
          <a:p>
            <a:pPr lvl="3"/>
            <a:endParaRPr lang="en-CA" dirty="0" smtClean="0"/>
          </a:p>
        </p:txBody>
      </p:sp>
    </p:spTree>
    <p:extLst>
      <p:ext uri="{BB962C8B-B14F-4D97-AF65-F5344CB8AC3E}">
        <p14:creationId xmlns:p14="http://schemas.microsoft.com/office/powerpoint/2010/main" val="3959577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chemeClr val="tx2"/>
                </a:solidFill>
              </a:rPr>
              <a:t>Summarization - Multi-document</a:t>
            </a:r>
            <a:endParaRPr lang="en-US" dirty="0"/>
          </a:p>
        </p:txBody>
      </p:sp>
      <p:sp>
        <p:nvSpPr>
          <p:cNvPr id="3" name="Content Placeholder 2"/>
          <p:cNvSpPr>
            <a:spLocks noGrp="1"/>
          </p:cNvSpPr>
          <p:nvPr>
            <p:ph idx="1"/>
          </p:nvPr>
        </p:nvSpPr>
        <p:spPr/>
        <p:txBody>
          <a:bodyPr>
            <a:normAutofit/>
          </a:bodyPr>
          <a:lstStyle/>
          <a:p>
            <a:r>
              <a:rPr lang="en-US" dirty="0" smtClean="0"/>
              <a:t>Query based: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26" y="2239963"/>
            <a:ext cx="8574774" cy="3886200"/>
          </a:xfrm>
          <a:prstGeom prst="rect">
            <a:avLst/>
          </a:prstGeom>
        </p:spPr>
      </p:pic>
    </p:spTree>
    <p:extLst>
      <p:ext uri="{BB962C8B-B14F-4D97-AF65-F5344CB8AC3E}">
        <p14:creationId xmlns:p14="http://schemas.microsoft.com/office/powerpoint/2010/main" val="3557896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chemeClr val="tx2"/>
                </a:solidFill>
              </a:rPr>
              <a:t>Summarization</a:t>
            </a:r>
            <a:r>
              <a:rPr lang="en-US" dirty="0" smtClean="0">
                <a:solidFill>
                  <a:schemeClr val="tx2"/>
                </a:solidFill>
              </a:rPr>
              <a:t> - Definition</a:t>
            </a:r>
            <a:endParaRPr lang="en-US" dirty="0"/>
          </a:p>
        </p:txBody>
      </p:sp>
      <p:sp>
        <p:nvSpPr>
          <p:cNvPr id="3" name="Content Placeholder 2"/>
          <p:cNvSpPr>
            <a:spLocks noGrp="1"/>
          </p:cNvSpPr>
          <p:nvPr>
            <p:ph idx="1"/>
          </p:nvPr>
        </p:nvSpPr>
        <p:spPr/>
        <p:txBody>
          <a:bodyPr>
            <a:normAutofit fontScale="92500" lnSpcReduction="10000"/>
          </a:bodyPr>
          <a:lstStyle/>
          <a:p>
            <a:r>
              <a:rPr lang="en-US" sz="3500" dirty="0" smtClean="0"/>
              <a:t>Text Summarization is [MANI1999]:</a:t>
            </a:r>
          </a:p>
          <a:p>
            <a:pPr lvl="1"/>
            <a:r>
              <a:rPr lang="en-US" sz="3300" dirty="0" smtClean="0"/>
              <a:t>“The process of distilling the most important information from a text to produce an abridged version for a particular task and user”</a:t>
            </a:r>
          </a:p>
          <a:p>
            <a:r>
              <a:rPr lang="en-US" sz="3500" dirty="0" smtClean="0"/>
              <a:t>A </a:t>
            </a:r>
            <a:r>
              <a:rPr lang="en-US" sz="3500" dirty="0"/>
              <a:t>summarizer is [MANI2001]:</a:t>
            </a:r>
          </a:p>
          <a:p>
            <a:pPr lvl="1"/>
            <a:r>
              <a:rPr lang="en-CA" sz="3300" dirty="0"/>
              <a:t>“… a system whose goal is to produce a condensed representation of the content of its input for human consumption</a:t>
            </a:r>
            <a:r>
              <a:rPr lang="en-CA" sz="3300" dirty="0" smtClean="0"/>
              <a:t>”</a:t>
            </a:r>
            <a:endParaRPr lang="en-US" sz="3300" dirty="0"/>
          </a:p>
        </p:txBody>
      </p:sp>
    </p:spTree>
    <p:extLst>
      <p:ext uri="{BB962C8B-B14F-4D97-AF65-F5344CB8AC3E}">
        <p14:creationId xmlns:p14="http://schemas.microsoft.com/office/powerpoint/2010/main" val="2175664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solidFill>
                  <a:schemeClr val="tx2"/>
                </a:solidFill>
              </a:rPr>
              <a:t>Multi-document </a:t>
            </a:r>
            <a:r>
              <a:rPr lang="en-US" dirty="0" smtClean="0">
                <a:solidFill>
                  <a:schemeClr val="tx2"/>
                </a:solidFill>
              </a:rPr>
              <a:t>- </a:t>
            </a:r>
            <a:r>
              <a:rPr lang="en-CA" dirty="0">
                <a:solidFill>
                  <a:schemeClr val="tx2"/>
                </a:solidFill>
              </a:rPr>
              <a:t>Content </a:t>
            </a:r>
            <a:r>
              <a:rPr lang="en-CA" dirty="0" smtClean="0">
                <a:solidFill>
                  <a:schemeClr val="tx2"/>
                </a:solidFill>
              </a:rPr>
              <a:t>Selection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Use MMR (Maximal Marginal Relevance):</a:t>
            </a:r>
          </a:p>
          <a:p>
            <a:pPr lvl="1"/>
            <a:r>
              <a:rPr lang="en-US" dirty="0" smtClean="0"/>
              <a:t>Tries to avoid redundancy</a:t>
            </a:r>
          </a:p>
          <a:p>
            <a:pPr lvl="1"/>
            <a:r>
              <a:rPr lang="en-US" dirty="0"/>
              <a:t>M</a:t>
            </a:r>
            <a:r>
              <a:rPr lang="en-US" dirty="0" smtClean="0"/>
              <a:t>ethod:</a:t>
            </a:r>
          </a:p>
          <a:p>
            <a:pPr lvl="2"/>
            <a:r>
              <a:rPr lang="en-US" dirty="0"/>
              <a:t>Iteratively </a:t>
            </a:r>
            <a:r>
              <a:rPr lang="en-US" dirty="0" smtClean="0"/>
              <a:t>choose </a:t>
            </a:r>
            <a:r>
              <a:rPr lang="en-US" dirty="0"/>
              <a:t>the best sentence to insert in the summary/answer so far</a:t>
            </a:r>
            <a:r>
              <a:rPr lang="en-US" dirty="0" smtClean="0"/>
              <a:t>:</a:t>
            </a:r>
          </a:p>
          <a:p>
            <a:pPr lvl="3"/>
            <a:r>
              <a:rPr lang="en-US" dirty="0" smtClean="0"/>
              <a:t>Relevant: </a:t>
            </a:r>
          </a:p>
          <a:p>
            <a:pPr lvl="4"/>
            <a:r>
              <a:rPr lang="en-US" sz="2400" dirty="0" smtClean="0"/>
              <a:t>Maximally </a:t>
            </a:r>
            <a:r>
              <a:rPr lang="en-US" sz="2400" dirty="0"/>
              <a:t>relevant to the user’s query</a:t>
            </a:r>
          </a:p>
          <a:p>
            <a:pPr lvl="4"/>
            <a:r>
              <a:rPr lang="en-US" dirty="0" smtClean="0"/>
              <a:t>High </a:t>
            </a:r>
            <a:r>
              <a:rPr lang="en-US" dirty="0"/>
              <a:t>cosine similarity to the </a:t>
            </a:r>
            <a:r>
              <a:rPr lang="en-US" dirty="0" smtClean="0"/>
              <a:t>query</a:t>
            </a:r>
          </a:p>
          <a:p>
            <a:pPr lvl="3"/>
            <a:r>
              <a:rPr lang="en-US" dirty="0" smtClean="0"/>
              <a:t>Novel:</a:t>
            </a:r>
          </a:p>
          <a:p>
            <a:pPr lvl="4"/>
            <a:r>
              <a:rPr lang="en-US" sz="2400" dirty="0" smtClean="0"/>
              <a:t>Minimally </a:t>
            </a:r>
            <a:r>
              <a:rPr lang="en-US" sz="2400" dirty="0"/>
              <a:t>redundant with the summary/answer so </a:t>
            </a:r>
            <a:r>
              <a:rPr lang="en-US" sz="2400" dirty="0" smtClean="0"/>
              <a:t>far</a:t>
            </a:r>
          </a:p>
          <a:p>
            <a:pPr lvl="4"/>
            <a:r>
              <a:rPr lang="en-US" sz="2400" dirty="0" smtClean="0"/>
              <a:t>L</a:t>
            </a:r>
            <a:r>
              <a:rPr lang="en-US" dirty="0" smtClean="0"/>
              <a:t>ow </a:t>
            </a:r>
            <a:r>
              <a:rPr lang="en-US" dirty="0"/>
              <a:t>cosine similarity to the summary</a:t>
            </a:r>
          </a:p>
          <a:p>
            <a:pPr lvl="2"/>
            <a:r>
              <a:rPr lang="en-US" dirty="0" smtClean="0"/>
              <a:t>Stop </a:t>
            </a:r>
            <a:r>
              <a:rPr lang="en-US" dirty="0"/>
              <a:t>when desired </a:t>
            </a:r>
            <a:r>
              <a:rPr lang="en-US" dirty="0" smtClean="0"/>
              <a:t>length</a:t>
            </a:r>
          </a:p>
        </p:txBody>
      </p:sp>
    </p:spTree>
    <p:extLst>
      <p:ext uri="{BB962C8B-B14F-4D97-AF65-F5344CB8AC3E}">
        <p14:creationId xmlns:p14="http://schemas.microsoft.com/office/powerpoint/2010/main" val="92694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solidFill>
                  <a:schemeClr val="tx2"/>
                </a:solidFill>
              </a:rPr>
              <a:t>Multi-document </a:t>
            </a:r>
            <a:r>
              <a:rPr lang="en-US" dirty="0" smtClean="0">
                <a:solidFill>
                  <a:schemeClr val="tx2"/>
                </a:solidFill>
              </a:rPr>
              <a:t>- </a:t>
            </a:r>
            <a:r>
              <a:rPr lang="en-CA" dirty="0">
                <a:solidFill>
                  <a:schemeClr val="tx2"/>
                </a:solidFill>
              </a:rPr>
              <a:t>Content </a:t>
            </a:r>
            <a:r>
              <a:rPr lang="en-CA" dirty="0" smtClean="0">
                <a:solidFill>
                  <a:schemeClr val="tx2"/>
                </a:solidFill>
              </a:rPr>
              <a:t>Selection – LLR + MMR</a:t>
            </a:r>
            <a:endParaRPr lang="en-US" dirty="0"/>
          </a:p>
        </p:txBody>
      </p:sp>
      <p:sp>
        <p:nvSpPr>
          <p:cNvPr id="3" name="Content Placeholder 2"/>
          <p:cNvSpPr>
            <a:spLocks noGrp="1"/>
          </p:cNvSpPr>
          <p:nvPr>
            <p:ph idx="1"/>
          </p:nvPr>
        </p:nvSpPr>
        <p:spPr/>
        <p:txBody>
          <a:bodyPr>
            <a:normAutofit/>
          </a:bodyPr>
          <a:lstStyle/>
          <a:p>
            <a:r>
              <a:rPr lang="en-US" dirty="0" smtClean="0"/>
              <a:t>One </a:t>
            </a:r>
            <a:r>
              <a:rPr lang="en-US" dirty="0"/>
              <a:t>of many ways to combine the intuitions of LLR and </a:t>
            </a:r>
            <a:r>
              <a:rPr lang="en-US" dirty="0" smtClean="0"/>
              <a:t>MMR:</a:t>
            </a:r>
          </a:p>
          <a:p>
            <a:pPr lvl="1"/>
            <a:r>
              <a:rPr lang="en-US" dirty="0" smtClean="0"/>
              <a:t>Score </a:t>
            </a:r>
            <a:r>
              <a:rPr lang="en-US" dirty="0"/>
              <a:t>each sentence based on LLR (including query words</a:t>
            </a:r>
            <a:r>
              <a:rPr lang="en-US" dirty="0" smtClean="0"/>
              <a:t>)</a:t>
            </a:r>
          </a:p>
          <a:p>
            <a:pPr lvl="1"/>
            <a:r>
              <a:rPr lang="en-US" dirty="0" smtClean="0"/>
              <a:t>Include </a:t>
            </a:r>
            <a:r>
              <a:rPr lang="en-US" dirty="0"/>
              <a:t>the sentence with highest score in the </a:t>
            </a:r>
            <a:r>
              <a:rPr lang="en-US" dirty="0" smtClean="0"/>
              <a:t>summary</a:t>
            </a:r>
          </a:p>
          <a:p>
            <a:pPr lvl="1"/>
            <a:r>
              <a:rPr lang="en-US" dirty="0" smtClean="0"/>
              <a:t>Iteratively </a:t>
            </a:r>
            <a:r>
              <a:rPr lang="en-US" dirty="0"/>
              <a:t>add into the summary high-scoring sentences that are not redundant with summary so </a:t>
            </a:r>
            <a:r>
              <a:rPr lang="en-US" dirty="0" smtClean="0"/>
              <a:t>far</a:t>
            </a:r>
          </a:p>
        </p:txBody>
      </p:sp>
    </p:spTree>
    <p:extLst>
      <p:ext uri="{BB962C8B-B14F-4D97-AF65-F5344CB8AC3E}">
        <p14:creationId xmlns:p14="http://schemas.microsoft.com/office/powerpoint/2010/main" val="2027666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chemeClr val="tx2"/>
                </a:solidFill>
              </a:rPr>
              <a:t>Summarization </a:t>
            </a:r>
            <a:r>
              <a:rPr lang="en-CA" dirty="0" smtClean="0">
                <a:solidFill>
                  <a:schemeClr val="tx2"/>
                </a:solidFill>
              </a:rPr>
              <a:t>- Abstraction</a:t>
            </a:r>
            <a:endParaRPr lang="en-US" dirty="0"/>
          </a:p>
        </p:txBody>
      </p:sp>
      <p:sp>
        <p:nvSpPr>
          <p:cNvPr id="3" name="Content Placeholder 2"/>
          <p:cNvSpPr>
            <a:spLocks noGrp="1"/>
          </p:cNvSpPr>
          <p:nvPr>
            <p:ph idx="1"/>
          </p:nvPr>
        </p:nvSpPr>
        <p:spPr/>
        <p:txBody>
          <a:bodyPr>
            <a:noAutofit/>
          </a:bodyPr>
          <a:lstStyle/>
          <a:p>
            <a:r>
              <a:rPr lang="en-US" sz="3400" dirty="0" smtClean="0"/>
              <a:t>Methods:</a:t>
            </a:r>
          </a:p>
          <a:p>
            <a:pPr lvl="1"/>
            <a:r>
              <a:rPr lang="en-CA" sz="2600" dirty="0"/>
              <a:t>Build a semantic representation for sentences in the text </a:t>
            </a:r>
            <a:endParaRPr lang="en-CA" sz="2600" dirty="0" smtClean="0"/>
          </a:p>
          <a:p>
            <a:pPr lvl="1"/>
            <a:r>
              <a:rPr lang="en-CA" sz="2600" dirty="0" smtClean="0"/>
              <a:t>Create new semantic representations:</a:t>
            </a:r>
          </a:p>
          <a:p>
            <a:pPr lvl="2"/>
            <a:r>
              <a:rPr lang="en-CA" sz="2600" dirty="0" smtClean="0"/>
              <a:t>Using selection, aggregation, and generalization.</a:t>
            </a:r>
          </a:p>
          <a:p>
            <a:pPr lvl="2"/>
            <a:r>
              <a:rPr lang="en-CA" sz="2600" dirty="0"/>
              <a:t>May need to create a discourse-level representation for </a:t>
            </a:r>
            <a:r>
              <a:rPr lang="en-CA" sz="2600" dirty="0" smtClean="0"/>
              <a:t>the document</a:t>
            </a:r>
          </a:p>
          <a:p>
            <a:pPr lvl="2"/>
            <a:r>
              <a:rPr lang="en-CA" sz="2600" dirty="0" smtClean="0"/>
              <a:t>A </a:t>
            </a:r>
            <a:r>
              <a:rPr lang="en-CA" sz="2600" dirty="0"/>
              <a:t>knowledge base containing background concepts may also be used. </a:t>
            </a:r>
          </a:p>
          <a:p>
            <a:pPr lvl="1"/>
            <a:r>
              <a:rPr lang="en-CA" sz="2600" dirty="0" smtClean="0"/>
              <a:t>Render </a:t>
            </a:r>
            <a:r>
              <a:rPr lang="en-CA" sz="2600" dirty="0"/>
              <a:t>the new representations in natural </a:t>
            </a:r>
            <a:r>
              <a:rPr lang="en-CA" sz="2600" dirty="0" smtClean="0"/>
              <a:t>language</a:t>
            </a:r>
            <a:endParaRPr lang="en-CA" sz="2600" dirty="0"/>
          </a:p>
        </p:txBody>
      </p:sp>
    </p:spTree>
    <p:extLst>
      <p:ext uri="{BB962C8B-B14F-4D97-AF65-F5344CB8AC3E}">
        <p14:creationId xmlns:p14="http://schemas.microsoft.com/office/powerpoint/2010/main" val="2770256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chemeClr val="tx2"/>
                </a:solidFill>
              </a:rPr>
              <a:t>Summarization </a:t>
            </a:r>
            <a:r>
              <a:rPr lang="en-CA" dirty="0" smtClean="0">
                <a:solidFill>
                  <a:schemeClr val="tx2"/>
                </a:solidFill>
              </a:rPr>
              <a:t>- Abstraction</a:t>
            </a:r>
            <a:endParaRPr lang="en-US" dirty="0"/>
          </a:p>
        </p:txBody>
      </p:sp>
      <p:sp>
        <p:nvSpPr>
          <p:cNvPr id="3" name="Content Placeholder 2"/>
          <p:cNvSpPr>
            <a:spLocks noGrp="1"/>
          </p:cNvSpPr>
          <p:nvPr>
            <p:ph idx="1"/>
          </p:nvPr>
        </p:nvSpPr>
        <p:spPr/>
        <p:txBody>
          <a:bodyPr>
            <a:noAutofit/>
          </a:bodyPr>
          <a:lstStyle/>
          <a:p>
            <a:r>
              <a:rPr lang="en-US" sz="3400" dirty="0" smtClean="0"/>
              <a:t>From templates:</a:t>
            </a:r>
          </a:p>
          <a:p>
            <a:pPr lvl="1"/>
            <a:r>
              <a:rPr lang="en-CA" sz="2200" dirty="0" smtClean="0"/>
              <a:t>Attempt </a:t>
            </a:r>
            <a:r>
              <a:rPr lang="en-CA" sz="2200" dirty="0"/>
              <a:t>to </a:t>
            </a:r>
            <a:r>
              <a:rPr lang="en-CA" sz="2200" dirty="0" smtClean="0"/>
              <a:t>extract predefined types of information</a:t>
            </a:r>
            <a:r>
              <a:rPr lang="en-CA" sz="2200" dirty="0"/>
              <a:t>, speciﬁed in the slots of a template, using information extraction methods. </a:t>
            </a:r>
            <a:endParaRPr lang="en-CA" sz="2200" dirty="0" smtClean="0"/>
          </a:p>
          <a:p>
            <a:pPr lvl="1"/>
            <a:r>
              <a:rPr lang="en-CA" sz="2200" dirty="0" smtClean="0"/>
              <a:t>The </a:t>
            </a:r>
            <a:r>
              <a:rPr lang="en-CA" sz="2200" dirty="0"/>
              <a:t>slots in the template represent salient information </a:t>
            </a:r>
            <a:r>
              <a:rPr lang="en-CA" sz="2200" dirty="0" smtClean="0"/>
              <a:t>to be instantiated from the text</a:t>
            </a:r>
          </a:p>
          <a:p>
            <a:pPr lvl="1"/>
            <a:r>
              <a:rPr lang="en-CA" sz="2200" dirty="0" smtClean="0"/>
              <a:t>The </a:t>
            </a:r>
            <a:r>
              <a:rPr lang="en-CA" sz="2200" dirty="0"/>
              <a:t>background concepts thus include the slots of the template. </a:t>
            </a:r>
            <a:endParaRPr lang="en-CA" sz="2200" dirty="0" smtClean="0"/>
          </a:p>
          <a:p>
            <a:pPr lvl="1"/>
            <a:r>
              <a:rPr lang="en-CA" sz="2200" dirty="0" smtClean="0"/>
              <a:t>The </a:t>
            </a:r>
            <a:r>
              <a:rPr lang="en-CA" sz="2200" dirty="0"/>
              <a:t>ﬁlled template is then rendered into natural language </a:t>
            </a:r>
            <a:r>
              <a:rPr lang="en-CA" sz="2200" dirty="0" smtClean="0"/>
              <a:t>output</a:t>
            </a:r>
          </a:p>
          <a:p>
            <a:pPr lvl="1"/>
            <a:r>
              <a:rPr lang="en-CA" sz="2200" dirty="0" smtClean="0"/>
              <a:t>Compression </a:t>
            </a:r>
            <a:r>
              <a:rPr lang="en-CA" sz="2200" dirty="0"/>
              <a:t>is provided </a:t>
            </a:r>
            <a:r>
              <a:rPr lang="en-CA" sz="2200" dirty="0" smtClean="0"/>
              <a:t>automatically: the </a:t>
            </a:r>
            <a:r>
              <a:rPr lang="en-CA" sz="2200" dirty="0"/>
              <a:t>template only covers some aspect of the </a:t>
            </a:r>
            <a:r>
              <a:rPr lang="en-CA" sz="2200" dirty="0" smtClean="0"/>
              <a:t>input</a:t>
            </a:r>
            <a:endParaRPr lang="en-CA" sz="2200" dirty="0"/>
          </a:p>
        </p:txBody>
      </p:sp>
    </p:spTree>
    <p:extLst>
      <p:ext uri="{BB962C8B-B14F-4D97-AF65-F5344CB8AC3E}">
        <p14:creationId xmlns:p14="http://schemas.microsoft.com/office/powerpoint/2010/main" val="4139364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chemeClr val="tx2"/>
                </a:solidFill>
              </a:rPr>
              <a:t>Summarization </a:t>
            </a:r>
            <a:r>
              <a:rPr lang="en-CA" dirty="0" smtClean="0">
                <a:solidFill>
                  <a:schemeClr val="tx2"/>
                </a:solidFill>
              </a:rPr>
              <a:t>- Abstraction</a:t>
            </a:r>
            <a:endParaRPr lang="en-US" dirty="0"/>
          </a:p>
        </p:txBody>
      </p:sp>
      <p:sp>
        <p:nvSpPr>
          <p:cNvPr id="3" name="Content Placeholder 2"/>
          <p:cNvSpPr>
            <a:spLocks noGrp="1"/>
          </p:cNvSpPr>
          <p:nvPr>
            <p:ph idx="1"/>
          </p:nvPr>
        </p:nvSpPr>
        <p:spPr/>
        <p:txBody>
          <a:bodyPr>
            <a:noAutofit/>
          </a:bodyPr>
          <a:lstStyle/>
          <a:p>
            <a:r>
              <a:rPr lang="en-US" sz="3400" dirty="0" smtClean="0"/>
              <a:t>Term rewriting:</a:t>
            </a:r>
          </a:p>
          <a:p>
            <a:pPr lvl="1"/>
            <a:r>
              <a:rPr lang="en-CA" sz="2200" dirty="0" smtClean="0"/>
              <a:t>Each sentence is given a full semantic representation</a:t>
            </a:r>
          </a:p>
          <a:p>
            <a:pPr lvl="1"/>
            <a:r>
              <a:rPr lang="en-CA" sz="2200" dirty="0"/>
              <a:t>The propositions representing the meanings of sentences are expressed as logical expressions involving sets </a:t>
            </a:r>
            <a:r>
              <a:rPr lang="en-CA" sz="2200" dirty="0" err="1" smtClean="0"/>
              <a:t>ofterms</a:t>
            </a:r>
            <a:endParaRPr lang="en-CA" sz="2200" dirty="0" smtClean="0"/>
          </a:p>
          <a:p>
            <a:pPr lvl="1"/>
            <a:r>
              <a:rPr lang="en-CA" sz="2200" dirty="0" smtClean="0"/>
              <a:t>The sets of terms in the representation are, individually </a:t>
            </a:r>
            <a:r>
              <a:rPr lang="en-CA" sz="2200" dirty="0"/>
              <a:t>or </a:t>
            </a:r>
            <a:r>
              <a:rPr lang="en-CA" sz="2200" dirty="0" smtClean="0"/>
              <a:t>collectively, </a:t>
            </a:r>
            <a:r>
              <a:rPr lang="en-CA" sz="2200" dirty="0"/>
              <a:t>selected, aggregated, or </a:t>
            </a:r>
            <a:r>
              <a:rPr lang="en-CA" sz="2200" dirty="0" smtClean="0"/>
              <a:t>generalized </a:t>
            </a:r>
            <a:r>
              <a:rPr lang="en-CA" sz="2200" dirty="0"/>
              <a:t>in order to produce </a:t>
            </a:r>
            <a:r>
              <a:rPr lang="en-CA" sz="2200" dirty="0" smtClean="0"/>
              <a:t>abstracts</a:t>
            </a:r>
            <a:endParaRPr lang="en-CA" sz="2200" dirty="0"/>
          </a:p>
        </p:txBody>
      </p:sp>
    </p:spTree>
    <p:extLst>
      <p:ext uri="{BB962C8B-B14F-4D97-AF65-F5344CB8AC3E}">
        <p14:creationId xmlns:p14="http://schemas.microsoft.com/office/powerpoint/2010/main" val="889591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chemeClr val="tx2"/>
                </a:solidFill>
              </a:rPr>
              <a:t>Summarization </a:t>
            </a:r>
            <a:r>
              <a:rPr lang="en-CA" dirty="0" smtClean="0">
                <a:solidFill>
                  <a:schemeClr val="tx2"/>
                </a:solidFill>
              </a:rPr>
              <a:t>- Abstraction</a:t>
            </a:r>
            <a:endParaRPr lang="en-US" dirty="0"/>
          </a:p>
        </p:txBody>
      </p:sp>
      <p:sp>
        <p:nvSpPr>
          <p:cNvPr id="3" name="Content Placeholder 2"/>
          <p:cNvSpPr>
            <a:spLocks noGrp="1"/>
          </p:cNvSpPr>
          <p:nvPr>
            <p:ph idx="1"/>
          </p:nvPr>
        </p:nvSpPr>
        <p:spPr/>
        <p:txBody>
          <a:bodyPr>
            <a:noAutofit/>
          </a:bodyPr>
          <a:lstStyle/>
          <a:p>
            <a:r>
              <a:rPr lang="en-US" sz="2800" dirty="0" smtClean="0"/>
              <a:t>Using event relations:</a:t>
            </a:r>
          </a:p>
          <a:p>
            <a:pPr lvl="1"/>
            <a:r>
              <a:rPr lang="en-CA" sz="2000" dirty="0" smtClean="0"/>
              <a:t>When trying to summarize documents that include events </a:t>
            </a:r>
            <a:r>
              <a:rPr lang="en-CA" sz="2000" dirty="0"/>
              <a:t>(happenings) </a:t>
            </a:r>
            <a:r>
              <a:rPr lang="en-CA" sz="2000" dirty="0" smtClean="0"/>
              <a:t>the </a:t>
            </a:r>
            <a:r>
              <a:rPr lang="en-CA" sz="2000" dirty="0"/>
              <a:t>semantic and temporal relations between events in a story </a:t>
            </a:r>
            <a:r>
              <a:rPr lang="en-CA" sz="2000" dirty="0" smtClean="0"/>
              <a:t>need </a:t>
            </a:r>
            <a:r>
              <a:rPr lang="en-CA" sz="2000" dirty="0"/>
              <a:t>to be preserved for the story to be coherent</a:t>
            </a:r>
            <a:r>
              <a:rPr lang="en-CA" sz="2000" dirty="0" smtClean="0"/>
              <a:t>.</a:t>
            </a:r>
          </a:p>
          <a:p>
            <a:pPr lvl="1"/>
            <a:r>
              <a:rPr lang="en-CA" sz="2000" dirty="0" smtClean="0"/>
              <a:t>This preservation can be done via event connectivity graphs:</a:t>
            </a:r>
          </a:p>
          <a:p>
            <a:pPr marL="457200" lvl="1" indent="0">
              <a:buNone/>
            </a:pPr>
            <a:endParaRPr lang="en-CA" sz="2200" dirty="0"/>
          </a:p>
        </p:txBody>
      </p:sp>
      <p:pic>
        <p:nvPicPr>
          <p:cNvPr id="4" name="Picture 3"/>
          <p:cNvPicPr>
            <a:picLocks noChangeAspect="1"/>
          </p:cNvPicPr>
          <p:nvPr/>
        </p:nvPicPr>
        <p:blipFill>
          <a:blip r:embed="rId2"/>
          <a:stretch>
            <a:fillRect/>
          </a:stretch>
        </p:blipFill>
        <p:spPr>
          <a:xfrm>
            <a:off x="2547747" y="3429001"/>
            <a:ext cx="4224528" cy="2971800"/>
          </a:xfrm>
          <a:prstGeom prst="rect">
            <a:avLst/>
          </a:prstGeom>
        </p:spPr>
      </p:pic>
    </p:spTree>
    <p:extLst>
      <p:ext uri="{BB962C8B-B14F-4D97-AF65-F5344CB8AC3E}">
        <p14:creationId xmlns:p14="http://schemas.microsoft.com/office/powerpoint/2010/main" val="4116483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chemeClr val="tx2"/>
                </a:solidFill>
              </a:rPr>
              <a:t>Summarization </a:t>
            </a:r>
            <a:r>
              <a:rPr lang="en-CA" dirty="0" smtClean="0">
                <a:solidFill>
                  <a:schemeClr val="tx2"/>
                </a:solidFill>
              </a:rPr>
              <a:t>- Abstraction</a:t>
            </a:r>
            <a:endParaRPr lang="en-US" dirty="0"/>
          </a:p>
        </p:txBody>
      </p:sp>
      <p:sp>
        <p:nvSpPr>
          <p:cNvPr id="3" name="Content Placeholder 2"/>
          <p:cNvSpPr>
            <a:spLocks noGrp="1"/>
          </p:cNvSpPr>
          <p:nvPr>
            <p:ph idx="1"/>
          </p:nvPr>
        </p:nvSpPr>
        <p:spPr/>
        <p:txBody>
          <a:bodyPr>
            <a:noAutofit/>
          </a:bodyPr>
          <a:lstStyle/>
          <a:p>
            <a:r>
              <a:rPr lang="en-US" sz="2800" dirty="0" smtClean="0"/>
              <a:t>Using a concept hierarchy:</a:t>
            </a:r>
          </a:p>
          <a:p>
            <a:pPr lvl="1"/>
            <a:r>
              <a:rPr lang="en-CA" sz="2000" dirty="0" smtClean="0"/>
              <a:t>Uses Domain Knowledge representations concepts are used instead of words, so the idea is to identify salient concepts</a:t>
            </a:r>
          </a:p>
          <a:p>
            <a:pPr marL="457200" lvl="1" indent="0">
              <a:buNone/>
            </a:pPr>
            <a:endParaRPr lang="en-CA" sz="2200" dirty="0"/>
          </a:p>
        </p:txBody>
      </p:sp>
      <p:pic>
        <p:nvPicPr>
          <p:cNvPr id="5" name="Picture 4"/>
          <p:cNvPicPr>
            <a:picLocks noChangeAspect="1"/>
          </p:cNvPicPr>
          <p:nvPr/>
        </p:nvPicPr>
        <p:blipFill>
          <a:blip r:embed="rId2"/>
          <a:stretch>
            <a:fillRect/>
          </a:stretch>
        </p:blipFill>
        <p:spPr>
          <a:xfrm>
            <a:off x="2453541" y="2971800"/>
            <a:ext cx="4236918" cy="2790825"/>
          </a:xfrm>
          <a:prstGeom prst="rect">
            <a:avLst/>
          </a:prstGeom>
        </p:spPr>
      </p:pic>
    </p:spTree>
    <p:extLst>
      <p:ext uri="{BB962C8B-B14F-4D97-AF65-F5344CB8AC3E}">
        <p14:creationId xmlns:p14="http://schemas.microsoft.com/office/powerpoint/2010/main" val="3307612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chemeClr val="tx2"/>
                </a:solidFill>
              </a:rPr>
              <a:t>Summarization </a:t>
            </a:r>
            <a:r>
              <a:rPr lang="en-CA" dirty="0" smtClean="0">
                <a:solidFill>
                  <a:schemeClr val="tx2"/>
                </a:solidFill>
              </a:rPr>
              <a:t>- Abstraction</a:t>
            </a:r>
            <a:endParaRPr lang="en-US" dirty="0"/>
          </a:p>
        </p:txBody>
      </p:sp>
      <p:sp>
        <p:nvSpPr>
          <p:cNvPr id="3" name="Content Placeholder 2"/>
          <p:cNvSpPr>
            <a:spLocks noGrp="1"/>
          </p:cNvSpPr>
          <p:nvPr>
            <p:ph idx="1"/>
          </p:nvPr>
        </p:nvSpPr>
        <p:spPr/>
        <p:txBody>
          <a:bodyPr>
            <a:noAutofit/>
          </a:bodyPr>
          <a:lstStyle/>
          <a:p>
            <a:r>
              <a:rPr lang="en-US" sz="2800" dirty="0" smtClean="0"/>
              <a:t>Using a concept hierarchy:</a:t>
            </a:r>
          </a:p>
          <a:p>
            <a:pPr lvl="1"/>
            <a:r>
              <a:rPr lang="en-CA" sz="2000" dirty="0" smtClean="0"/>
              <a:t>To minimize the need for domain-specific knowledge, generic thesaurus dictionaries could be used to identify concepts.</a:t>
            </a:r>
            <a:endParaRPr lang="en-CA" sz="2200" dirty="0"/>
          </a:p>
        </p:txBody>
      </p:sp>
    </p:spTree>
    <p:extLst>
      <p:ext uri="{BB962C8B-B14F-4D97-AF65-F5344CB8AC3E}">
        <p14:creationId xmlns:p14="http://schemas.microsoft.com/office/powerpoint/2010/main" val="2016981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solidFill>
                  <a:schemeClr val="tx2"/>
                </a:solidFill>
              </a:rPr>
              <a:t>Summarization</a:t>
            </a:r>
            <a:r>
              <a:rPr lang="en-US" dirty="0" smtClean="0">
                <a:solidFill>
                  <a:schemeClr val="tx2"/>
                </a:solidFill>
              </a:rPr>
              <a:t>- Evaluation - Extrinsic</a:t>
            </a:r>
            <a:endParaRPr lang="en-US" dirty="0"/>
          </a:p>
        </p:txBody>
      </p:sp>
      <p:sp>
        <p:nvSpPr>
          <p:cNvPr id="3" name="Content Placeholder 2"/>
          <p:cNvSpPr>
            <a:spLocks noGrp="1"/>
          </p:cNvSpPr>
          <p:nvPr>
            <p:ph idx="1"/>
          </p:nvPr>
        </p:nvSpPr>
        <p:spPr/>
        <p:txBody>
          <a:bodyPr>
            <a:noAutofit/>
          </a:bodyPr>
          <a:lstStyle/>
          <a:p>
            <a:r>
              <a:rPr lang="en-US" sz="3400" dirty="0" smtClean="0"/>
              <a:t>Extrinsic:</a:t>
            </a:r>
          </a:p>
          <a:p>
            <a:pPr lvl="1"/>
            <a:r>
              <a:rPr lang="en-US" sz="3200" dirty="0" smtClean="0"/>
              <a:t>Task-based</a:t>
            </a:r>
          </a:p>
          <a:p>
            <a:pPr lvl="1"/>
            <a:r>
              <a:rPr lang="en-US" sz="3200" dirty="0" smtClean="0"/>
              <a:t>“Tries </a:t>
            </a:r>
            <a:r>
              <a:rPr lang="en-US" sz="3200" dirty="0"/>
              <a:t>to determine the </a:t>
            </a:r>
            <a:r>
              <a:rPr lang="en-US" sz="3200" dirty="0" smtClean="0"/>
              <a:t>effect of </a:t>
            </a:r>
            <a:r>
              <a:rPr lang="en-US" sz="3200" dirty="0"/>
              <a:t>the summarization on some </a:t>
            </a:r>
            <a:r>
              <a:rPr lang="en-US" sz="3200" dirty="0" smtClean="0"/>
              <a:t>other task”</a:t>
            </a:r>
          </a:p>
          <a:p>
            <a:r>
              <a:rPr lang="en-US" sz="3400" dirty="0"/>
              <a:t>Intrinsic:</a:t>
            </a:r>
          </a:p>
          <a:p>
            <a:pPr lvl="1"/>
            <a:r>
              <a:rPr lang="en-US" sz="3200" dirty="0"/>
              <a:t>Task-independent: Test the system independent of any task</a:t>
            </a:r>
          </a:p>
          <a:p>
            <a:pPr lvl="1"/>
            <a:r>
              <a:rPr lang="en-US" sz="3200" dirty="0"/>
              <a:t>“Test the system </a:t>
            </a:r>
            <a:r>
              <a:rPr lang="en-CA" sz="3200" dirty="0"/>
              <a:t>in of itself</a:t>
            </a:r>
            <a:r>
              <a:rPr lang="en-CA" sz="3200" dirty="0" smtClean="0"/>
              <a:t>”</a:t>
            </a:r>
            <a:endParaRPr lang="en-CA" sz="3200" dirty="0"/>
          </a:p>
        </p:txBody>
      </p:sp>
    </p:spTree>
    <p:extLst>
      <p:ext uri="{BB962C8B-B14F-4D97-AF65-F5344CB8AC3E}">
        <p14:creationId xmlns:p14="http://schemas.microsoft.com/office/powerpoint/2010/main" val="2406730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solidFill>
                  <a:schemeClr val="tx2"/>
                </a:solidFill>
              </a:rPr>
              <a:t>Summarization</a:t>
            </a:r>
            <a:r>
              <a:rPr lang="en-US" dirty="0" smtClean="0">
                <a:solidFill>
                  <a:schemeClr val="tx2"/>
                </a:solidFill>
              </a:rPr>
              <a:t>- Evaluation - Extrinsic</a:t>
            </a:r>
            <a:endParaRPr lang="en-US" dirty="0"/>
          </a:p>
        </p:txBody>
      </p:sp>
      <p:sp>
        <p:nvSpPr>
          <p:cNvPr id="3" name="Content Placeholder 2"/>
          <p:cNvSpPr>
            <a:spLocks noGrp="1"/>
          </p:cNvSpPr>
          <p:nvPr>
            <p:ph idx="1"/>
          </p:nvPr>
        </p:nvSpPr>
        <p:spPr/>
        <p:txBody>
          <a:bodyPr>
            <a:noAutofit/>
          </a:bodyPr>
          <a:lstStyle/>
          <a:p>
            <a:r>
              <a:rPr lang="en-US" sz="2200" dirty="0"/>
              <a:t>In a QA System: Does it answer the specific question asked</a:t>
            </a:r>
            <a:r>
              <a:rPr lang="en-US" sz="2200" dirty="0" smtClean="0"/>
              <a:t>?</a:t>
            </a:r>
          </a:p>
          <a:p>
            <a:r>
              <a:rPr lang="en-CA" sz="2200" dirty="0"/>
              <a:t>Based on single-document summaries ask users to decide if the document is relevant to a particular query</a:t>
            </a:r>
          </a:p>
          <a:p>
            <a:r>
              <a:rPr lang="en-CA" sz="2200" dirty="0" smtClean="0"/>
              <a:t>Take </a:t>
            </a:r>
            <a:r>
              <a:rPr lang="en-CA" sz="2200" dirty="0"/>
              <a:t>a news event, give different subjects different types of documents: full documents, human summaries, automatically generated summaries. Then ask them particular questions about the event</a:t>
            </a:r>
          </a:p>
          <a:p>
            <a:r>
              <a:rPr lang="en-CA" sz="2200" dirty="0"/>
              <a:t>How useful the summaries are in trying to find relevant documents in a collection</a:t>
            </a:r>
          </a:p>
          <a:p>
            <a:r>
              <a:rPr lang="en-CA" sz="2100" dirty="0" smtClean="0"/>
              <a:t>“</a:t>
            </a:r>
            <a:r>
              <a:rPr lang="en-CA" sz="2100" dirty="0"/>
              <a:t>If the summary is a presentation of some kind about an analysis of a crisis situation, the effectiveness of the argument can be determined based on reactions from decision makers or other experts who have been presented with the argument”</a:t>
            </a:r>
            <a:endParaRPr lang="en-US" sz="2100" dirty="0"/>
          </a:p>
        </p:txBody>
      </p:sp>
    </p:spTree>
    <p:extLst>
      <p:ext uri="{BB962C8B-B14F-4D97-AF65-F5344CB8AC3E}">
        <p14:creationId xmlns:p14="http://schemas.microsoft.com/office/powerpoint/2010/main" val="700011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chemeClr val="tx2"/>
                </a:solidFill>
              </a:rPr>
              <a:t>Summarization</a:t>
            </a:r>
            <a:r>
              <a:rPr lang="en-US" dirty="0" smtClean="0">
                <a:solidFill>
                  <a:schemeClr val="tx2"/>
                </a:solidFill>
              </a:rPr>
              <a:t> - Types</a:t>
            </a:r>
            <a:endParaRPr lang="en-US" dirty="0"/>
          </a:p>
        </p:txBody>
      </p:sp>
      <p:sp>
        <p:nvSpPr>
          <p:cNvPr id="3" name="Content Placeholder 2"/>
          <p:cNvSpPr>
            <a:spLocks noGrp="1"/>
          </p:cNvSpPr>
          <p:nvPr>
            <p:ph idx="1"/>
          </p:nvPr>
        </p:nvSpPr>
        <p:spPr/>
        <p:txBody>
          <a:bodyPr>
            <a:normAutofit lnSpcReduction="10000"/>
          </a:bodyPr>
          <a:lstStyle/>
          <a:p>
            <a:r>
              <a:rPr lang="en-US" dirty="0" smtClean="0"/>
              <a:t>Common types of summaries:</a:t>
            </a:r>
          </a:p>
          <a:p>
            <a:pPr lvl="1"/>
            <a:r>
              <a:rPr lang="en-US" dirty="0" smtClean="0"/>
              <a:t>Outlines of any document</a:t>
            </a:r>
          </a:p>
          <a:p>
            <a:pPr lvl="1"/>
            <a:r>
              <a:rPr lang="en-US" dirty="0" smtClean="0"/>
              <a:t>Abstracts of a scientific article</a:t>
            </a:r>
          </a:p>
          <a:p>
            <a:pPr lvl="1"/>
            <a:r>
              <a:rPr lang="en-US" dirty="0" smtClean="0"/>
              <a:t>Headlines of a news article</a:t>
            </a:r>
          </a:p>
          <a:p>
            <a:pPr lvl="1"/>
            <a:r>
              <a:rPr lang="en-US" dirty="0" smtClean="0"/>
              <a:t>Snippets of web pages</a:t>
            </a:r>
          </a:p>
          <a:p>
            <a:pPr lvl="1"/>
            <a:r>
              <a:rPr lang="en-US" dirty="0" smtClean="0"/>
              <a:t>Summaries of email threads and forums</a:t>
            </a:r>
          </a:p>
          <a:p>
            <a:pPr lvl="1"/>
            <a:r>
              <a:rPr lang="en-US" dirty="0" smtClean="0"/>
              <a:t>Action items from a business meeting</a:t>
            </a:r>
          </a:p>
          <a:p>
            <a:pPr lvl="1"/>
            <a:r>
              <a:rPr lang="en-US" dirty="0" smtClean="0"/>
              <a:t>Compressed sentences</a:t>
            </a:r>
          </a:p>
          <a:p>
            <a:pPr lvl="1"/>
            <a:r>
              <a:rPr lang="en-US" dirty="0" smtClean="0"/>
              <a:t>Answers to complex questions</a:t>
            </a:r>
          </a:p>
        </p:txBody>
      </p:sp>
    </p:spTree>
    <p:extLst>
      <p:ext uri="{BB962C8B-B14F-4D97-AF65-F5344CB8AC3E}">
        <p14:creationId xmlns:p14="http://schemas.microsoft.com/office/powerpoint/2010/main" val="3151979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chemeClr val="tx2"/>
                </a:solidFill>
              </a:rPr>
              <a:t>Evaluation – Intrinsic</a:t>
            </a:r>
            <a:endParaRPr lang="en-US" dirty="0"/>
          </a:p>
        </p:txBody>
      </p:sp>
      <p:sp>
        <p:nvSpPr>
          <p:cNvPr id="3" name="Content Placeholder 2"/>
          <p:cNvSpPr>
            <a:spLocks noGrp="1"/>
          </p:cNvSpPr>
          <p:nvPr>
            <p:ph idx="1"/>
          </p:nvPr>
        </p:nvSpPr>
        <p:spPr/>
        <p:txBody>
          <a:bodyPr>
            <a:normAutofit/>
          </a:bodyPr>
          <a:lstStyle/>
          <a:p>
            <a:r>
              <a:rPr lang="en-US" dirty="0" smtClean="0"/>
              <a:t>Types:</a:t>
            </a:r>
            <a:endParaRPr lang="en-US" dirty="0"/>
          </a:p>
          <a:p>
            <a:pPr lvl="1"/>
            <a:r>
              <a:rPr lang="en-US" dirty="0"/>
              <a:t>Agreement</a:t>
            </a:r>
          </a:p>
          <a:p>
            <a:pPr lvl="1"/>
            <a:r>
              <a:rPr lang="en-US" dirty="0"/>
              <a:t>Quality</a:t>
            </a:r>
          </a:p>
          <a:p>
            <a:pPr lvl="1"/>
            <a:r>
              <a:rPr lang="en-US" dirty="0" err="1"/>
              <a:t>Informativeness</a:t>
            </a:r>
            <a:endParaRPr lang="en-US" dirty="0"/>
          </a:p>
          <a:p>
            <a:pPr lvl="1"/>
            <a:r>
              <a:rPr lang="en-US" dirty="0"/>
              <a:t>Component-level tests</a:t>
            </a:r>
          </a:p>
        </p:txBody>
      </p:sp>
    </p:spTree>
    <p:extLst>
      <p:ext uri="{BB962C8B-B14F-4D97-AF65-F5344CB8AC3E}">
        <p14:creationId xmlns:p14="http://schemas.microsoft.com/office/powerpoint/2010/main" val="2007644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Evaluation – Intrinsic - Agreement</a:t>
            </a:r>
            <a:endParaRPr lang="en-US" dirty="0"/>
          </a:p>
        </p:txBody>
      </p:sp>
      <p:sp>
        <p:nvSpPr>
          <p:cNvPr id="3" name="Content Placeholder 2"/>
          <p:cNvSpPr>
            <a:spLocks noGrp="1"/>
          </p:cNvSpPr>
          <p:nvPr>
            <p:ph idx="1"/>
          </p:nvPr>
        </p:nvSpPr>
        <p:spPr/>
        <p:txBody>
          <a:bodyPr>
            <a:normAutofit fontScale="85000" lnSpcReduction="10000"/>
          </a:bodyPr>
          <a:lstStyle/>
          <a:p>
            <a:r>
              <a:rPr lang="en-CA" sz="3600" dirty="0"/>
              <a:t>Agreement (Kappa) [CARLETTA1997] [SIEGEL1998]:</a:t>
            </a:r>
            <a:endParaRPr lang="en-US" sz="3800" dirty="0" smtClean="0"/>
          </a:p>
          <a:p>
            <a:pPr lvl="2"/>
            <a:endParaRPr lang="en-US" dirty="0" smtClean="0"/>
          </a:p>
          <a:p>
            <a:pPr lvl="2"/>
            <a:endParaRPr lang="en-US" dirty="0" smtClean="0"/>
          </a:p>
          <a:p>
            <a:pPr lvl="2"/>
            <a:endParaRPr lang="en-US" dirty="0" smtClean="0"/>
          </a:p>
          <a:p>
            <a:pPr lvl="2"/>
            <a:endParaRPr lang="en-US" dirty="0"/>
          </a:p>
          <a:p>
            <a:pPr lvl="2"/>
            <a:r>
              <a:rPr lang="en-US" sz="2600" dirty="0" smtClean="0"/>
              <a:t>P(A) is the proportion of times judges agree</a:t>
            </a:r>
          </a:p>
          <a:p>
            <a:pPr lvl="2"/>
            <a:r>
              <a:rPr lang="en-US" sz="2600" dirty="0" smtClean="0"/>
              <a:t>P(E) is the proportion we expect judges to agree by chance</a:t>
            </a:r>
            <a:endParaRPr lang="en-US" sz="2600" dirty="0"/>
          </a:p>
          <a:p>
            <a:pPr lvl="2"/>
            <a:r>
              <a:rPr lang="en-US" sz="2600" dirty="0" smtClean="0"/>
              <a:t>K = 1 Complete agreement among judges</a:t>
            </a:r>
          </a:p>
          <a:p>
            <a:pPr lvl="2"/>
            <a:r>
              <a:rPr lang="en-US" sz="2600" dirty="0" smtClean="0"/>
              <a:t>K= 0 Complete disagreement</a:t>
            </a:r>
          </a:p>
          <a:p>
            <a:pPr lvl="2"/>
            <a:r>
              <a:rPr lang="en-CA" sz="2600" dirty="0" smtClean="0"/>
              <a:t>K </a:t>
            </a:r>
            <a:r>
              <a:rPr lang="en-CA" sz="2600" dirty="0"/>
              <a:t>&gt; .8 as good reliability, with .67 &lt; K &lt; .8 </a:t>
            </a:r>
            <a:r>
              <a:rPr lang="en-CA" sz="2600" dirty="0" smtClean="0"/>
              <a:t>allowing tentative conclusions</a:t>
            </a:r>
            <a:endParaRPr lang="en-US" sz="2600" dirty="0" smtClean="0"/>
          </a:p>
        </p:txBody>
      </p:sp>
      <p:pic>
        <p:nvPicPr>
          <p:cNvPr id="6" name="Picture 5"/>
          <p:cNvPicPr>
            <a:picLocks noChangeAspect="1"/>
          </p:cNvPicPr>
          <p:nvPr/>
        </p:nvPicPr>
        <p:blipFill>
          <a:blip r:embed="rId2"/>
          <a:stretch>
            <a:fillRect/>
          </a:stretch>
        </p:blipFill>
        <p:spPr>
          <a:xfrm>
            <a:off x="3137512" y="2667000"/>
            <a:ext cx="2868975" cy="1030386"/>
          </a:xfrm>
          <a:prstGeom prst="rect">
            <a:avLst/>
          </a:prstGeom>
        </p:spPr>
      </p:pic>
    </p:spTree>
    <p:extLst>
      <p:ext uri="{BB962C8B-B14F-4D97-AF65-F5344CB8AC3E}">
        <p14:creationId xmlns:p14="http://schemas.microsoft.com/office/powerpoint/2010/main" val="3269617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chemeClr val="tx2"/>
                </a:solidFill>
              </a:rPr>
              <a:t>Evaluation – Intrinsic – Agreement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smtClean="0"/>
                  <a:t>Kappa Calculation:</a:t>
                </a:r>
              </a:p>
              <a:p>
                <a:pPr lvl="1"/>
                <a:r>
                  <a:rPr lang="en-US" sz="3100" dirty="0" smtClean="0"/>
                  <a:t>Table</a:t>
                </a:r>
                <a:r>
                  <a:rPr lang="en-US" dirty="0" smtClean="0"/>
                  <a:t> with a row for each sentence and two more columns: one for the number it was marked as relevant, the other for how many marked it as irrelevant</a:t>
                </a:r>
              </a:p>
              <a:p>
                <a:pPr lvl="1"/>
                <a:r>
                  <a:rPr lang="en-US" dirty="0" smtClean="0"/>
                  <a:t>The proportion of sentences assigned to the </a:t>
                </a:r>
                <a:r>
                  <a:rPr lang="en-US" i="1" dirty="0" err="1"/>
                  <a:t>j</a:t>
                </a:r>
                <a:r>
                  <a:rPr lang="en-US" dirty="0" err="1" smtClean="0"/>
                  <a:t>th</a:t>
                </a:r>
                <a:r>
                  <a:rPr lang="en-US" i="1" dirty="0" smtClean="0"/>
                  <a:t> </a:t>
                </a:r>
                <a:r>
                  <a:rPr lang="en-US" dirty="0" smtClean="0"/>
                  <a:t> I calculated:</a:t>
                </a:r>
              </a:p>
              <a:p>
                <a:pPr lvl="1"/>
                <a:endParaRPr lang="en-US" dirty="0" smtClean="0"/>
              </a:p>
              <a:p>
                <a:pPr lvl="1"/>
                <a:endParaRPr lang="en-US" dirty="0"/>
              </a:p>
              <a:p>
                <a:pPr lvl="1" algn="just"/>
                <a:endParaRPr lang="en-US" dirty="0" smtClean="0"/>
              </a:p>
              <a:p>
                <a:pPr lvl="1" algn="just"/>
                <a:r>
                  <a:rPr lang="en-US" dirty="0" smtClean="0"/>
                  <a:t>Where </a:t>
                </a:r>
                <a:r>
                  <a:rPr lang="en-US" i="1" dirty="0" err="1" smtClean="0"/>
                  <a:t>C</a:t>
                </a:r>
                <a:r>
                  <a:rPr lang="en-US" i="1" baseline="-25000" dirty="0" err="1" smtClean="0"/>
                  <a:t>j</a:t>
                </a:r>
                <a:r>
                  <a:rPr lang="en-US" i="1" baseline="-25000" dirty="0" smtClean="0"/>
                  <a:t> </a:t>
                </a:r>
                <a:r>
                  <a:rPr lang="en-US" i="1" dirty="0" smtClean="0"/>
                  <a:t> </a:t>
                </a:r>
                <a:r>
                  <a:rPr lang="en-US" dirty="0" smtClean="0"/>
                  <a:t>is the total for column </a:t>
                </a:r>
                <a:r>
                  <a:rPr lang="en-US" i="1" dirty="0" smtClean="0"/>
                  <a:t>j</a:t>
                </a:r>
              </a:p>
              <a:p>
                <a:pPr lvl="1" algn="just"/>
                <a:r>
                  <a:rPr lang="en-US" i="1" dirty="0" smtClean="0"/>
                  <a:t>N </a:t>
                </a:r>
                <a:r>
                  <a:rPr lang="en-US" dirty="0" smtClean="0"/>
                  <a:t>is the number of sentences</a:t>
                </a:r>
              </a:p>
              <a:p>
                <a:pPr lvl="1" algn="just"/>
                <a:r>
                  <a:rPr lang="en-US" i="1" dirty="0" smtClean="0"/>
                  <a:t>K </a:t>
                </a:r>
                <a:r>
                  <a:rPr lang="en-US" dirty="0" smtClean="0"/>
                  <a:t>is the number of judges</a:t>
                </a:r>
              </a:p>
              <a:p>
                <a:pPr lvl="1" algn="just"/>
                <a:r>
                  <a:rPr lang="en-CA" dirty="0"/>
                  <a:t>The expected proportion </a:t>
                </a:r>
                <a:r>
                  <a:rPr lang="en-CA" dirty="0" smtClean="0"/>
                  <a:t>on category </a:t>
                </a:r>
                <a:r>
                  <a:rPr lang="en-CA" i="1" dirty="0" smtClean="0"/>
                  <a:t>j Is:</a:t>
                </a:r>
                <a:r>
                  <a:rPr lang="en-CA" dirty="0" smtClean="0"/>
                  <a:t> </a:t>
                </a:r>
                <a14:m>
                  <m:oMath xmlns:m="http://schemas.openxmlformats.org/officeDocument/2006/math">
                    <m:sSubSup>
                      <m:sSubSupPr>
                        <m:ctrlPr>
                          <a:rPr lang="en-CA" i="1" smtClean="0">
                            <a:latin typeface="Cambria Math" panose="02040503050406030204" pitchFamily="18" charset="0"/>
                          </a:rPr>
                        </m:ctrlPr>
                      </m:sSubSupPr>
                      <m:e>
                        <m:r>
                          <a:rPr lang="en-CA" b="0" i="1" smtClean="0">
                            <a:latin typeface="Cambria Math" panose="02040503050406030204" pitchFamily="18" charset="0"/>
                          </a:rPr>
                          <m:t>𝑃</m:t>
                        </m:r>
                      </m:e>
                      <m:sub>
                        <m:r>
                          <a:rPr lang="en-CA" b="0" i="1" smtClean="0">
                            <a:latin typeface="Cambria Math" panose="02040503050406030204" pitchFamily="18" charset="0"/>
                          </a:rPr>
                          <m:t>𝐽</m:t>
                        </m:r>
                      </m:sub>
                      <m:sup>
                        <m:r>
                          <a:rPr lang="en-CA" b="0" i="1" smtClean="0">
                            <a:latin typeface="Cambria Math" panose="02040503050406030204" pitchFamily="18" charset="0"/>
                          </a:rPr>
                          <m:t>2</m:t>
                        </m:r>
                      </m:sup>
                    </m:sSubSup>
                  </m:oMath>
                </a14:m>
                <a:r>
                  <a:rPr lang="en-CA" dirty="0" smtClean="0"/>
                  <a:t> (assuming </a:t>
                </a:r>
                <a:r>
                  <a:rPr lang="en-CA" dirty="0"/>
                  <a:t>subjects assign sentences to categories at </a:t>
                </a:r>
                <a:r>
                  <a:rPr lang="en-CA" dirty="0" smtClean="0"/>
                  <a:t>random)</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37" t="-2561" r="-1037"/>
                </a:stretch>
              </a:blipFill>
            </p:spPr>
            <p:txBody>
              <a:bodyPr/>
              <a:lstStyle/>
              <a:p>
                <a:r>
                  <a:rPr lang="en-CA">
                    <a:noFill/>
                  </a:rPr>
                  <a:t> </a:t>
                </a:r>
              </a:p>
            </p:txBody>
          </p:sp>
        </mc:Fallback>
      </mc:AlternateContent>
      <p:pic>
        <p:nvPicPr>
          <p:cNvPr id="4" name="Picture 3"/>
          <p:cNvPicPr>
            <a:picLocks noChangeAspect="1"/>
          </p:cNvPicPr>
          <p:nvPr/>
        </p:nvPicPr>
        <p:blipFill>
          <a:blip r:embed="rId3"/>
          <a:stretch>
            <a:fillRect/>
          </a:stretch>
        </p:blipFill>
        <p:spPr>
          <a:xfrm>
            <a:off x="3792746" y="3124200"/>
            <a:ext cx="1558508" cy="1027427"/>
          </a:xfrm>
          <a:prstGeom prst="rect">
            <a:avLst/>
          </a:prstGeom>
        </p:spPr>
      </p:pic>
    </p:spTree>
    <p:extLst>
      <p:ext uri="{BB962C8B-B14F-4D97-AF65-F5344CB8AC3E}">
        <p14:creationId xmlns:p14="http://schemas.microsoft.com/office/powerpoint/2010/main" val="1525765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Evaluation – Intrinsic - Quality</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Characteristics of a high quality summary [ROWLEY82]: </a:t>
            </a:r>
          </a:p>
          <a:p>
            <a:pPr lvl="1"/>
            <a:r>
              <a:rPr lang="en-US" sz="3100" dirty="0" smtClean="0"/>
              <a:t>“… </a:t>
            </a:r>
            <a:r>
              <a:rPr lang="en-CA" sz="3100" dirty="0" smtClean="0"/>
              <a:t>good </a:t>
            </a:r>
            <a:r>
              <a:rPr lang="en-CA" sz="3100" dirty="0"/>
              <a:t>spelling and grammar, clear indication of the topic of the source document, impersonal style, conciseness, readability and understandability, acronyms being presented with expansions, </a:t>
            </a:r>
            <a:r>
              <a:rPr lang="en-CA" sz="3100" dirty="0" err="1" smtClean="0"/>
              <a:t>etc</a:t>
            </a:r>
            <a:r>
              <a:rPr lang="en-CA" sz="3100" dirty="0" smtClean="0"/>
              <a:t>”</a:t>
            </a:r>
            <a:endParaRPr lang="en-US" sz="3100" dirty="0" smtClean="0"/>
          </a:p>
          <a:p>
            <a:r>
              <a:rPr lang="en-US" dirty="0" smtClean="0"/>
              <a:t>Readability:</a:t>
            </a:r>
          </a:p>
          <a:p>
            <a:pPr lvl="1"/>
            <a:r>
              <a:rPr lang="en-CA" sz="3300" dirty="0"/>
              <a:t>The FOG </a:t>
            </a:r>
            <a:r>
              <a:rPr lang="en-CA" sz="3300" dirty="0" smtClean="0"/>
              <a:t>index:</a:t>
            </a:r>
          </a:p>
          <a:p>
            <a:pPr lvl="2"/>
            <a:r>
              <a:rPr lang="en-CA" sz="3100" dirty="0" smtClean="0"/>
              <a:t>Sums </a:t>
            </a:r>
            <a:r>
              <a:rPr lang="en-CA" sz="3100" dirty="0"/>
              <a:t>the average sentence length with the percentage of words over 3 syllables, with a ‘grade’ level over 12 indicating difﬁculty for the average reader. </a:t>
            </a:r>
            <a:endParaRPr lang="en-CA" sz="3100" dirty="0" smtClean="0"/>
          </a:p>
          <a:p>
            <a:pPr lvl="1"/>
            <a:r>
              <a:rPr lang="en-CA" sz="3300" dirty="0" smtClean="0"/>
              <a:t>The </a:t>
            </a:r>
            <a:r>
              <a:rPr lang="en-CA" sz="3300" dirty="0"/>
              <a:t>Kincaid </a:t>
            </a:r>
            <a:r>
              <a:rPr lang="en-CA" sz="3300" dirty="0" smtClean="0"/>
              <a:t>index (for technical text):</a:t>
            </a:r>
          </a:p>
          <a:p>
            <a:pPr lvl="2"/>
            <a:r>
              <a:rPr lang="en-CA" sz="3100" dirty="0" smtClean="0"/>
              <a:t>Computes </a:t>
            </a:r>
            <a:r>
              <a:rPr lang="en-CA" sz="3100" dirty="0"/>
              <a:t>a weighted sum of sentence length and word length. A lower score on these metrics means the text is less </a:t>
            </a:r>
            <a:r>
              <a:rPr lang="en-CA" sz="3100" dirty="0" smtClean="0"/>
              <a:t>complex</a:t>
            </a:r>
          </a:p>
          <a:p>
            <a:pPr lvl="1"/>
            <a:r>
              <a:rPr lang="en-CA" sz="3300" dirty="0" smtClean="0"/>
              <a:t>Issues with these two methods:</a:t>
            </a:r>
          </a:p>
          <a:p>
            <a:pPr lvl="2"/>
            <a:r>
              <a:rPr lang="en-CA" sz="3100" dirty="0" smtClean="0"/>
              <a:t>“word </a:t>
            </a:r>
            <a:r>
              <a:rPr lang="en-CA" sz="3100" dirty="0"/>
              <a:t>and sentence length do not, in themselves, tell us very much about </a:t>
            </a:r>
            <a:r>
              <a:rPr lang="en-CA" sz="3100" dirty="0" smtClean="0"/>
              <a:t>quality”</a:t>
            </a:r>
          </a:p>
          <a:p>
            <a:r>
              <a:rPr lang="en-CA" dirty="0" smtClean="0"/>
              <a:t>The main issue with methods based only on Quality evaluation:</a:t>
            </a:r>
          </a:p>
          <a:p>
            <a:pPr lvl="1"/>
            <a:r>
              <a:rPr lang="en-CA" sz="3100" dirty="0" smtClean="0"/>
              <a:t>No relevance measure</a:t>
            </a:r>
          </a:p>
        </p:txBody>
      </p:sp>
    </p:spTree>
    <p:extLst>
      <p:ext uri="{BB962C8B-B14F-4D97-AF65-F5344CB8AC3E}">
        <p14:creationId xmlns:p14="http://schemas.microsoft.com/office/powerpoint/2010/main" val="422902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Evaluation – Intrinsic - </a:t>
            </a:r>
            <a:r>
              <a:rPr lang="en-US" dirty="0" err="1" smtClean="0">
                <a:solidFill>
                  <a:schemeClr val="tx2"/>
                </a:solidFill>
              </a:rPr>
              <a:t>Informativeness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Comparison against reference output:</a:t>
            </a:r>
          </a:p>
          <a:p>
            <a:pPr lvl="1"/>
            <a:r>
              <a:rPr lang="en-US" sz="2900" dirty="0" smtClean="0"/>
              <a:t>Sentence Recall:</a:t>
            </a:r>
          </a:p>
          <a:p>
            <a:pPr lvl="2"/>
            <a:r>
              <a:rPr lang="en-CA" sz="2900" dirty="0" smtClean="0"/>
              <a:t>Where </a:t>
            </a:r>
            <a:r>
              <a:rPr lang="en-CA" sz="2900" i="1" dirty="0" smtClean="0"/>
              <a:t>n </a:t>
            </a:r>
            <a:r>
              <a:rPr lang="en-CA" sz="2900" dirty="0" smtClean="0"/>
              <a:t>is the length of the </a:t>
            </a:r>
            <a:r>
              <a:rPr lang="en-CA" sz="2900" dirty="0"/>
              <a:t>reference </a:t>
            </a:r>
            <a:r>
              <a:rPr lang="en-CA" sz="2900" dirty="0" smtClean="0"/>
              <a:t>summary, </a:t>
            </a:r>
            <a:r>
              <a:rPr lang="en-CA" sz="2900" i="1" dirty="0" smtClean="0"/>
              <a:t>k </a:t>
            </a:r>
            <a:r>
              <a:rPr lang="en-CA" sz="2900" dirty="0" smtClean="0"/>
              <a:t>the length of the </a:t>
            </a:r>
            <a:r>
              <a:rPr lang="en-CA" sz="2900" dirty="0"/>
              <a:t>machine </a:t>
            </a:r>
            <a:r>
              <a:rPr lang="en-CA" sz="2900" dirty="0" smtClean="0"/>
              <a:t>summary, </a:t>
            </a:r>
            <a:r>
              <a:rPr lang="en-CA" sz="2900" dirty="0"/>
              <a:t>and </a:t>
            </a:r>
            <a:r>
              <a:rPr lang="en-CA" sz="2900" i="1" dirty="0" smtClean="0"/>
              <a:t>p</a:t>
            </a:r>
            <a:r>
              <a:rPr lang="en-CA" sz="2900" dirty="0" smtClean="0"/>
              <a:t> </a:t>
            </a:r>
            <a:r>
              <a:rPr lang="en-CA" sz="2900" dirty="0"/>
              <a:t>of the </a:t>
            </a:r>
            <a:r>
              <a:rPr lang="en-CA" sz="2900" i="1" dirty="0"/>
              <a:t>n</a:t>
            </a:r>
            <a:r>
              <a:rPr lang="en-CA" sz="2900" dirty="0"/>
              <a:t> sentences </a:t>
            </a:r>
            <a:r>
              <a:rPr lang="en-CA" sz="2900" dirty="0" smtClean="0"/>
              <a:t>are </a:t>
            </a:r>
            <a:r>
              <a:rPr lang="en-CA" sz="2900" dirty="0"/>
              <a:t>in the machine </a:t>
            </a:r>
            <a:r>
              <a:rPr lang="en-CA" sz="2900" dirty="0" smtClean="0"/>
              <a:t>summary:</a:t>
            </a:r>
          </a:p>
          <a:p>
            <a:pPr lvl="3"/>
            <a:r>
              <a:rPr lang="en-CA" sz="2900" dirty="0" smtClean="0"/>
              <a:t>Precision </a:t>
            </a:r>
            <a:r>
              <a:rPr lang="en-CA" sz="2900" i="1" dirty="0" smtClean="0"/>
              <a:t>p/k</a:t>
            </a:r>
            <a:r>
              <a:rPr lang="en-CA" sz="2900" dirty="0" smtClean="0"/>
              <a:t> </a:t>
            </a:r>
          </a:p>
          <a:p>
            <a:pPr lvl="3"/>
            <a:r>
              <a:rPr lang="en-CA" sz="2900" dirty="0" smtClean="0"/>
              <a:t>Recall </a:t>
            </a:r>
            <a:r>
              <a:rPr lang="en-CA" sz="2900" i="1" dirty="0" err="1" smtClean="0"/>
              <a:t>p/n</a:t>
            </a:r>
            <a:endParaRPr lang="en-CA" sz="2900" i="1" dirty="0" smtClean="0"/>
          </a:p>
          <a:p>
            <a:pPr lvl="2"/>
            <a:r>
              <a:rPr lang="en-CA" sz="2900" dirty="0" smtClean="0"/>
              <a:t>Main drawback: unable to distinguish between summaries that have same recall values</a:t>
            </a:r>
            <a:endParaRPr lang="en-CA" sz="2900" dirty="0"/>
          </a:p>
          <a:p>
            <a:pPr lvl="1"/>
            <a:r>
              <a:rPr lang="en-US" sz="2900" dirty="0" smtClean="0"/>
              <a:t>Sentence Rank:</a:t>
            </a:r>
          </a:p>
          <a:p>
            <a:pPr lvl="2"/>
            <a:r>
              <a:rPr lang="en-US" sz="2900" dirty="0" smtClean="0"/>
              <a:t>Sentences are ranked according to </a:t>
            </a:r>
            <a:r>
              <a:rPr lang="en-CA" sz="2900" dirty="0" smtClean="0"/>
              <a:t>“summary-worthiness”</a:t>
            </a:r>
          </a:p>
          <a:p>
            <a:pPr lvl="2"/>
            <a:r>
              <a:rPr lang="en-CA" sz="2900" dirty="0" smtClean="0"/>
              <a:t>The ranks of the reference summary and the machine summary are then compared</a:t>
            </a:r>
          </a:p>
          <a:p>
            <a:pPr lvl="1"/>
            <a:r>
              <a:rPr lang="en-CA" sz="2900" dirty="0" smtClean="0"/>
              <a:t>Utility-based:</a:t>
            </a:r>
            <a:endParaRPr lang="en-US" sz="2900" dirty="0" smtClean="0"/>
          </a:p>
          <a:p>
            <a:pPr lvl="2"/>
            <a:r>
              <a:rPr lang="en-CA" sz="2900" dirty="0" smtClean="0"/>
              <a:t>Fine-grained </a:t>
            </a:r>
            <a:r>
              <a:rPr lang="en-CA" sz="2900" dirty="0"/>
              <a:t>approach to judging summary-worthiness of sentences, </a:t>
            </a:r>
            <a:r>
              <a:rPr lang="en-CA" sz="2900" dirty="0" smtClean="0"/>
              <a:t>instead of just </a:t>
            </a:r>
            <a:r>
              <a:rPr lang="en-CA" sz="2900" dirty="0" err="1"/>
              <a:t>boolean</a:t>
            </a:r>
            <a:r>
              <a:rPr lang="en-CA" sz="2900" dirty="0"/>
              <a:t> </a:t>
            </a:r>
            <a:r>
              <a:rPr lang="en-CA" sz="2900" dirty="0" smtClean="0"/>
              <a:t>judgments:</a:t>
            </a:r>
          </a:p>
          <a:p>
            <a:pPr lvl="3"/>
            <a:r>
              <a:rPr lang="en-CA" sz="2900" dirty="0" smtClean="0"/>
              <a:t>You can have levels of worthiness</a:t>
            </a:r>
          </a:p>
          <a:p>
            <a:pPr lvl="2"/>
            <a:r>
              <a:rPr lang="en-CA" sz="2900" dirty="0" smtClean="0"/>
              <a:t>Disadvantage:</a:t>
            </a:r>
          </a:p>
          <a:p>
            <a:pPr lvl="3"/>
            <a:r>
              <a:rPr lang="en-CA" sz="2900" dirty="0" smtClean="0"/>
              <a:t>Hard to assign values of worthiness (pas/fail vs 1 to 10)</a:t>
            </a:r>
          </a:p>
          <a:p>
            <a:pPr lvl="3"/>
            <a:r>
              <a:rPr lang="en-CA" sz="2900" dirty="0" smtClean="0"/>
              <a:t>The worthiness scale must de bounded in reality, and that is not easy: how do you determine something is useful for a particular purpose</a:t>
            </a:r>
          </a:p>
        </p:txBody>
      </p:sp>
    </p:spTree>
    <p:extLst>
      <p:ext uri="{BB962C8B-B14F-4D97-AF65-F5344CB8AC3E}">
        <p14:creationId xmlns:p14="http://schemas.microsoft.com/office/powerpoint/2010/main" val="2152228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Evaluation – Intrinsic - </a:t>
            </a:r>
            <a:r>
              <a:rPr lang="en-US" dirty="0" err="1" smtClean="0">
                <a:solidFill>
                  <a:schemeClr val="tx2"/>
                </a:solidFill>
              </a:rPr>
              <a:t>Informativeness</a:t>
            </a:r>
            <a:endParaRPr lang="en-US" dirty="0"/>
          </a:p>
        </p:txBody>
      </p:sp>
      <p:sp>
        <p:nvSpPr>
          <p:cNvPr id="3" name="Content Placeholder 2"/>
          <p:cNvSpPr>
            <a:spLocks noGrp="1"/>
          </p:cNvSpPr>
          <p:nvPr>
            <p:ph idx="1"/>
          </p:nvPr>
        </p:nvSpPr>
        <p:spPr/>
        <p:txBody>
          <a:bodyPr>
            <a:normAutofit fontScale="62500" lnSpcReduction="20000"/>
          </a:bodyPr>
          <a:lstStyle/>
          <a:p>
            <a:pPr lvl="1"/>
            <a:r>
              <a:rPr lang="en-US" sz="2900" dirty="0" smtClean="0"/>
              <a:t>Content-based:</a:t>
            </a:r>
          </a:p>
          <a:p>
            <a:pPr lvl="2"/>
            <a:r>
              <a:rPr lang="en-CA" sz="2900" dirty="0" smtClean="0"/>
              <a:t>Suited also for Abstract summaries</a:t>
            </a:r>
          </a:p>
          <a:p>
            <a:pPr lvl="2"/>
            <a:r>
              <a:rPr lang="en-CA" sz="2900" dirty="0" smtClean="0"/>
              <a:t>Tries to compare the propositional content (statements) of two summaries</a:t>
            </a:r>
          </a:p>
          <a:p>
            <a:pPr lvl="2"/>
            <a:r>
              <a:rPr lang="en-CA" sz="2900" dirty="0" smtClean="0"/>
              <a:t>However it is very difficult to evaluate summaries than contain different vocabulary from the input:</a:t>
            </a:r>
          </a:p>
          <a:p>
            <a:pPr lvl="3"/>
            <a:r>
              <a:rPr lang="en-CA" sz="2900" dirty="0" smtClean="0"/>
              <a:t>Could use thesaurus lists</a:t>
            </a:r>
          </a:p>
          <a:p>
            <a:pPr lvl="3"/>
            <a:r>
              <a:rPr lang="en-CA" sz="2900" dirty="0" smtClean="0"/>
              <a:t>Could use Latent Semantic Indexing (LSI) techniques:</a:t>
            </a:r>
          </a:p>
          <a:p>
            <a:pPr lvl="4"/>
            <a:r>
              <a:rPr lang="en-CA" sz="2500" dirty="0" smtClean="0"/>
              <a:t>LSI Reduces the dimensionality of the vector space to try to find higher order regularities</a:t>
            </a:r>
          </a:p>
          <a:p>
            <a:pPr lvl="2"/>
            <a:r>
              <a:rPr lang="en-CA" sz="2900" dirty="0" smtClean="0"/>
              <a:t>Disadvantages:</a:t>
            </a:r>
          </a:p>
          <a:p>
            <a:pPr lvl="3"/>
            <a:r>
              <a:rPr lang="en-CA" sz="2900" dirty="0" smtClean="0"/>
              <a:t>Doesn’t consider syntactic or semantic information:</a:t>
            </a:r>
          </a:p>
          <a:p>
            <a:pPr lvl="4"/>
            <a:r>
              <a:rPr lang="da-DK" sz="2500" dirty="0" smtClean="0"/>
              <a:t>“man bites dog” = “dog bites man”</a:t>
            </a:r>
          </a:p>
          <a:p>
            <a:pPr lvl="4"/>
            <a:r>
              <a:rPr lang="en-CA" sz="2500" dirty="0"/>
              <a:t>“The experiments provide evidence in favor of the </a:t>
            </a:r>
            <a:r>
              <a:rPr lang="en-CA" sz="2500" dirty="0" smtClean="0"/>
              <a:t>hypothesis” =</a:t>
            </a:r>
          </a:p>
          <a:p>
            <a:pPr marL="1828800" lvl="4" indent="0">
              <a:buNone/>
            </a:pPr>
            <a:r>
              <a:rPr lang="en-CA" sz="2500" dirty="0" smtClean="0"/>
              <a:t>“</a:t>
            </a:r>
            <a:r>
              <a:rPr lang="en-CA" sz="2500" dirty="0"/>
              <a:t>The experiments don’t provide evidence in favor of the </a:t>
            </a:r>
            <a:r>
              <a:rPr lang="en-CA" sz="2500" dirty="0" smtClean="0"/>
              <a:t>hypothesis” =</a:t>
            </a:r>
          </a:p>
          <a:p>
            <a:pPr marL="1828800" lvl="4" indent="0">
              <a:buNone/>
            </a:pPr>
            <a:r>
              <a:rPr lang="en-CA" sz="2500" dirty="0" smtClean="0"/>
              <a:t>“</a:t>
            </a:r>
            <a:r>
              <a:rPr lang="en-CA" sz="2500" dirty="0"/>
              <a:t>The experiments provide only weak evidence in favor of the hypothesis.”</a:t>
            </a:r>
            <a:endParaRPr lang="da-DK" sz="2500" dirty="0" smtClean="0"/>
          </a:p>
          <a:p>
            <a:pPr lvl="4"/>
            <a:endParaRPr lang="en-CA" sz="2500" dirty="0" smtClean="0"/>
          </a:p>
          <a:p>
            <a:pPr lvl="2"/>
            <a:endParaRPr lang="en-CA" sz="2900" dirty="0" smtClean="0"/>
          </a:p>
          <a:p>
            <a:pPr lvl="2"/>
            <a:endParaRPr lang="en-CA" sz="2900" dirty="0" smtClean="0"/>
          </a:p>
          <a:p>
            <a:pPr lvl="2"/>
            <a:endParaRPr lang="en-CA" sz="2900" dirty="0" smtClean="0"/>
          </a:p>
          <a:p>
            <a:pPr lvl="2"/>
            <a:endParaRPr lang="en-CA" sz="2900" dirty="0"/>
          </a:p>
        </p:txBody>
      </p:sp>
    </p:spTree>
    <p:extLst>
      <p:ext uri="{BB962C8B-B14F-4D97-AF65-F5344CB8AC3E}">
        <p14:creationId xmlns:p14="http://schemas.microsoft.com/office/powerpoint/2010/main" val="2447009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Evaluation – Intrinsic – Component-level tests</a:t>
            </a:r>
            <a:endParaRPr lang="en-US" dirty="0"/>
          </a:p>
        </p:txBody>
      </p:sp>
      <p:sp>
        <p:nvSpPr>
          <p:cNvPr id="3" name="Content Placeholder 2"/>
          <p:cNvSpPr>
            <a:spLocks noGrp="1"/>
          </p:cNvSpPr>
          <p:nvPr>
            <p:ph idx="1"/>
          </p:nvPr>
        </p:nvSpPr>
        <p:spPr/>
        <p:txBody>
          <a:bodyPr>
            <a:normAutofit fontScale="92500" lnSpcReduction="20000"/>
          </a:bodyPr>
          <a:lstStyle/>
          <a:p>
            <a:r>
              <a:rPr lang="en-US" sz="3300" dirty="0" smtClean="0"/>
              <a:t>Useful </a:t>
            </a:r>
            <a:r>
              <a:rPr lang="en-US" sz="3300" dirty="0"/>
              <a:t>for </a:t>
            </a:r>
            <a:r>
              <a:rPr lang="en-US" sz="3300" dirty="0" smtClean="0"/>
              <a:t>multiple-document abstractive systems where components can be identified</a:t>
            </a:r>
          </a:p>
          <a:p>
            <a:r>
              <a:rPr lang="en-US" sz="3300" dirty="0" smtClean="0"/>
              <a:t>Each component is intrinsically evaluated</a:t>
            </a:r>
          </a:p>
          <a:p>
            <a:r>
              <a:rPr lang="en-US" sz="3300" dirty="0" smtClean="0"/>
              <a:t>Test suites of </a:t>
            </a:r>
            <a:r>
              <a:rPr lang="en-CA" sz="3300" dirty="0"/>
              <a:t>sample inputs and reference </a:t>
            </a:r>
            <a:r>
              <a:rPr lang="en-CA" sz="3300" dirty="0" smtClean="0"/>
              <a:t>outputs for each component are compiled:</a:t>
            </a:r>
          </a:p>
          <a:p>
            <a:pPr lvl="1"/>
            <a:r>
              <a:rPr lang="en-CA" sz="2900" dirty="0" smtClean="0"/>
              <a:t>Can include annotated corpora. Part or the corpora can be reserved for testing</a:t>
            </a:r>
          </a:p>
          <a:p>
            <a:r>
              <a:rPr lang="en-CA" sz="3300" dirty="0" smtClean="0"/>
              <a:t>“The </a:t>
            </a:r>
            <a:r>
              <a:rPr lang="en-CA" sz="3300" dirty="0"/>
              <a:t>performance of each component can be correlated with the performance of the summarizer as a whole in producing </a:t>
            </a:r>
            <a:r>
              <a:rPr lang="en-CA" sz="3300" dirty="0" smtClean="0"/>
              <a:t>summaries”</a:t>
            </a:r>
            <a:endParaRPr lang="en-CA" sz="2900" dirty="0" smtClean="0"/>
          </a:p>
          <a:p>
            <a:pPr lvl="2"/>
            <a:endParaRPr lang="en-CA" sz="2900" dirty="0" smtClean="0"/>
          </a:p>
          <a:p>
            <a:pPr lvl="2"/>
            <a:endParaRPr lang="en-CA" sz="2900" dirty="0" smtClean="0"/>
          </a:p>
          <a:p>
            <a:pPr lvl="2"/>
            <a:endParaRPr lang="en-CA" sz="2900" dirty="0" smtClean="0"/>
          </a:p>
          <a:p>
            <a:pPr lvl="2"/>
            <a:endParaRPr lang="en-CA" sz="2900" dirty="0"/>
          </a:p>
        </p:txBody>
      </p:sp>
    </p:spTree>
    <p:extLst>
      <p:ext uri="{BB962C8B-B14F-4D97-AF65-F5344CB8AC3E}">
        <p14:creationId xmlns:p14="http://schemas.microsoft.com/office/powerpoint/2010/main" val="584028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Evaluation – Intrinsic – ROUGE</a:t>
            </a:r>
            <a:endParaRPr lang="en-US" dirty="0"/>
          </a:p>
        </p:txBody>
      </p:sp>
      <p:sp>
        <p:nvSpPr>
          <p:cNvPr id="3" name="Content Placeholder 2"/>
          <p:cNvSpPr>
            <a:spLocks noGrp="1"/>
          </p:cNvSpPr>
          <p:nvPr>
            <p:ph idx="1"/>
          </p:nvPr>
        </p:nvSpPr>
        <p:spPr/>
        <p:txBody>
          <a:bodyPr>
            <a:normAutofit fontScale="92500" lnSpcReduction="20000"/>
          </a:bodyPr>
          <a:lstStyle/>
          <a:p>
            <a:r>
              <a:rPr lang="en-US" sz="3600" dirty="0"/>
              <a:t>Recall Oriented Understudy for </a:t>
            </a:r>
            <a:r>
              <a:rPr lang="en-US" sz="3600" dirty="0" err="1"/>
              <a:t>Gisting</a:t>
            </a:r>
            <a:r>
              <a:rPr lang="en-US" sz="3600" dirty="0"/>
              <a:t> Evaluation </a:t>
            </a:r>
            <a:endParaRPr lang="en-US" sz="3600" dirty="0" smtClean="0"/>
          </a:p>
          <a:p>
            <a:pPr lvl="1"/>
            <a:r>
              <a:rPr lang="en-US" sz="3200" dirty="0" smtClean="0"/>
              <a:t>Gist: “</a:t>
            </a:r>
            <a:r>
              <a:rPr lang="en-CA" sz="3200" dirty="0"/>
              <a:t>the main point or </a:t>
            </a:r>
            <a:r>
              <a:rPr lang="en-CA" sz="3200" dirty="0" smtClean="0"/>
              <a:t>part” (Merriam-Webster)</a:t>
            </a:r>
          </a:p>
          <a:p>
            <a:r>
              <a:rPr lang="en-CA" sz="3300" dirty="0" smtClean="0"/>
              <a:t>Based on BLEU:</a:t>
            </a:r>
          </a:p>
          <a:p>
            <a:pPr lvl="1"/>
            <a:r>
              <a:rPr lang="en-CA" sz="3200" dirty="0" smtClean="0"/>
              <a:t>Measures how well a machine translation overlaps with multiple human translations</a:t>
            </a:r>
            <a:endParaRPr lang="en-US" sz="3200" dirty="0" smtClean="0"/>
          </a:p>
          <a:p>
            <a:pPr lvl="1"/>
            <a:r>
              <a:rPr lang="en-CA" sz="3200" dirty="0" smtClean="0"/>
              <a:t>Computed by averaging the number of overlapping N-grams of different lengths between hypothesis and reference translations</a:t>
            </a:r>
          </a:p>
          <a:p>
            <a:pPr lvl="2"/>
            <a:endParaRPr lang="en-CA" sz="2900" dirty="0" smtClean="0"/>
          </a:p>
          <a:p>
            <a:pPr lvl="2"/>
            <a:endParaRPr lang="en-CA" sz="2900" dirty="0" smtClean="0"/>
          </a:p>
          <a:p>
            <a:pPr lvl="2"/>
            <a:endParaRPr lang="en-CA" sz="2900" dirty="0"/>
          </a:p>
        </p:txBody>
      </p:sp>
    </p:spTree>
    <p:extLst>
      <p:ext uri="{BB962C8B-B14F-4D97-AF65-F5344CB8AC3E}">
        <p14:creationId xmlns:p14="http://schemas.microsoft.com/office/powerpoint/2010/main" val="561155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Evaluation – Intrinsic – ROUGE</a:t>
            </a:r>
            <a:endParaRPr lang="en-US" dirty="0"/>
          </a:p>
        </p:txBody>
      </p:sp>
      <p:sp>
        <p:nvSpPr>
          <p:cNvPr id="3" name="Content Placeholder 2"/>
          <p:cNvSpPr>
            <a:spLocks noGrp="1"/>
          </p:cNvSpPr>
          <p:nvPr>
            <p:ph idx="1"/>
          </p:nvPr>
        </p:nvSpPr>
        <p:spPr/>
        <p:txBody>
          <a:bodyPr>
            <a:normAutofit/>
          </a:bodyPr>
          <a:lstStyle/>
          <a:p>
            <a:r>
              <a:rPr lang="en-US" sz="2800" dirty="0"/>
              <a:t>Given a document D, and an automatic summary X:</a:t>
            </a:r>
          </a:p>
          <a:p>
            <a:pPr marL="914400" lvl="1" indent="-457200">
              <a:buFont typeface="+mj-lt"/>
              <a:buAutoNum type="arabicPeriod"/>
            </a:pPr>
            <a:r>
              <a:rPr lang="en-US" sz="2000" dirty="0"/>
              <a:t>Have N humans produce a set of reference summaries  of D</a:t>
            </a:r>
          </a:p>
          <a:p>
            <a:pPr marL="914400" lvl="1" indent="-457200">
              <a:buFont typeface="+mj-lt"/>
              <a:buAutoNum type="arabicPeriod"/>
            </a:pPr>
            <a:r>
              <a:rPr lang="en-US" sz="2000" dirty="0"/>
              <a:t>Run system, giving automatic summary X</a:t>
            </a:r>
          </a:p>
          <a:p>
            <a:pPr marL="914400" lvl="1" indent="-457200">
              <a:buFont typeface="+mj-lt"/>
              <a:buAutoNum type="arabicPeriod"/>
            </a:pPr>
            <a:r>
              <a:rPr lang="en-US" sz="2000" dirty="0"/>
              <a:t>What percentage of the bigrams from the reference summaries appear in X</a:t>
            </a:r>
            <a:r>
              <a:rPr lang="en-US" sz="2000" dirty="0" smtClean="0"/>
              <a:t>?</a:t>
            </a:r>
          </a:p>
          <a:p>
            <a:pPr marL="57150" indent="0">
              <a:buNone/>
            </a:pPr>
            <a:r>
              <a:rPr lang="en-US" sz="2000" i="1" dirty="0" err="1" smtClean="0"/>
              <a:t>Count</a:t>
            </a:r>
            <a:r>
              <a:rPr lang="en-US" sz="2000" i="1" baseline="-25000" dirty="0" err="1" smtClean="0"/>
              <a:t>match</a:t>
            </a:r>
            <a:r>
              <a:rPr lang="en-US" sz="2000" i="1" dirty="0" smtClean="0"/>
              <a:t>(bigram)</a:t>
            </a:r>
            <a:r>
              <a:rPr lang="en-US" sz="2000" dirty="0" smtClean="0"/>
              <a:t> returns the maximum number of </a:t>
            </a:r>
            <a:r>
              <a:rPr lang="en-US" sz="2000" dirty="0" err="1" smtClean="0"/>
              <a:t>biagrams</a:t>
            </a:r>
            <a:r>
              <a:rPr lang="en-US" sz="2000" dirty="0" smtClean="0"/>
              <a:t> that co-occur in the candidate and the reference</a:t>
            </a:r>
            <a:endParaRPr lang="en-US" sz="2000" dirty="0"/>
          </a:p>
          <a:p>
            <a:pPr lvl="2"/>
            <a:endParaRPr lang="en-CA" sz="2900" dirty="0" smtClean="0"/>
          </a:p>
          <a:p>
            <a:pPr lvl="2"/>
            <a:endParaRPr lang="en-CA" sz="2900" dirty="0"/>
          </a:p>
        </p:txBody>
      </p:sp>
      <p:graphicFrame>
        <p:nvGraphicFramePr>
          <p:cNvPr id="5" name="Object 4"/>
          <p:cNvGraphicFramePr>
            <a:graphicFrameLocks noChangeAspect="1"/>
          </p:cNvGraphicFramePr>
          <p:nvPr>
            <p:extLst>
              <p:ext uri="{D42A27DB-BD31-4B8C-83A1-F6EECF244321}">
                <p14:modId xmlns:p14="http://schemas.microsoft.com/office/powerpoint/2010/main" val="115434634"/>
              </p:ext>
            </p:extLst>
          </p:nvPr>
        </p:nvGraphicFramePr>
        <p:xfrm>
          <a:off x="1316183" y="4419600"/>
          <a:ext cx="6227617" cy="1542878"/>
        </p:xfrm>
        <a:graphic>
          <a:graphicData uri="http://schemas.openxmlformats.org/presentationml/2006/ole">
            <mc:AlternateContent xmlns:mc="http://schemas.openxmlformats.org/markup-compatibility/2006">
              <mc:Choice xmlns:v="urn:schemas-microsoft-com:vml" Requires="v">
                <p:oleObj spid="_x0000_s1138" name="Equation" r:id="rId3" imgW="2819160" imgH="698400" progId="Equation.3">
                  <p:embed/>
                </p:oleObj>
              </mc:Choice>
              <mc:Fallback>
                <p:oleObj name="Equation" r:id="rId3" imgW="2819160" imgH="698400" progId="Equation.3">
                  <p:embed/>
                  <p:pic>
                    <p:nvPicPr>
                      <p:cNvPr id="0" name=""/>
                      <p:cNvPicPr/>
                      <p:nvPr/>
                    </p:nvPicPr>
                    <p:blipFill>
                      <a:blip r:embed="rId4"/>
                      <a:stretch>
                        <a:fillRect/>
                      </a:stretch>
                    </p:blipFill>
                    <p:spPr>
                      <a:xfrm>
                        <a:off x="1316183" y="4419600"/>
                        <a:ext cx="6227617" cy="1542878"/>
                      </a:xfrm>
                      <a:prstGeom prst="rect">
                        <a:avLst/>
                      </a:prstGeom>
                    </p:spPr>
                  </p:pic>
                </p:oleObj>
              </mc:Fallback>
            </mc:AlternateContent>
          </a:graphicData>
        </a:graphic>
      </p:graphicFrame>
    </p:spTree>
    <p:extLst>
      <p:ext uri="{BB962C8B-B14F-4D97-AF65-F5344CB8AC3E}">
        <p14:creationId xmlns:p14="http://schemas.microsoft.com/office/powerpoint/2010/main" val="2373704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Evaluation – Intrinsic – ROUGE – Example</a:t>
            </a:r>
            <a:endParaRPr lang="en-US" dirty="0"/>
          </a:p>
        </p:txBody>
      </p:sp>
      <p:sp>
        <p:nvSpPr>
          <p:cNvPr id="3" name="Content Placeholder 2"/>
          <p:cNvSpPr>
            <a:spLocks noGrp="1"/>
          </p:cNvSpPr>
          <p:nvPr>
            <p:ph idx="1"/>
          </p:nvPr>
        </p:nvSpPr>
        <p:spPr/>
        <p:txBody>
          <a:bodyPr>
            <a:normAutofit/>
          </a:bodyPr>
          <a:lstStyle/>
          <a:p>
            <a:r>
              <a:rPr lang="en-US" dirty="0" smtClean="0"/>
              <a:t>What is water spinach?</a:t>
            </a:r>
          </a:p>
          <a:p>
            <a:pPr lvl="1"/>
            <a:r>
              <a:rPr lang="en-US" sz="2200" dirty="0" smtClean="0"/>
              <a:t>Human </a:t>
            </a:r>
            <a:r>
              <a:rPr lang="en-US" sz="2200" dirty="0"/>
              <a:t>1: Water spinach is a green leafy vegetable grown in the tropics.</a:t>
            </a:r>
          </a:p>
          <a:p>
            <a:pPr lvl="1"/>
            <a:r>
              <a:rPr lang="en-US" sz="2200" dirty="0"/>
              <a:t>Human 2:  Water spinach is a semi-aquatic tropical plant grown as a vegetable.</a:t>
            </a:r>
          </a:p>
          <a:p>
            <a:pPr lvl="1"/>
            <a:r>
              <a:rPr lang="en-US" sz="2200" dirty="0" smtClean="0"/>
              <a:t>H </a:t>
            </a:r>
            <a:r>
              <a:rPr lang="en-US" sz="2200" dirty="0"/>
              <a:t>3: Water spinach is a commonly eaten leaf vegetable of Asia.</a:t>
            </a:r>
          </a:p>
          <a:p>
            <a:pPr lvl="1"/>
            <a:r>
              <a:rPr lang="en-US" sz="2200" dirty="0" smtClean="0"/>
              <a:t>System </a:t>
            </a:r>
            <a:r>
              <a:rPr lang="en-US" sz="2200" dirty="0"/>
              <a:t>answer: Water spinach is a leaf vegetable commonly eaten in tropical areas of Asia.</a:t>
            </a:r>
          </a:p>
          <a:p>
            <a:pPr>
              <a:spcBef>
                <a:spcPts val="2000"/>
              </a:spcBef>
            </a:pPr>
            <a:r>
              <a:rPr lang="en-US" dirty="0" smtClean="0"/>
              <a:t>ROUGE-2  = </a:t>
            </a:r>
            <a:endParaRPr lang="en-US" dirty="0"/>
          </a:p>
        </p:txBody>
      </p:sp>
      <p:sp>
        <p:nvSpPr>
          <p:cNvPr id="8" name="TextBox 7"/>
          <p:cNvSpPr txBox="1"/>
          <p:nvPr/>
        </p:nvSpPr>
        <p:spPr>
          <a:xfrm>
            <a:off x="3164114" y="5191780"/>
            <a:ext cx="1595008" cy="523220"/>
          </a:xfrm>
          <a:prstGeom prst="rect">
            <a:avLst/>
          </a:prstGeom>
          <a:noFill/>
        </p:spPr>
        <p:txBody>
          <a:bodyPr wrap="none" rtlCol="0">
            <a:spAutoFit/>
          </a:bodyPr>
          <a:lstStyle/>
          <a:p>
            <a:r>
              <a:rPr lang="en-US" sz="2800" dirty="0" smtClean="0">
                <a:latin typeface="+mn-lt"/>
              </a:rPr>
              <a:t>10 + 9 + 9</a:t>
            </a:r>
            <a:endParaRPr lang="en-US" sz="2800" dirty="0">
              <a:latin typeface="+mn-lt"/>
            </a:endParaRPr>
          </a:p>
        </p:txBody>
      </p:sp>
      <p:sp>
        <p:nvSpPr>
          <p:cNvPr id="9" name="TextBox 8"/>
          <p:cNvSpPr txBox="1"/>
          <p:nvPr/>
        </p:nvSpPr>
        <p:spPr>
          <a:xfrm>
            <a:off x="3276600" y="4785381"/>
            <a:ext cx="1413017" cy="523220"/>
          </a:xfrm>
          <a:prstGeom prst="rect">
            <a:avLst/>
          </a:prstGeom>
          <a:noFill/>
        </p:spPr>
        <p:txBody>
          <a:bodyPr wrap="none" rtlCol="0">
            <a:spAutoFit/>
          </a:bodyPr>
          <a:lstStyle/>
          <a:p>
            <a:r>
              <a:rPr lang="en-US" sz="2800" dirty="0" smtClean="0">
                <a:latin typeface="+mn-lt"/>
              </a:rPr>
              <a:t>3 + 3 + 6</a:t>
            </a:r>
            <a:endParaRPr lang="en-US" sz="2800" dirty="0">
              <a:latin typeface="+mn-lt"/>
            </a:endParaRPr>
          </a:p>
        </p:txBody>
      </p:sp>
      <p:cxnSp>
        <p:nvCxnSpPr>
          <p:cNvPr id="10" name="Straight Connector 9"/>
          <p:cNvCxnSpPr/>
          <p:nvPr/>
        </p:nvCxnSpPr>
        <p:spPr bwMode="auto">
          <a:xfrm>
            <a:off x="3200400" y="5242581"/>
            <a:ext cx="1524000" cy="0"/>
          </a:xfrm>
          <a:prstGeom prst="line">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p:spPr>
      </p:cxnSp>
      <p:sp>
        <p:nvSpPr>
          <p:cNvPr id="11" name="TextBox 10"/>
          <p:cNvSpPr txBox="1"/>
          <p:nvPr/>
        </p:nvSpPr>
        <p:spPr>
          <a:xfrm>
            <a:off x="5029200" y="5013981"/>
            <a:ext cx="2107142" cy="523220"/>
          </a:xfrm>
          <a:prstGeom prst="rect">
            <a:avLst/>
          </a:prstGeom>
          <a:noFill/>
        </p:spPr>
        <p:txBody>
          <a:bodyPr wrap="none" rtlCol="0">
            <a:spAutoFit/>
          </a:bodyPr>
          <a:lstStyle/>
          <a:p>
            <a:r>
              <a:rPr lang="en-US" sz="2800" dirty="0" smtClean="0">
                <a:latin typeface="+mn-lt"/>
              </a:rPr>
              <a:t>= 12/28 = .43 </a:t>
            </a:r>
            <a:endParaRPr lang="en-US" sz="2800" dirty="0">
              <a:latin typeface="+mn-lt"/>
            </a:endParaRPr>
          </a:p>
        </p:txBody>
      </p:sp>
      <p:sp>
        <p:nvSpPr>
          <p:cNvPr id="12" name="Rectangle 11"/>
          <p:cNvSpPr/>
          <p:nvPr/>
        </p:nvSpPr>
        <p:spPr bwMode="auto">
          <a:xfrm>
            <a:off x="2438400" y="2209800"/>
            <a:ext cx="1828800" cy="381000"/>
          </a:xfrm>
          <a:prstGeom prst="rect">
            <a:avLst/>
          </a:prstGeom>
          <a:solidFill>
            <a:srgbClr val="FFFF00">
              <a:alpha val="39000"/>
            </a:srgb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3" name="Rectangle 12"/>
          <p:cNvSpPr/>
          <p:nvPr/>
        </p:nvSpPr>
        <p:spPr bwMode="auto">
          <a:xfrm>
            <a:off x="3276600" y="2209800"/>
            <a:ext cx="1295400" cy="304800"/>
          </a:xfrm>
          <a:prstGeom prst="rect">
            <a:avLst/>
          </a:prstGeom>
          <a:solidFill>
            <a:srgbClr val="FFFF00">
              <a:alpha val="39000"/>
            </a:srgb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4" name="Rectangle 13"/>
          <p:cNvSpPr/>
          <p:nvPr/>
        </p:nvSpPr>
        <p:spPr bwMode="auto">
          <a:xfrm>
            <a:off x="4343400" y="2209800"/>
            <a:ext cx="381000" cy="381000"/>
          </a:xfrm>
          <a:prstGeom prst="rect">
            <a:avLst/>
          </a:prstGeom>
          <a:solidFill>
            <a:srgbClr val="FFFF00">
              <a:alpha val="39000"/>
            </a:srgb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5" name="Rectangle 14"/>
          <p:cNvSpPr/>
          <p:nvPr/>
        </p:nvSpPr>
        <p:spPr bwMode="auto">
          <a:xfrm>
            <a:off x="2438400" y="2895600"/>
            <a:ext cx="1828800" cy="381000"/>
          </a:xfrm>
          <a:prstGeom prst="rect">
            <a:avLst/>
          </a:prstGeom>
          <a:solidFill>
            <a:srgbClr val="FFFF00">
              <a:alpha val="39000"/>
            </a:srgb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6" name="Rectangle 15"/>
          <p:cNvSpPr/>
          <p:nvPr/>
        </p:nvSpPr>
        <p:spPr bwMode="auto">
          <a:xfrm>
            <a:off x="3276600" y="2971800"/>
            <a:ext cx="1143000" cy="304800"/>
          </a:xfrm>
          <a:prstGeom prst="rect">
            <a:avLst/>
          </a:prstGeom>
          <a:solidFill>
            <a:srgbClr val="FFFF00">
              <a:alpha val="39000"/>
            </a:srgb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7" name="Rectangle 16"/>
          <p:cNvSpPr/>
          <p:nvPr/>
        </p:nvSpPr>
        <p:spPr bwMode="auto">
          <a:xfrm>
            <a:off x="4191000" y="2895600"/>
            <a:ext cx="381000" cy="381000"/>
          </a:xfrm>
          <a:prstGeom prst="rect">
            <a:avLst/>
          </a:prstGeom>
          <a:solidFill>
            <a:srgbClr val="FFFF00">
              <a:alpha val="39000"/>
            </a:srgb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8" name="Rectangle 17"/>
          <p:cNvSpPr/>
          <p:nvPr/>
        </p:nvSpPr>
        <p:spPr bwMode="auto">
          <a:xfrm>
            <a:off x="1828800" y="3680673"/>
            <a:ext cx="1828800" cy="381000"/>
          </a:xfrm>
          <a:prstGeom prst="rect">
            <a:avLst/>
          </a:prstGeom>
          <a:solidFill>
            <a:srgbClr val="FFFF00">
              <a:alpha val="39000"/>
            </a:srgb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9" name="Rectangle 18"/>
          <p:cNvSpPr/>
          <p:nvPr/>
        </p:nvSpPr>
        <p:spPr bwMode="auto">
          <a:xfrm>
            <a:off x="2590800" y="3718773"/>
            <a:ext cx="1143000" cy="304800"/>
          </a:xfrm>
          <a:prstGeom prst="rect">
            <a:avLst/>
          </a:prstGeom>
          <a:solidFill>
            <a:srgbClr val="FFFF00">
              <a:alpha val="39000"/>
            </a:srgb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20" name="Rectangle 19"/>
          <p:cNvSpPr/>
          <p:nvPr/>
        </p:nvSpPr>
        <p:spPr bwMode="auto">
          <a:xfrm>
            <a:off x="3553657" y="3689812"/>
            <a:ext cx="381000" cy="381000"/>
          </a:xfrm>
          <a:prstGeom prst="rect">
            <a:avLst/>
          </a:prstGeom>
          <a:solidFill>
            <a:srgbClr val="FFFF00">
              <a:alpha val="39000"/>
            </a:srgb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21" name="Rectangle 20"/>
          <p:cNvSpPr/>
          <p:nvPr/>
        </p:nvSpPr>
        <p:spPr bwMode="auto">
          <a:xfrm>
            <a:off x="3962400" y="3657600"/>
            <a:ext cx="1905000" cy="381000"/>
          </a:xfrm>
          <a:prstGeom prst="rect">
            <a:avLst/>
          </a:prstGeom>
          <a:solidFill>
            <a:srgbClr val="FFFF00">
              <a:alpha val="39000"/>
            </a:srgb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22" name="Rectangle 21"/>
          <p:cNvSpPr/>
          <p:nvPr/>
        </p:nvSpPr>
        <p:spPr bwMode="auto">
          <a:xfrm>
            <a:off x="5895142" y="3657600"/>
            <a:ext cx="1724857" cy="381000"/>
          </a:xfrm>
          <a:prstGeom prst="rect">
            <a:avLst/>
          </a:prstGeom>
          <a:solidFill>
            <a:srgbClr val="FFFF00">
              <a:alpha val="39000"/>
            </a:srgb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23" name="Rectangle 22"/>
          <p:cNvSpPr/>
          <p:nvPr/>
        </p:nvSpPr>
        <p:spPr bwMode="auto">
          <a:xfrm>
            <a:off x="7543800" y="3718773"/>
            <a:ext cx="753122" cy="304800"/>
          </a:xfrm>
          <a:prstGeom prst="rect">
            <a:avLst/>
          </a:prstGeom>
          <a:solidFill>
            <a:srgbClr val="FFFF00">
              <a:alpha val="39000"/>
            </a:srgb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Tree>
    <p:extLst>
      <p:ext uri="{BB962C8B-B14F-4D97-AF65-F5344CB8AC3E}">
        <p14:creationId xmlns:p14="http://schemas.microsoft.com/office/powerpoint/2010/main" val="132418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chemeClr val="tx2"/>
                </a:solidFill>
              </a:rPr>
              <a:t>Summarization</a:t>
            </a:r>
            <a:r>
              <a:rPr lang="en-US" dirty="0" smtClean="0">
                <a:solidFill>
                  <a:schemeClr val="tx2"/>
                </a:solidFill>
              </a:rPr>
              <a:t> - Types</a:t>
            </a:r>
            <a:endParaRPr lang="en-US" dirty="0"/>
          </a:p>
        </p:txBody>
      </p:sp>
      <p:sp>
        <p:nvSpPr>
          <p:cNvPr id="3" name="Content Placeholder 2"/>
          <p:cNvSpPr>
            <a:spLocks noGrp="1"/>
          </p:cNvSpPr>
          <p:nvPr>
            <p:ph idx="1"/>
          </p:nvPr>
        </p:nvSpPr>
        <p:spPr/>
        <p:txBody>
          <a:bodyPr>
            <a:normAutofit/>
          </a:bodyPr>
          <a:lstStyle/>
          <a:p>
            <a:r>
              <a:rPr lang="en-US" dirty="0" smtClean="0"/>
              <a:t>Where does the text comes from?</a:t>
            </a:r>
          </a:p>
          <a:p>
            <a:pPr lvl="1"/>
            <a:r>
              <a:rPr lang="en-US" dirty="0" smtClean="0"/>
              <a:t>Single-document:</a:t>
            </a:r>
          </a:p>
          <a:p>
            <a:pPr lvl="2"/>
            <a:r>
              <a:rPr lang="en-US" dirty="0" smtClean="0"/>
              <a:t>Generate/extract:</a:t>
            </a:r>
          </a:p>
          <a:p>
            <a:pPr lvl="3"/>
            <a:r>
              <a:rPr lang="en-US" dirty="0" smtClean="0"/>
              <a:t>Headlines</a:t>
            </a:r>
          </a:p>
          <a:p>
            <a:pPr lvl="3"/>
            <a:r>
              <a:rPr lang="en-US" dirty="0" smtClean="0"/>
              <a:t>Outlines</a:t>
            </a:r>
          </a:p>
          <a:p>
            <a:pPr lvl="3"/>
            <a:r>
              <a:rPr lang="en-US" dirty="0" smtClean="0"/>
              <a:t>Abstracts</a:t>
            </a:r>
          </a:p>
          <a:p>
            <a:pPr lvl="1"/>
            <a:r>
              <a:rPr lang="en-US" dirty="0" smtClean="0"/>
              <a:t>Multiple-document:</a:t>
            </a:r>
          </a:p>
          <a:p>
            <a:pPr lvl="2"/>
            <a:r>
              <a:rPr lang="en-US" dirty="0" smtClean="0"/>
              <a:t>Summary of news stories on </a:t>
            </a:r>
            <a:r>
              <a:rPr lang="en-US" dirty="0"/>
              <a:t>a single </a:t>
            </a:r>
            <a:r>
              <a:rPr lang="en-US" dirty="0" smtClean="0"/>
              <a:t>event</a:t>
            </a:r>
          </a:p>
          <a:p>
            <a:pPr lvl="2"/>
            <a:r>
              <a:rPr lang="en-US" dirty="0" smtClean="0"/>
              <a:t>Web pages on a single topic</a:t>
            </a:r>
          </a:p>
          <a:p>
            <a:pPr lvl="2"/>
            <a:r>
              <a:rPr lang="en-US" dirty="0" smtClean="0"/>
              <a:t>Complex question answering</a:t>
            </a:r>
          </a:p>
        </p:txBody>
      </p:sp>
    </p:spTree>
    <p:extLst>
      <p:ext uri="{BB962C8B-B14F-4D97-AF65-F5344CB8AC3E}">
        <p14:creationId xmlns:p14="http://schemas.microsoft.com/office/powerpoint/2010/main" val="4015034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Evaluation – Intrinsic – ROUGE - Variations</a:t>
            </a:r>
            <a:endParaRPr lang="en-US" dirty="0"/>
          </a:p>
        </p:txBody>
      </p:sp>
      <p:sp>
        <p:nvSpPr>
          <p:cNvPr id="3" name="Content Placeholder 2"/>
          <p:cNvSpPr>
            <a:spLocks noGrp="1"/>
          </p:cNvSpPr>
          <p:nvPr>
            <p:ph idx="1"/>
          </p:nvPr>
        </p:nvSpPr>
        <p:spPr/>
        <p:txBody>
          <a:bodyPr>
            <a:normAutofit/>
          </a:bodyPr>
          <a:lstStyle/>
          <a:p>
            <a:r>
              <a:rPr lang="en-US" sz="3600" dirty="0" smtClean="0"/>
              <a:t>ROUGE-L:</a:t>
            </a:r>
          </a:p>
          <a:p>
            <a:pPr lvl="1"/>
            <a:r>
              <a:rPr lang="en-US" dirty="0" smtClean="0"/>
              <a:t>Measures the longest common subsequence</a:t>
            </a:r>
          </a:p>
          <a:p>
            <a:r>
              <a:rPr lang="en-US" dirty="0" smtClean="0"/>
              <a:t>ROUGE-S and ROUGE-SU:</a:t>
            </a:r>
          </a:p>
          <a:p>
            <a:pPr lvl="1"/>
            <a:r>
              <a:rPr lang="en-US" dirty="0" smtClean="0"/>
              <a:t>Measures the number of skip </a:t>
            </a:r>
            <a:r>
              <a:rPr lang="en-US" dirty="0" err="1" smtClean="0"/>
              <a:t>biagrams</a:t>
            </a:r>
            <a:endParaRPr lang="en-US" dirty="0" smtClean="0"/>
          </a:p>
          <a:p>
            <a:pPr lvl="2"/>
            <a:r>
              <a:rPr lang="en-US" dirty="0" smtClean="0"/>
              <a:t>Skip </a:t>
            </a:r>
            <a:r>
              <a:rPr lang="en-US" dirty="0" err="1" smtClean="0"/>
              <a:t>biagrams</a:t>
            </a:r>
            <a:r>
              <a:rPr lang="en-US" dirty="0" smtClean="0"/>
              <a:t> </a:t>
            </a:r>
            <a:r>
              <a:rPr lang="en-US" dirty="0" smtClean="0"/>
              <a:t>are </a:t>
            </a:r>
            <a:r>
              <a:rPr lang="en-US" dirty="0" smtClean="0"/>
              <a:t>a pair of words that allows any other words to be in between</a:t>
            </a:r>
            <a:endParaRPr lang="en-CA" sz="2900" dirty="0" smtClean="0"/>
          </a:p>
          <a:p>
            <a:pPr lvl="2"/>
            <a:endParaRPr lang="en-CA" sz="2900" dirty="0"/>
          </a:p>
        </p:txBody>
      </p:sp>
    </p:spTree>
    <p:extLst>
      <p:ext uri="{BB962C8B-B14F-4D97-AF65-F5344CB8AC3E}">
        <p14:creationId xmlns:p14="http://schemas.microsoft.com/office/powerpoint/2010/main" val="12563107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Summarizer - Example </a:t>
            </a:r>
            <a:r>
              <a:rPr lang="en-US" dirty="0">
                <a:solidFill>
                  <a:schemeClr val="tx2"/>
                </a:solidFill>
              </a:rPr>
              <a:t>- </a:t>
            </a:r>
            <a:r>
              <a:rPr lang="en-US" dirty="0" smtClean="0">
                <a:solidFill>
                  <a:schemeClr val="tx2"/>
                </a:solidFill>
              </a:rPr>
              <a:t>CBSEAS</a:t>
            </a:r>
            <a:endParaRPr lang="en-US" dirty="0"/>
          </a:p>
        </p:txBody>
      </p:sp>
      <p:sp>
        <p:nvSpPr>
          <p:cNvPr id="3" name="Content Placeholder 2"/>
          <p:cNvSpPr>
            <a:spLocks noGrp="1"/>
          </p:cNvSpPr>
          <p:nvPr>
            <p:ph idx="1"/>
          </p:nvPr>
        </p:nvSpPr>
        <p:spPr/>
        <p:txBody>
          <a:bodyPr>
            <a:normAutofit/>
          </a:bodyPr>
          <a:lstStyle/>
          <a:p>
            <a:r>
              <a:rPr lang="en-CA" sz="3600" dirty="0"/>
              <a:t>Clustering-Based Sentence Extractor for Automatic </a:t>
            </a:r>
            <a:r>
              <a:rPr lang="en-CA" sz="3600" dirty="0" smtClean="0"/>
              <a:t>Summarization</a:t>
            </a:r>
            <a:r>
              <a:rPr lang="en-US" sz="3600" dirty="0" smtClean="0"/>
              <a:t>:</a:t>
            </a:r>
          </a:p>
          <a:p>
            <a:pPr lvl="1"/>
            <a:r>
              <a:rPr lang="en-US" dirty="0" smtClean="0"/>
              <a:t>Multi-document</a:t>
            </a:r>
          </a:p>
          <a:p>
            <a:pPr lvl="1"/>
            <a:r>
              <a:rPr lang="en-US" dirty="0" smtClean="0"/>
              <a:t>Produces Update Summaries:</a:t>
            </a:r>
          </a:p>
          <a:p>
            <a:pPr lvl="2"/>
            <a:r>
              <a:rPr lang="en-CA" dirty="0" smtClean="0"/>
              <a:t>The user has read former </a:t>
            </a:r>
            <a:r>
              <a:rPr lang="en-CA" dirty="0"/>
              <a:t>documents about </a:t>
            </a:r>
            <a:r>
              <a:rPr lang="en-CA" dirty="0" smtClean="0"/>
              <a:t>the topic</a:t>
            </a:r>
          </a:p>
          <a:p>
            <a:pPr lvl="2"/>
            <a:r>
              <a:rPr lang="en-CA" dirty="0" smtClean="0"/>
              <a:t>Identify and summarize what is new to the user</a:t>
            </a:r>
            <a:endParaRPr lang="en-US" dirty="0" smtClean="0"/>
          </a:p>
          <a:p>
            <a:pPr lvl="2"/>
            <a:r>
              <a:rPr lang="en-US" dirty="0" smtClean="0"/>
              <a:t>Redundancy detection is crucial</a:t>
            </a:r>
          </a:p>
        </p:txBody>
      </p:sp>
    </p:spTree>
    <p:extLst>
      <p:ext uri="{BB962C8B-B14F-4D97-AF65-F5344CB8AC3E}">
        <p14:creationId xmlns:p14="http://schemas.microsoft.com/office/powerpoint/2010/main" val="3465717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Example - </a:t>
            </a:r>
            <a:r>
              <a:rPr lang="en-US" dirty="0" smtClean="0">
                <a:solidFill>
                  <a:schemeClr val="tx2"/>
                </a:solidFill>
              </a:rPr>
              <a:t>CBSEAS</a:t>
            </a:r>
            <a:endParaRPr lang="en-US" dirty="0"/>
          </a:p>
        </p:txBody>
      </p:sp>
      <p:sp>
        <p:nvSpPr>
          <p:cNvPr id="3" name="Content Placeholder 2"/>
          <p:cNvSpPr>
            <a:spLocks noGrp="1"/>
          </p:cNvSpPr>
          <p:nvPr>
            <p:ph idx="1"/>
          </p:nvPr>
        </p:nvSpPr>
        <p:spPr/>
        <p:txBody>
          <a:bodyPr>
            <a:normAutofit/>
          </a:bodyPr>
          <a:lstStyle/>
          <a:p>
            <a:r>
              <a:rPr lang="en-CA" sz="3600" dirty="0" smtClean="0"/>
              <a:t>Other approaches:</a:t>
            </a:r>
          </a:p>
          <a:p>
            <a:pPr lvl="1"/>
            <a:r>
              <a:rPr lang="en-CA" dirty="0" smtClean="0"/>
              <a:t>Remove sentences similar to the “source” documents</a:t>
            </a:r>
          </a:p>
          <a:p>
            <a:pPr lvl="1"/>
            <a:r>
              <a:rPr lang="en-CA" dirty="0" smtClean="0"/>
              <a:t>Use MMR to remove redundancy:</a:t>
            </a:r>
          </a:p>
          <a:p>
            <a:pPr lvl="2"/>
            <a:r>
              <a:rPr lang="en-CA" dirty="0" smtClean="0"/>
              <a:t>Increase the weight of dissimilarity </a:t>
            </a:r>
          </a:p>
          <a:p>
            <a:pPr lvl="1"/>
            <a:r>
              <a:rPr lang="en-CA" dirty="0" smtClean="0"/>
              <a:t>Calculate the Novelty Factor of word:</a:t>
            </a:r>
          </a:p>
          <a:p>
            <a:pPr lvl="2"/>
            <a:r>
              <a:rPr lang="en-CA" dirty="0" smtClean="0"/>
              <a:t>Based on its number of occurrences in the previous documents and its number of occurrences in the later documents</a:t>
            </a:r>
            <a:endParaRPr lang="en-US" dirty="0" smtClean="0"/>
          </a:p>
          <a:p>
            <a:endParaRPr lang="en-US" dirty="0" smtClean="0"/>
          </a:p>
        </p:txBody>
      </p:sp>
    </p:spTree>
    <p:extLst>
      <p:ext uri="{BB962C8B-B14F-4D97-AF65-F5344CB8AC3E}">
        <p14:creationId xmlns:p14="http://schemas.microsoft.com/office/powerpoint/2010/main" val="978262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Example - </a:t>
            </a:r>
            <a:r>
              <a:rPr lang="en-US" dirty="0" smtClean="0">
                <a:solidFill>
                  <a:schemeClr val="tx2"/>
                </a:solidFill>
              </a:rPr>
              <a:t>CBSEAS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CBSEAS </a:t>
            </a:r>
            <a:r>
              <a:rPr lang="en-US" i="1" dirty="0" smtClean="0"/>
              <a:t>generic </a:t>
            </a:r>
            <a:r>
              <a:rPr lang="en-US" dirty="0" smtClean="0"/>
              <a:t>approach:</a:t>
            </a:r>
          </a:p>
          <a:p>
            <a:pPr lvl="1"/>
            <a:r>
              <a:rPr lang="en-CA" dirty="0" smtClean="0"/>
              <a:t>Documents are made of groups of sentences (clusters) conveying the same information</a:t>
            </a:r>
          </a:p>
          <a:p>
            <a:pPr lvl="1"/>
            <a:r>
              <a:rPr lang="en-CA" dirty="0" smtClean="0"/>
              <a:t>Try to identify the “central” (salient) sentence on each cluster </a:t>
            </a:r>
            <a:r>
              <a:rPr lang="en-CA" dirty="0"/>
              <a:t>and voilà! </a:t>
            </a:r>
            <a:r>
              <a:rPr lang="en-CA" dirty="0" smtClean="0"/>
              <a:t>Redundancy is minimized</a:t>
            </a:r>
            <a:endParaRPr lang="en-CA" dirty="0"/>
          </a:p>
          <a:p>
            <a:r>
              <a:rPr lang="en-US" dirty="0" smtClean="0"/>
              <a:t>Sentences Clustering:</a:t>
            </a:r>
          </a:p>
          <a:p>
            <a:pPr lvl="1"/>
            <a:r>
              <a:rPr lang="en-US" dirty="0" smtClean="0"/>
              <a:t>Pre-processing</a:t>
            </a:r>
          </a:p>
          <a:p>
            <a:pPr lvl="2"/>
            <a:r>
              <a:rPr lang="en-US" dirty="0" smtClean="0"/>
              <a:t>Work with sentences (some approaches divide them in smaller units)</a:t>
            </a:r>
          </a:p>
          <a:p>
            <a:pPr lvl="2"/>
            <a:r>
              <a:rPr lang="en-US" dirty="0" smtClean="0"/>
              <a:t>POS tagging:</a:t>
            </a:r>
          </a:p>
          <a:p>
            <a:pPr lvl="3"/>
            <a:r>
              <a:rPr lang="en-US" dirty="0" smtClean="0"/>
              <a:t>To compute </a:t>
            </a:r>
            <a:r>
              <a:rPr lang="en-US" dirty="0"/>
              <a:t>sentence </a:t>
            </a:r>
            <a:r>
              <a:rPr lang="en-US" dirty="0" smtClean="0"/>
              <a:t>similarity (syntactic)</a:t>
            </a:r>
          </a:p>
          <a:p>
            <a:pPr lvl="2"/>
            <a:r>
              <a:rPr lang="en-US" dirty="0" smtClean="0"/>
              <a:t>Name entity tagging:</a:t>
            </a:r>
          </a:p>
          <a:p>
            <a:pPr lvl="3"/>
            <a:r>
              <a:rPr lang="en-US" dirty="0" smtClean="0"/>
              <a:t>To compute sentence similarity</a:t>
            </a:r>
            <a:endParaRPr lang="en-US" dirty="0" smtClean="0"/>
          </a:p>
        </p:txBody>
      </p:sp>
    </p:spTree>
    <p:extLst>
      <p:ext uri="{BB962C8B-B14F-4D97-AF65-F5344CB8AC3E}">
        <p14:creationId xmlns:p14="http://schemas.microsoft.com/office/powerpoint/2010/main" val="1230317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Example - </a:t>
            </a:r>
            <a:r>
              <a:rPr lang="en-US" dirty="0" smtClean="0">
                <a:solidFill>
                  <a:schemeClr val="tx2"/>
                </a:solidFill>
              </a:rPr>
              <a:t>CBSEAS</a:t>
            </a:r>
            <a:endParaRPr lang="en-US" dirty="0"/>
          </a:p>
        </p:txBody>
      </p:sp>
      <p:sp>
        <p:nvSpPr>
          <p:cNvPr id="3" name="Content Placeholder 2"/>
          <p:cNvSpPr>
            <a:spLocks noGrp="1"/>
          </p:cNvSpPr>
          <p:nvPr>
            <p:ph idx="1"/>
          </p:nvPr>
        </p:nvSpPr>
        <p:spPr/>
        <p:txBody>
          <a:bodyPr>
            <a:normAutofit/>
          </a:bodyPr>
          <a:lstStyle/>
          <a:p>
            <a:r>
              <a:rPr lang="en-US" dirty="0" smtClean="0"/>
              <a:t>Sentences Clustering:</a:t>
            </a:r>
          </a:p>
          <a:p>
            <a:pPr lvl="1"/>
            <a:r>
              <a:rPr lang="en-US" dirty="0" smtClean="0"/>
              <a:t>Similarity Computation:</a:t>
            </a:r>
          </a:p>
          <a:p>
            <a:pPr lvl="2"/>
            <a:r>
              <a:rPr lang="en-US" dirty="0" smtClean="0"/>
              <a:t>Must take into account the types of documents and the user’s goal:</a:t>
            </a:r>
          </a:p>
          <a:p>
            <a:pPr lvl="3"/>
            <a:r>
              <a:rPr lang="en-US" dirty="0" smtClean="0"/>
              <a:t>Opinion pieces:</a:t>
            </a:r>
          </a:p>
          <a:p>
            <a:pPr lvl="4"/>
            <a:r>
              <a:rPr lang="en-US" dirty="0" smtClean="0"/>
              <a:t>Give more weight to adjectives, sentiment verbs, etc.</a:t>
            </a:r>
          </a:p>
          <a:p>
            <a:pPr lvl="3"/>
            <a:r>
              <a:rPr lang="en-US" dirty="0" smtClean="0"/>
              <a:t>Market analysis:</a:t>
            </a:r>
          </a:p>
          <a:p>
            <a:pPr lvl="4"/>
            <a:r>
              <a:rPr lang="en-US" dirty="0"/>
              <a:t>Give more weight </a:t>
            </a:r>
            <a:r>
              <a:rPr lang="en-US" dirty="0" smtClean="0"/>
              <a:t>to currencies, amounts, company names</a:t>
            </a:r>
          </a:p>
          <a:p>
            <a:pPr lvl="4"/>
            <a:endParaRPr lang="en-US" dirty="0" smtClean="0"/>
          </a:p>
          <a:p>
            <a:pPr lvl="2"/>
            <a:endParaRPr lang="en-US" dirty="0" smtClean="0"/>
          </a:p>
        </p:txBody>
      </p:sp>
    </p:spTree>
    <p:extLst>
      <p:ext uri="{BB962C8B-B14F-4D97-AF65-F5344CB8AC3E}">
        <p14:creationId xmlns:p14="http://schemas.microsoft.com/office/powerpoint/2010/main" val="26091175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Example - </a:t>
            </a:r>
            <a:r>
              <a:rPr lang="en-US" dirty="0" smtClean="0">
                <a:solidFill>
                  <a:schemeClr val="tx2"/>
                </a:solidFill>
              </a:rPr>
              <a:t>CBSEAS</a:t>
            </a:r>
            <a:endParaRPr lang="en-US" dirty="0"/>
          </a:p>
        </p:txBody>
      </p:sp>
      <p:sp>
        <p:nvSpPr>
          <p:cNvPr id="3" name="Content Placeholder 2"/>
          <p:cNvSpPr>
            <a:spLocks noGrp="1"/>
          </p:cNvSpPr>
          <p:nvPr>
            <p:ph idx="1"/>
          </p:nvPr>
        </p:nvSpPr>
        <p:spPr>
          <a:xfrm>
            <a:off x="457200" y="1600201"/>
            <a:ext cx="8229600" cy="1219200"/>
          </a:xfrm>
        </p:spPr>
        <p:txBody>
          <a:bodyPr>
            <a:normAutofit/>
          </a:bodyPr>
          <a:lstStyle/>
          <a:p>
            <a:r>
              <a:rPr lang="en-US" dirty="0" smtClean="0"/>
              <a:t>Sentences Clustering:</a:t>
            </a:r>
          </a:p>
          <a:p>
            <a:pPr lvl="1"/>
            <a:r>
              <a:rPr lang="en-US" dirty="0" smtClean="0"/>
              <a:t>Similarity Computation:</a:t>
            </a:r>
          </a:p>
          <a:p>
            <a:pPr lvl="4"/>
            <a:endParaRPr lang="en-US" dirty="0" smtClean="0"/>
          </a:p>
          <a:p>
            <a:pPr lvl="2"/>
            <a:endParaRPr lang="en-US" dirty="0" smtClean="0"/>
          </a:p>
        </p:txBody>
      </p:sp>
      <p:pic>
        <p:nvPicPr>
          <p:cNvPr id="4" name="Picture 3"/>
          <p:cNvPicPr>
            <a:picLocks noChangeAspect="1"/>
          </p:cNvPicPr>
          <p:nvPr/>
        </p:nvPicPr>
        <p:blipFill>
          <a:blip r:embed="rId2"/>
          <a:stretch>
            <a:fillRect/>
          </a:stretch>
        </p:blipFill>
        <p:spPr>
          <a:xfrm>
            <a:off x="1971675" y="2819400"/>
            <a:ext cx="5200650" cy="2362200"/>
          </a:xfrm>
          <a:prstGeom prst="rect">
            <a:avLst/>
          </a:prstGeom>
        </p:spPr>
      </p:pic>
      <p:sp>
        <p:nvSpPr>
          <p:cNvPr id="5" name="Content Placeholder 2"/>
          <p:cNvSpPr txBox="1">
            <a:spLocks/>
          </p:cNvSpPr>
          <p:nvPr/>
        </p:nvSpPr>
        <p:spPr>
          <a:xfrm>
            <a:off x="533400" y="5105400"/>
            <a:ext cx="8229600" cy="121920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dirty="0" err="1" smtClean="0"/>
              <a:t>mt</a:t>
            </a:r>
            <a:r>
              <a:rPr lang="en-CA" dirty="0" smtClean="0"/>
              <a:t> </a:t>
            </a:r>
            <a:r>
              <a:rPr lang="en-CA" dirty="0"/>
              <a:t>are the morphological types, s1 and s2 the </a:t>
            </a:r>
            <a:r>
              <a:rPr lang="en-CA" dirty="0" smtClean="0"/>
              <a:t>sentences</a:t>
            </a:r>
          </a:p>
          <a:p>
            <a:pPr marL="0" indent="0">
              <a:buNone/>
            </a:pPr>
            <a:r>
              <a:rPr lang="en-CA" dirty="0" err="1" smtClean="0"/>
              <a:t>tsim</a:t>
            </a:r>
            <a:r>
              <a:rPr lang="en-CA" dirty="0" smtClean="0"/>
              <a:t> </a:t>
            </a:r>
            <a:r>
              <a:rPr lang="en-CA" dirty="0"/>
              <a:t>the </a:t>
            </a:r>
            <a:r>
              <a:rPr lang="en-CA" dirty="0" smtClean="0"/>
              <a:t>similarity between </a:t>
            </a:r>
            <a:r>
              <a:rPr lang="en-CA" dirty="0"/>
              <a:t>two terms using WordNet </a:t>
            </a:r>
            <a:r>
              <a:rPr lang="en-CA" dirty="0" smtClean="0"/>
              <a:t>and </a:t>
            </a:r>
            <a:r>
              <a:rPr lang="en-CA" dirty="0" err="1" smtClean="0"/>
              <a:t>JCn</a:t>
            </a:r>
            <a:r>
              <a:rPr lang="en-CA" dirty="0" smtClean="0"/>
              <a:t> similarity measure (corpus </a:t>
            </a:r>
            <a:r>
              <a:rPr lang="en-CA" dirty="0"/>
              <a:t>statistics and lexical taxonomy </a:t>
            </a:r>
            <a:r>
              <a:rPr lang="en-CA" dirty="0" smtClean="0"/>
              <a:t>to calculate semantic similarity)</a:t>
            </a:r>
            <a:endParaRPr lang="en-CA" dirty="0"/>
          </a:p>
          <a:p>
            <a:pPr marL="0" indent="0">
              <a:buNone/>
            </a:pPr>
            <a:r>
              <a:rPr lang="en-CA" dirty="0" err="1"/>
              <a:t>g</a:t>
            </a:r>
            <a:r>
              <a:rPr lang="en-CA" dirty="0" err="1" smtClean="0"/>
              <a:t>sim</a:t>
            </a:r>
            <a:r>
              <a:rPr lang="en-CA" dirty="0" smtClean="0"/>
              <a:t> </a:t>
            </a:r>
            <a:r>
              <a:rPr lang="en-CA" dirty="0"/>
              <a:t>similarity threshold </a:t>
            </a:r>
            <a:r>
              <a:rPr lang="en-CA" dirty="0" smtClean="0"/>
              <a:t>calculation</a:t>
            </a:r>
            <a:endParaRPr lang="en-US" dirty="0" smtClean="0"/>
          </a:p>
        </p:txBody>
      </p:sp>
    </p:spTree>
    <p:extLst>
      <p:ext uri="{BB962C8B-B14F-4D97-AF65-F5344CB8AC3E}">
        <p14:creationId xmlns:p14="http://schemas.microsoft.com/office/powerpoint/2010/main" val="3771627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Example - </a:t>
            </a:r>
            <a:r>
              <a:rPr lang="en-US" dirty="0" smtClean="0">
                <a:solidFill>
                  <a:schemeClr val="tx2"/>
                </a:solidFill>
              </a:rPr>
              <a:t>CBSEAS</a:t>
            </a:r>
            <a:endParaRPr lang="en-US" dirty="0"/>
          </a:p>
        </p:txBody>
      </p:sp>
      <p:sp>
        <p:nvSpPr>
          <p:cNvPr id="3" name="Content Placeholder 2"/>
          <p:cNvSpPr>
            <a:spLocks noGrp="1"/>
          </p:cNvSpPr>
          <p:nvPr>
            <p:ph idx="1"/>
          </p:nvPr>
        </p:nvSpPr>
        <p:spPr/>
        <p:txBody>
          <a:bodyPr>
            <a:normAutofit/>
          </a:bodyPr>
          <a:lstStyle/>
          <a:p>
            <a:r>
              <a:rPr lang="en-US" sz="2800" dirty="0" smtClean="0"/>
              <a:t>Sentences Clustering:</a:t>
            </a:r>
          </a:p>
          <a:p>
            <a:pPr lvl="1"/>
            <a:r>
              <a:rPr lang="en-US" sz="2400" dirty="0" smtClean="0"/>
              <a:t>Clustering algorithm:</a:t>
            </a:r>
          </a:p>
          <a:p>
            <a:pPr lvl="2"/>
            <a:r>
              <a:rPr lang="en-US" sz="1600" dirty="0" smtClean="0"/>
              <a:t>Using </a:t>
            </a:r>
            <a:r>
              <a:rPr lang="en-US" sz="1600" dirty="0"/>
              <a:t>the similarity </a:t>
            </a:r>
            <a:r>
              <a:rPr lang="en-US" sz="1600" dirty="0" smtClean="0"/>
              <a:t>matrix use a </a:t>
            </a:r>
            <a:r>
              <a:rPr lang="en-CA" sz="1600" i="1" dirty="0" smtClean="0"/>
              <a:t>Fast </a:t>
            </a:r>
            <a:r>
              <a:rPr lang="en-CA" sz="1600" i="1" dirty="0"/>
              <a:t>global </a:t>
            </a:r>
            <a:r>
              <a:rPr lang="en-CA" sz="1600" i="1" dirty="0" smtClean="0"/>
              <a:t>k-means </a:t>
            </a:r>
            <a:r>
              <a:rPr lang="en-CA" sz="1600" dirty="0"/>
              <a:t>algorithm [LIKAS2001] to create the </a:t>
            </a:r>
            <a:r>
              <a:rPr lang="en-CA" sz="1600" dirty="0" smtClean="0"/>
              <a:t>clusters</a:t>
            </a:r>
            <a:endParaRPr lang="en-US" sz="1600" dirty="0"/>
          </a:p>
          <a:p>
            <a:pPr lvl="2"/>
            <a:endParaRPr lang="en-US" dirty="0" smtClean="0"/>
          </a:p>
        </p:txBody>
      </p:sp>
      <p:pic>
        <p:nvPicPr>
          <p:cNvPr id="5" name="Picture 4"/>
          <p:cNvPicPr>
            <a:picLocks noChangeAspect="1"/>
          </p:cNvPicPr>
          <p:nvPr/>
        </p:nvPicPr>
        <p:blipFill>
          <a:blip r:embed="rId2"/>
          <a:stretch>
            <a:fillRect/>
          </a:stretch>
        </p:blipFill>
        <p:spPr>
          <a:xfrm>
            <a:off x="1771650" y="3022600"/>
            <a:ext cx="5600700" cy="3286125"/>
          </a:xfrm>
          <a:prstGeom prst="rect">
            <a:avLst/>
          </a:prstGeom>
        </p:spPr>
      </p:pic>
    </p:spTree>
    <p:extLst>
      <p:ext uri="{BB962C8B-B14F-4D97-AF65-F5344CB8AC3E}">
        <p14:creationId xmlns:p14="http://schemas.microsoft.com/office/powerpoint/2010/main" val="34759072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Example - </a:t>
            </a:r>
            <a:r>
              <a:rPr lang="en-US" dirty="0" smtClean="0">
                <a:solidFill>
                  <a:schemeClr val="tx2"/>
                </a:solidFill>
              </a:rPr>
              <a:t>CBSEAS</a:t>
            </a:r>
            <a:endParaRPr lang="en-US" dirty="0"/>
          </a:p>
        </p:txBody>
      </p:sp>
      <p:sp>
        <p:nvSpPr>
          <p:cNvPr id="3" name="Content Placeholder 2"/>
          <p:cNvSpPr>
            <a:spLocks noGrp="1"/>
          </p:cNvSpPr>
          <p:nvPr>
            <p:ph idx="1"/>
          </p:nvPr>
        </p:nvSpPr>
        <p:spPr/>
        <p:txBody>
          <a:bodyPr>
            <a:normAutofit fontScale="47500" lnSpcReduction="20000"/>
          </a:bodyPr>
          <a:lstStyle/>
          <a:p>
            <a:r>
              <a:rPr lang="en-US" sz="3800" dirty="0" smtClean="0"/>
              <a:t>Sentence Selection:</a:t>
            </a:r>
          </a:p>
          <a:p>
            <a:pPr lvl="1"/>
            <a:r>
              <a:rPr lang="en-CA" sz="3200" dirty="0"/>
              <a:t>The final score of a </a:t>
            </a:r>
            <a:r>
              <a:rPr lang="en-CA" sz="3200" dirty="0" smtClean="0"/>
              <a:t>sentence is </a:t>
            </a:r>
            <a:r>
              <a:rPr lang="en-CA" sz="3200" dirty="0"/>
              <a:t>computed with a weighted sum of </a:t>
            </a:r>
            <a:r>
              <a:rPr lang="en-CA" sz="3200" dirty="0" smtClean="0"/>
              <a:t>three scores:</a:t>
            </a:r>
            <a:endParaRPr lang="en-US" sz="3200" dirty="0" smtClean="0"/>
          </a:p>
          <a:p>
            <a:pPr lvl="2"/>
            <a:r>
              <a:rPr lang="en-US" sz="3200" dirty="0" smtClean="0"/>
              <a:t>Local Centrality:</a:t>
            </a:r>
          </a:p>
          <a:p>
            <a:pPr lvl="3"/>
            <a:r>
              <a:rPr lang="en-CA" sz="3200" dirty="0" smtClean="0"/>
              <a:t>Relevance </a:t>
            </a:r>
            <a:r>
              <a:rPr lang="en-CA" sz="3200" dirty="0"/>
              <a:t>of a sentence to the content of its cluster</a:t>
            </a:r>
            <a:r>
              <a:rPr lang="en-CA" sz="3200" dirty="0" smtClean="0"/>
              <a:t>.</a:t>
            </a:r>
          </a:p>
          <a:p>
            <a:pPr lvl="3"/>
            <a:r>
              <a:rPr lang="en-CA" sz="3200" dirty="0" smtClean="0"/>
              <a:t>Information redundancy is correlated to information importance:</a:t>
            </a:r>
          </a:p>
          <a:p>
            <a:pPr lvl="4"/>
            <a:r>
              <a:rPr lang="en-CA" sz="3200" dirty="0" smtClean="0"/>
              <a:t>The </a:t>
            </a:r>
            <a:r>
              <a:rPr lang="en-CA" sz="3200" dirty="0"/>
              <a:t>sentence which maximizes the sum of similarities to the </a:t>
            </a:r>
            <a:r>
              <a:rPr lang="en-CA" sz="3200" dirty="0" smtClean="0"/>
              <a:t>other sentences is </a:t>
            </a:r>
            <a:r>
              <a:rPr lang="en-CA" sz="3200" dirty="0"/>
              <a:t>the most central </a:t>
            </a:r>
            <a:r>
              <a:rPr lang="en-CA" sz="3200" dirty="0" smtClean="0"/>
              <a:t>sentence</a:t>
            </a:r>
          </a:p>
          <a:p>
            <a:pPr lvl="2"/>
            <a:r>
              <a:rPr lang="en-CA" sz="3200" dirty="0" smtClean="0"/>
              <a:t>Global Centrality:</a:t>
            </a:r>
          </a:p>
          <a:p>
            <a:pPr lvl="3"/>
            <a:r>
              <a:rPr lang="en-CA" sz="3200" dirty="0" smtClean="0"/>
              <a:t>If a user query exists: </a:t>
            </a:r>
          </a:p>
          <a:p>
            <a:pPr lvl="4"/>
            <a:r>
              <a:rPr lang="en-CA" sz="3200" dirty="0" smtClean="0"/>
              <a:t>The summary must be relevant to that query</a:t>
            </a:r>
          </a:p>
          <a:p>
            <a:pPr lvl="4"/>
            <a:r>
              <a:rPr lang="en-CA" sz="3200" dirty="0"/>
              <a:t>U</a:t>
            </a:r>
            <a:r>
              <a:rPr lang="en-CA" sz="3200" dirty="0" smtClean="0"/>
              <a:t>se </a:t>
            </a:r>
            <a:r>
              <a:rPr lang="en-CA" sz="3200" dirty="0"/>
              <a:t>the similarity to the request as global centrality score</a:t>
            </a:r>
            <a:endParaRPr lang="en-CA" sz="3200" dirty="0" smtClean="0"/>
          </a:p>
          <a:p>
            <a:pPr lvl="3"/>
            <a:r>
              <a:rPr lang="en-CA" sz="3200" dirty="0" smtClean="0"/>
              <a:t>If not:</a:t>
            </a:r>
          </a:p>
          <a:p>
            <a:pPr lvl="4"/>
            <a:r>
              <a:rPr lang="en-CA" sz="3200" dirty="0"/>
              <a:t>The summary must be relevant to </a:t>
            </a:r>
            <a:r>
              <a:rPr lang="en-CA" sz="3200" dirty="0" smtClean="0"/>
              <a:t>the overall content of all documents</a:t>
            </a:r>
          </a:p>
          <a:p>
            <a:pPr lvl="4"/>
            <a:r>
              <a:rPr lang="en-CA" sz="3200" dirty="0" smtClean="0"/>
              <a:t>Use the </a:t>
            </a:r>
            <a:r>
              <a:rPr lang="en-CA" sz="3200" i="1" dirty="0" smtClean="0"/>
              <a:t>Centroid </a:t>
            </a:r>
            <a:r>
              <a:rPr lang="en-CA" sz="3200" dirty="0" smtClean="0"/>
              <a:t>[RADEV2002]:</a:t>
            </a:r>
          </a:p>
          <a:p>
            <a:pPr lvl="5"/>
            <a:r>
              <a:rPr lang="en-CA" sz="3200" dirty="0" smtClean="0"/>
              <a:t>A </a:t>
            </a:r>
            <a:r>
              <a:rPr lang="en-CA" sz="3200" dirty="0"/>
              <a:t>centroid, </a:t>
            </a:r>
            <a:r>
              <a:rPr lang="en-CA" sz="3200" dirty="0" smtClean="0"/>
              <a:t>is </a:t>
            </a:r>
            <a:r>
              <a:rPr lang="en-CA" sz="3200" dirty="0"/>
              <a:t>a pseudo-document which consists </a:t>
            </a:r>
            <a:r>
              <a:rPr lang="en-CA" sz="3200" dirty="0" smtClean="0"/>
              <a:t>of words </a:t>
            </a:r>
            <a:r>
              <a:rPr lang="en-CA" sz="3200" dirty="0"/>
              <a:t>which have </a:t>
            </a:r>
            <a:r>
              <a:rPr lang="en-CA" sz="3200" dirty="0" err="1" smtClean="0"/>
              <a:t>tf-idf</a:t>
            </a:r>
            <a:r>
              <a:rPr lang="en-CA" sz="3200" dirty="0" smtClean="0"/>
              <a:t> </a:t>
            </a:r>
            <a:r>
              <a:rPr lang="en-CA" sz="3200" dirty="0"/>
              <a:t>scores above a </a:t>
            </a:r>
            <a:r>
              <a:rPr lang="en-CA" sz="3200" dirty="0" smtClean="0"/>
              <a:t>predefined threshold </a:t>
            </a:r>
            <a:r>
              <a:rPr lang="en-CA" sz="3200" dirty="0"/>
              <a:t>in the documents that constitute </a:t>
            </a:r>
            <a:r>
              <a:rPr lang="en-CA" sz="3200" dirty="0" smtClean="0"/>
              <a:t>the cluster. </a:t>
            </a:r>
          </a:p>
          <a:p>
            <a:pPr lvl="2"/>
            <a:r>
              <a:rPr lang="en-CA" sz="3200" dirty="0" smtClean="0"/>
              <a:t>Sentence Length:</a:t>
            </a:r>
          </a:p>
          <a:p>
            <a:pPr lvl="3"/>
            <a:r>
              <a:rPr lang="en-CA" sz="3200" dirty="0" smtClean="0"/>
              <a:t>Summaries are bound by a number of words, so penalize sentences that are too short or too long</a:t>
            </a:r>
            <a:endParaRPr lang="en-US" sz="3200" dirty="0" smtClean="0"/>
          </a:p>
          <a:p>
            <a:pPr lvl="2"/>
            <a:endParaRPr lang="en-US" dirty="0" smtClean="0"/>
          </a:p>
        </p:txBody>
      </p:sp>
    </p:spTree>
    <p:extLst>
      <p:ext uri="{BB962C8B-B14F-4D97-AF65-F5344CB8AC3E}">
        <p14:creationId xmlns:p14="http://schemas.microsoft.com/office/powerpoint/2010/main" val="29479565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Example - </a:t>
            </a:r>
            <a:r>
              <a:rPr lang="en-US" dirty="0" smtClean="0">
                <a:solidFill>
                  <a:schemeClr val="tx2"/>
                </a:solidFill>
              </a:rPr>
              <a:t>CBSEAS</a:t>
            </a:r>
            <a:endParaRPr lang="en-US" dirty="0"/>
          </a:p>
        </p:txBody>
      </p:sp>
      <p:sp>
        <p:nvSpPr>
          <p:cNvPr id="3" name="Content Placeholder 2"/>
          <p:cNvSpPr>
            <a:spLocks noGrp="1"/>
          </p:cNvSpPr>
          <p:nvPr>
            <p:ph idx="1"/>
          </p:nvPr>
        </p:nvSpPr>
        <p:spPr/>
        <p:txBody>
          <a:bodyPr>
            <a:normAutofit fontScale="92500"/>
          </a:bodyPr>
          <a:lstStyle/>
          <a:p>
            <a:r>
              <a:rPr lang="en-US" dirty="0"/>
              <a:t>Generating </a:t>
            </a:r>
            <a:r>
              <a:rPr lang="en-US" dirty="0" smtClean="0"/>
              <a:t>the actual Update Summary:</a:t>
            </a:r>
          </a:p>
          <a:p>
            <a:pPr lvl="1"/>
            <a:r>
              <a:rPr lang="en-CA" dirty="0" smtClean="0"/>
              <a:t>Model </a:t>
            </a:r>
            <a:r>
              <a:rPr lang="en-CA" dirty="0"/>
              <a:t>the pieces </a:t>
            </a:r>
            <a:r>
              <a:rPr lang="en-CA" dirty="0" smtClean="0"/>
              <a:t>of information </a:t>
            </a:r>
            <a:r>
              <a:rPr lang="en-CA" dirty="0"/>
              <a:t>that the user </a:t>
            </a:r>
            <a:r>
              <a:rPr lang="en-CA" dirty="0" smtClean="0"/>
              <a:t>has </a:t>
            </a:r>
            <a:r>
              <a:rPr lang="en-CA" dirty="0"/>
              <a:t>already </a:t>
            </a:r>
            <a:r>
              <a:rPr lang="en-CA" dirty="0" smtClean="0"/>
              <a:t>read</a:t>
            </a:r>
          </a:p>
          <a:p>
            <a:pPr lvl="1"/>
            <a:r>
              <a:rPr lang="en-CA" dirty="0" smtClean="0"/>
              <a:t>Cluster the sentences already read</a:t>
            </a:r>
          </a:p>
          <a:p>
            <a:pPr lvl="1"/>
            <a:r>
              <a:rPr lang="en-CA" dirty="0" smtClean="0"/>
              <a:t>Use the model to determine if a sentence from the new documents must be clustered with the sentences already read or on separate clusters (update clusters)</a:t>
            </a:r>
          </a:p>
          <a:p>
            <a:pPr lvl="1"/>
            <a:r>
              <a:rPr lang="en-CA" dirty="0" smtClean="0"/>
              <a:t>Select sentences (using the methods described previously) from the update clusters to compose the update summary</a:t>
            </a:r>
          </a:p>
          <a:p>
            <a:pPr lvl="4"/>
            <a:endParaRPr lang="en-US" dirty="0" smtClean="0"/>
          </a:p>
          <a:p>
            <a:pPr lvl="2"/>
            <a:endParaRPr lang="en-US" dirty="0" smtClean="0"/>
          </a:p>
        </p:txBody>
      </p:sp>
    </p:spTree>
    <p:extLst>
      <p:ext uri="{BB962C8B-B14F-4D97-AF65-F5344CB8AC3E}">
        <p14:creationId xmlns:p14="http://schemas.microsoft.com/office/powerpoint/2010/main" val="1954752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dirty="0" smtClean="0">
                <a:solidFill>
                  <a:schemeClr val="tx2"/>
                </a:solidFill>
              </a:rPr>
              <a:t>Summarization - </a:t>
            </a:r>
            <a:r>
              <a:rPr lang="en-US" sz="3600" dirty="0" smtClean="0">
                <a:solidFill>
                  <a:schemeClr val="tx2"/>
                </a:solidFill>
              </a:rPr>
              <a:t>Conclusions</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smtClean="0"/>
              <a:t>A very vast field (I </a:t>
            </a:r>
            <a:r>
              <a:rPr lang="en-US" dirty="0" smtClean="0"/>
              <a:t>covered </a:t>
            </a:r>
            <a:r>
              <a:rPr lang="en-US" dirty="0" smtClean="0"/>
              <a:t>probably 20% of concepts today)</a:t>
            </a:r>
          </a:p>
          <a:p>
            <a:r>
              <a:rPr lang="en-US" dirty="0" smtClean="0"/>
              <a:t>Depending on the task at hand it can be seen as a sub-task</a:t>
            </a:r>
          </a:p>
          <a:p>
            <a:r>
              <a:rPr lang="en-US" dirty="0" smtClean="0"/>
              <a:t>Extractive summarization is much simpler and cheaper, but abstractive summarization opens the door to other exiting fields such as multimedia summarization</a:t>
            </a:r>
          </a:p>
          <a:p>
            <a:r>
              <a:rPr lang="en-US" dirty="0" smtClean="0"/>
              <a:t>A lot to do: particularly in the field of abstract </a:t>
            </a:r>
            <a:r>
              <a:rPr lang="en-US" dirty="0"/>
              <a:t>s</a:t>
            </a:r>
            <a:r>
              <a:rPr lang="en-US" dirty="0" smtClean="0"/>
              <a:t>ummarization and summarization of other types of media (multimedia summarization)</a:t>
            </a:r>
          </a:p>
        </p:txBody>
      </p:sp>
    </p:spTree>
    <p:extLst>
      <p:ext uri="{BB962C8B-B14F-4D97-AF65-F5344CB8AC3E}">
        <p14:creationId xmlns:p14="http://schemas.microsoft.com/office/powerpoint/2010/main" val="316399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chemeClr val="tx2"/>
                </a:solidFill>
              </a:rPr>
              <a:t>Summarization</a:t>
            </a:r>
            <a:r>
              <a:rPr lang="en-US" dirty="0" smtClean="0">
                <a:solidFill>
                  <a:schemeClr val="tx2"/>
                </a:solidFill>
              </a:rPr>
              <a:t> - Types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Information needs:</a:t>
            </a:r>
          </a:p>
          <a:p>
            <a:pPr lvl="1"/>
            <a:r>
              <a:rPr lang="en-US" dirty="0" smtClean="0"/>
              <a:t>Generic summary:</a:t>
            </a:r>
          </a:p>
          <a:p>
            <a:pPr lvl="2"/>
            <a:r>
              <a:rPr lang="en-US" dirty="0" smtClean="0"/>
              <a:t>Gives the </a:t>
            </a:r>
            <a:r>
              <a:rPr lang="en-US" b="1" i="1" dirty="0" smtClean="0"/>
              <a:t>important</a:t>
            </a:r>
            <a:r>
              <a:rPr lang="en-US" b="1" dirty="0" smtClean="0"/>
              <a:t> </a:t>
            </a:r>
            <a:r>
              <a:rPr lang="en-US" dirty="0" smtClean="0"/>
              <a:t>information contained in the document(s)</a:t>
            </a:r>
          </a:p>
          <a:p>
            <a:pPr lvl="1"/>
            <a:r>
              <a:rPr lang="en-US" dirty="0" smtClean="0"/>
              <a:t>Query-focused summarization:</a:t>
            </a:r>
          </a:p>
          <a:p>
            <a:pPr lvl="2"/>
            <a:r>
              <a:rPr lang="en-US" dirty="0" smtClean="0"/>
              <a:t>Produces a summary in response to a user query</a:t>
            </a:r>
          </a:p>
          <a:p>
            <a:pPr lvl="2"/>
            <a:r>
              <a:rPr lang="en-US" dirty="0" smtClean="0"/>
              <a:t>A type of complex question answering: an answer to a non-factoid user question</a:t>
            </a:r>
          </a:p>
          <a:p>
            <a:pPr lvl="2"/>
            <a:r>
              <a:rPr lang="en-US" dirty="0" smtClean="0"/>
              <a:t>Also called:</a:t>
            </a:r>
          </a:p>
          <a:p>
            <a:pPr lvl="3"/>
            <a:r>
              <a:rPr lang="en-US" dirty="0" smtClean="0"/>
              <a:t>Focused-summarization</a:t>
            </a:r>
          </a:p>
          <a:p>
            <a:pPr lvl="3"/>
            <a:r>
              <a:rPr lang="en-US" dirty="0" smtClean="0"/>
              <a:t>Topic-based summarization</a:t>
            </a:r>
          </a:p>
          <a:p>
            <a:pPr lvl="3"/>
            <a:r>
              <a:rPr lang="en-US" dirty="0" smtClean="0"/>
              <a:t>User-focused summarization</a:t>
            </a:r>
            <a:endParaRPr lang="en-US" b="1" i="1" dirty="0" smtClean="0"/>
          </a:p>
        </p:txBody>
      </p:sp>
    </p:spTree>
    <p:extLst>
      <p:ext uri="{BB962C8B-B14F-4D97-AF65-F5344CB8AC3E}">
        <p14:creationId xmlns:p14="http://schemas.microsoft.com/office/powerpoint/2010/main" val="30296860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Additional References</a:t>
            </a:r>
            <a:endParaRPr lang="en-US" dirty="0">
              <a:solidFill>
                <a:schemeClr val="tx2"/>
              </a:solidFill>
            </a:endParaRPr>
          </a:p>
        </p:txBody>
      </p:sp>
      <p:sp>
        <p:nvSpPr>
          <p:cNvPr id="3" name="Content Placeholder 2"/>
          <p:cNvSpPr>
            <a:spLocks noGrp="1"/>
          </p:cNvSpPr>
          <p:nvPr>
            <p:ph idx="1"/>
          </p:nvPr>
        </p:nvSpPr>
        <p:spPr/>
        <p:txBody>
          <a:bodyPr>
            <a:normAutofit fontScale="92500" lnSpcReduction="20000"/>
          </a:bodyPr>
          <a:lstStyle/>
          <a:p>
            <a:r>
              <a:rPr lang="en-US" sz="2600" dirty="0" smtClean="0"/>
              <a:t>[MANI1999</a:t>
            </a:r>
            <a:r>
              <a:rPr lang="en-US" sz="2600" dirty="0"/>
              <a:t>] Mani, I </a:t>
            </a:r>
            <a:r>
              <a:rPr lang="en-US" sz="2600" dirty="0" smtClean="0"/>
              <a:t>and </a:t>
            </a:r>
            <a:r>
              <a:rPr lang="en-US" sz="2600" dirty="0" err="1" smtClean="0"/>
              <a:t>Bloedorn</a:t>
            </a:r>
            <a:r>
              <a:rPr lang="en-US" sz="2600" dirty="0" smtClean="0"/>
              <a:t>, E. (1999) Summarizing similarities and differences among related documents. </a:t>
            </a:r>
            <a:r>
              <a:rPr lang="en-US" sz="2600" i="1" dirty="0" smtClean="0"/>
              <a:t>Information Retrieval, </a:t>
            </a:r>
            <a:r>
              <a:rPr lang="en-US" sz="2600" dirty="0" smtClean="0"/>
              <a:t>V1(1-2), 35-67</a:t>
            </a:r>
            <a:r>
              <a:rPr lang="en-CA" sz="2600" dirty="0" smtClean="0"/>
              <a:t>.</a:t>
            </a:r>
            <a:endParaRPr lang="en-US" sz="2600" dirty="0" smtClean="0"/>
          </a:p>
          <a:p>
            <a:r>
              <a:rPr lang="en-US" sz="2600" dirty="0" smtClean="0"/>
              <a:t>[MANI2001] </a:t>
            </a:r>
            <a:r>
              <a:rPr lang="en-US" sz="2600" dirty="0" smtClean="0"/>
              <a:t>Mani</a:t>
            </a:r>
            <a:r>
              <a:rPr lang="en-US" sz="2600" dirty="0"/>
              <a:t>, </a:t>
            </a:r>
            <a:r>
              <a:rPr lang="en-US" sz="2600" dirty="0" smtClean="0"/>
              <a:t>I. (2001) </a:t>
            </a:r>
            <a:r>
              <a:rPr lang="en-US" sz="2600" dirty="0"/>
              <a:t>Automatic summarization. Vol. 3. John </a:t>
            </a:r>
            <a:r>
              <a:rPr lang="en-US" sz="2600" dirty="0" err="1"/>
              <a:t>Benjamins</a:t>
            </a:r>
            <a:r>
              <a:rPr lang="en-US" sz="2600" dirty="0"/>
              <a:t> Publishing, 2001.</a:t>
            </a:r>
            <a:endParaRPr lang="en-US" sz="2600" dirty="0" smtClean="0"/>
          </a:p>
          <a:p>
            <a:r>
              <a:rPr lang="en-CA" sz="2600" dirty="0" smtClean="0"/>
              <a:t>[JURAFSKY2008] </a:t>
            </a:r>
            <a:r>
              <a:rPr lang="en-CA" sz="2600" dirty="0" err="1" smtClean="0"/>
              <a:t>Jurafsky</a:t>
            </a:r>
            <a:r>
              <a:rPr lang="en-CA" sz="2600" dirty="0" smtClean="0"/>
              <a:t>, D. </a:t>
            </a:r>
            <a:r>
              <a:rPr lang="en-CA" sz="2600" dirty="0"/>
              <a:t>and </a:t>
            </a:r>
            <a:r>
              <a:rPr lang="en-CA" sz="2600" dirty="0" smtClean="0"/>
              <a:t>Martin, J. (2008</a:t>
            </a:r>
            <a:r>
              <a:rPr lang="en-CA" sz="2600" dirty="0"/>
              <a:t>)</a:t>
            </a:r>
            <a:r>
              <a:rPr lang="en-CA" sz="2600" dirty="0" smtClean="0"/>
              <a:t> </a:t>
            </a:r>
            <a:r>
              <a:rPr lang="en-CA" sz="2600" dirty="0"/>
              <a:t>Speech and Language Processing. Prentice Hall, 2nd </a:t>
            </a:r>
            <a:r>
              <a:rPr lang="en-CA" sz="2600" dirty="0" smtClean="0"/>
              <a:t>Ed.</a:t>
            </a:r>
          </a:p>
          <a:p>
            <a:r>
              <a:rPr lang="en-CA" sz="2600" dirty="0"/>
              <a:t>[LUHN58] </a:t>
            </a:r>
            <a:r>
              <a:rPr lang="en-CA" sz="2600" dirty="0" err="1"/>
              <a:t>Luhn</a:t>
            </a:r>
            <a:r>
              <a:rPr lang="en-CA" sz="2600" dirty="0"/>
              <a:t>, </a:t>
            </a:r>
            <a:r>
              <a:rPr lang="en-CA" sz="2600" dirty="0" smtClean="0"/>
              <a:t>H. (1958) The </a:t>
            </a:r>
            <a:r>
              <a:rPr lang="en-CA" sz="2600" dirty="0"/>
              <a:t>automatic creation of literature abstracts</a:t>
            </a:r>
            <a:r>
              <a:rPr lang="en-CA" sz="2600" dirty="0" smtClean="0"/>
              <a:t>. </a:t>
            </a:r>
            <a:r>
              <a:rPr lang="en-CA" sz="2600" i="1" dirty="0"/>
              <a:t>IBM Journal of research and </a:t>
            </a:r>
            <a:r>
              <a:rPr lang="en-CA" sz="2600" i="1" dirty="0" smtClean="0"/>
              <a:t>development, </a:t>
            </a:r>
            <a:r>
              <a:rPr lang="en-CA" sz="2600" dirty="0" smtClean="0"/>
              <a:t>Vol. 2.2, 159-165.</a:t>
            </a:r>
          </a:p>
          <a:p>
            <a:r>
              <a:rPr lang="en-CA" sz="2600" dirty="0"/>
              <a:t>[</a:t>
            </a:r>
            <a:r>
              <a:rPr lang="en-CA" sz="2600" dirty="0" smtClean="0"/>
              <a:t>CARLETTA1997</a:t>
            </a:r>
            <a:r>
              <a:rPr lang="en-CA" sz="2600" dirty="0"/>
              <a:t>] </a:t>
            </a:r>
            <a:r>
              <a:rPr lang="en-CA" sz="2600" dirty="0" err="1"/>
              <a:t>Carletta</a:t>
            </a:r>
            <a:r>
              <a:rPr lang="en-CA" sz="2600" dirty="0"/>
              <a:t>, Jean, et al. </a:t>
            </a:r>
            <a:r>
              <a:rPr lang="en-CA" sz="2600" dirty="0" smtClean="0"/>
              <a:t>(1997) The </a:t>
            </a:r>
            <a:r>
              <a:rPr lang="en-CA" sz="2600" dirty="0"/>
              <a:t>reliability of a dialogue structure coding scheme</a:t>
            </a:r>
            <a:r>
              <a:rPr lang="en-CA" sz="2600" dirty="0" smtClean="0"/>
              <a:t>. </a:t>
            </a:r>
            <a:r>
              <a:rPr lang="en-CA" sz="2600" i="1" dirty="0"/>
              <a:t>Computational linguistics </a:t>
            </a:r>
            <a:r>
              <a:rPr lang="en-CA" sz="2600" dirty="0" smtClean="0"/>
              <a:t>Vol. 23.1, 13-32.</a:t>
            </a:r>
          </a:p>
          <a:p>
            <a:endParaRPr lang="en-US" sz="2400" dirty="0"/>
          </a:p>
        </p:txBody>
      </p:sp>
    </p:spTree>
    <p:extLst>
      <p:ext uri="{BB962C8B-B14F-4D97-AF65-F5344CB8AC3E}">
        <p14:creationId xmlns:p14="http://schemas.microsoft.com/office/powerpoint/2010/main" val="7353948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Additional References</a:t>
            </a: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sz="2400" dirty="0" smtClean="0"/>
              <a:t>[</a:t>
            </a:r>
            <a:r>
              <a:rPr lang="en-US" sz="2400" dirty="0" smtClean="0"/>
              <a:t>SIEGEL</a:t>
            </a:r>
            <a:r>
              <a:rPr lang="en-US" sz="2400" dirty="0" smtClean="0"/>
              <a:t>1998] </a:t>
            </a:r>
            <a:r>
              <a:rPr lang="en-CA" sz="2400" dirty="0"/>
              <a:t>Siegel, S. &amp; Castellan, N. J. </a:t>
            </a:r>
            <a:r>
              <a:rPr lang="en-CA" sz="2400" dirty="0" smtClean="0"/>
              <a:t>(1988) </a:t>
            </a:r>
            <a:r>
              <a:rPr lang="en-CA" sz="2400" dirty="0"/>
              <a:t>Nonparametric Statistics for </a:t>
            </a:r>
            <a:r>
              <a:rPr lang="en-CA" sz="2400" dirty="0" smtClean="0"/>
              <a:t>the Behavioural </a:t>
            </a:r>
            <a:r>
              <a:rPr lang="en-CA" sz="2400" dirty="0"/>
              <a:t>Sciences. New York: McGraw-Hill</a:t>
            </a:r>
            <a:r>
              <a:rPr lang="en-CA" sz="2400" dirty="0" smtClean="0"/>
              <a:t>.</a:t>
            </a:r>
          </a:p>
          <a:p>
            <a:r>
              <a:rPr lang="en-US" sz="2400" dirty="0"/>
              <a:t>[</a:t>
            </a:r>
            <a:r>
              <a:rPr lang="en-US" sz="2400" dirty="0" smtClean="0"/>
              <a:t>POIBEAU2012] </a:t>
            </a:r>
            <a:r>
              <a:rPr lang="en-US" sz="2400" dirty="0" err="1"/>
              <a:t>Poibeau</a:t>
            </a:r>
            <a:r>
              <a:rPr lang="en-US" sz="2400" dirty="0"/>
              <a:t>, Thierry, et al. </a:t>
            </a:r>
            <a:r>
              <a:rPr lang="en-US" sz="2400" dirty="0" smtClean="0"/>
              <a:t>(2012)Multi-source</a:t>
            </a:r>
            <a:r>
              <a:rPr lang="en-US" sz="2400" dirty="0"/>
              <a:t>, Multilingual Information Extraction and Summarization. Springer Science &amp; Business </a:t>
            </a:r>
            <a:r>
              <a:rPr lang="en-US" sz="2400" dirty="0" smtClean="0"/>
              <a:t>Media.</a:t>
            </a:r>
          </a:p>
          <a:p>
            <a:r>
              <a:rPr lang="en-US" sz="2400" dirty="0"/>
              <a:t>[LIKAS2001] </a:t>
            </a:r>
            <a:r>
              <a:rPr lang="en-US" sz="2400" dirty="0" err="1"/>
              <a:t>Likas</a:t>
            </a:r>
            <a:r>
              <a:rPr lang="en-US" sz="2400" dirty="0"/>
              <a:t>, A., </a:t>
            </a:r>
            <a:r>
              <a:rPr lang="en-US" sz="2400" dirty="0" err="1"/>
              <a:t>Vlassis</a:t>
            </a:r>
            <a:r>
              <a:rPr lang="en-US" sz="2400" dirty="0"/>
              <a:t>, N</a:t>
            </a:r>
            <a:r>
              <a:rPr lang="en-US" sz="2400" dirty="0" smtClean="0"/>
              <a:t>., </a:t>
            </a:r>
            <a:r>
              <a:rPr lang="en-US" sz="2400" dirty="0" err="1"/>
              <a:t>Verbeek</a:t>
            </a:r>
            <a:r>
              <a:rPr lang="en-US" sz="2400" dirty="0"/>
              <a:t>, J</a:t>
            </a:r>
            <a:r>
              <a:rPr lang="en-US" sz="2400" dirty="0" smtClean="0"/>
              <a:t>. (2001) </a:t>
            </a:r>
            <a:r>
              <a:rPr lang="en-US" sz="2400" dirty="0"/>
              <a:t>The global k-means clustering algorithm. </a:t>
            </a:r>
            <a:r>
              <a:rPr lang="en-US" sz="2400" i="1" dirty="0"/>
              <a:t>Pattern </a:t>
            </a:r>
            <a:r>
              <a:rPr lang="en-US" sz="2400" i="1" dirty="0" err="1"/>
              <a:t>Recognit</a:t>
            </a:r>
            <a:r>
              <a:rPr lang="en-US" sz="2400" i="1" dirty="0" smtClean="0"/>
              <a:t>.</a:t>
            </a:r>
            <a:r>
              <a:rPr lang="en-US" sz="2400" dirty="0" smtClean="0"/>
              <a:t> Vol. 36</a:t>
            </a:r>
            <a:r>
              <a:rPr lang="en-US" sz="2400" dirty="0"/>
              <a:t>, </a:t>
            </a:r>
            <a:r>
              <a:rPr lang="en-US" sz="2400" dirty="0" smtClean="0"/>
              <a:t>451–461</a:t>
            </a:r>
          </a:p>
          <a:p>
            <a:r>
              <a:rPr lang="en-CA" sz="2400" dirty="0" smtClean="0"/>
              <a:t>[RADEV2002] </a:t>
            </a:r>
            <a:r>
              <a:rPr lang="en-CA" sz="2400" dirty="0" err="1" smtClean="0"/>
              <a:t>Radev</a:t>
            </a:r>
            <a:r>
              <a:rPr lang="en-CA" sz="2400" dirty="0"/>
              <a:t>, D., </a:t>
            </a:r>
            <a:r>
              <a:rPr lang="en-CA" sz="2400" dirty="0" err="1"/>
              <a:t>Winkel</a:t>
            </a:r>
            <a:r>
              <a:rPr lang="en-CA" sz="2400" dirty="0"/>
              <a:t>, A., Topper, M</a:t>
            </a:r>
            <a:r>
              <a:rPr lang="en-CA" sz="2400" dirty="0" smtClean="0"/>
              <a:t>. (2002) Multi-document </a:t>
            </a:r>
            <a:r>
              <a:rPr lang="en-CA" sz="2400" dirty="0"/>
              <a:t>centroid-based text summarization. </a:t>
            </a:r>
            <a:r>
              <a:rPr lang="en-CA" sz="2400" i="1" dirty="0" smtClean="0"/>
              <a:t>Proceedings </a:t>
            </a:r>
            <a:r>
              <a:rPr lang="en-CA" sz="2400" i="1" dirty="0"/>
              <a:t>of the ACL 2002 Demo Session</a:t>
            </a:r>
            <a:r>
              <a:rPr lang="en-CA" sz="2400" dirty="0"/>
              <a:t>, </a:t>
            </a:r>
            <a:r>
              <a:rPr lang="en-CA" sz="2400" dirty="0" smtClean="0"/>
              <a:t>Philadelphia</a:t>
            </a:r>
          </a:p>
          <a:p>
            <a:endParaRPr lang="en-US" sz="2400" dirty="0"/>
          </a:p>
        </p:txBody>
      </p:sp>
    </p:spTree>
    <p:extLst>
      <p:ext uri="{BB962C8B-B14F-4D97-AF65-F5344CB8AC3E}">
        <p14:creationId xmlns:p14="http://schemas.microsoft.com/office/powerpoint/2010/main" val="2842415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chemeClr val="tx2"/>
                </a:solidFill>
              </a:rPr>
              <a:t>Summarization</a:t>
            </a:r>
            <a:r>
              <a:rPr lang="en-US" dirty="0" smtClean="0">
                <a:solidFill>
                  <a:schemeClr val="tx2"/>
                </a:solidFill>
              </a:rPr>
              <a:t> - Types</a:t>
            </a:r>
            <a:endParaRPr lang="en-US" dirty="0"/>
          </a:p>
        </p:txBody>
      </p:sp>
      <p:sp>
        <p:nvSpPr>
          <p:cNvPr id="3" name="Content Placeholder 2"/>
          <p:cNvSpPr>
            <a:spLocks noGrp="1"/>
          </p:cNvSpPr>
          <p:nvPr>
            <p:ph idx="1"/>
          </p:nvPr>
        </p:nvSpPr>
        <p:spPr/>
        <p:txBody>
          <a:bodyPr>
            <a:normAutofit/>
          </a:bodyPr>
          <a:lstStyle/>
          <a:p>
            <a:r>
              <a:rPr lang="en-US" dirty="0" smtClean="0"/>
              <a:t>Output text:</a:t>
            </a:r>
          </a:p>
          <a:p>
            <a:pPr lvl="1"/>
            <a:r>
              <a:rPr lang="en-US" dirty="0" smtClean="0"/>
              <a:t>Extract:</a:t>
            </a:r>
          </a:p>
          <a:p>
            <a:pPr lvl="2"/>
            <a:r>
              <a:rPr lang="en-US" dirty="0" smtClean="0"/>
              <a:t>The summary consists of sentences taken from the source document(s)</a:t>
            </a:r>
          </a:p>
          <a:p>
            <a:pPr lvl="2"/>
            <a:r>
              <a:rPr lang="en-US" dirty="0" smtClean="0"/>
              <a:t>Typical Condensation Rate of 25%</a:t>
            </a:r>
          </a:p>
          <a:p>
            <a:pPr lvl="1"/>
            <a:r>
              <a:rPr lang="en-US" dirty="0" smtClean="0"/>
              <a:t>Abstract:</a:t>
            </a:r>
          </a:p>
          <a:p>
            <a:pPr lvl="2"/>
            <a:r>
              <a:rPr lang="en-US" dirty="0" smtClean="0"/>
              <a:t>The summary contains, at least some, text not present in the source document(s)</a:t>
            </a:r>
          </a:p>
        </p:txBody>
      </p:sp>
    </p:spTree>
    <p:extLst>
      <p:ext uri="{BB962C8B-B14F-4D97-AF65-F5344CB8AC3E}">
        <p14:creationId xmlns:p14="http://schemas.microsoft.com/office/powerpoint/2010/main" val="3786869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chemeClr val="tx2"/>
                </a:solidFill>
              </a:rPr>
              <a:t>Summarization</a:t>
            </a:r>
            <a:r>
              <a:rPr lang="en-US" dirty="0" smtClean="0">
                <a:solidFill>
                  <a:schemeClr val="tx2"/>
                </a:solidFill>
              </a:rPr>
              <a:t> - Types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By function:</a:t>
            </a:r>
          </a:p>
          <a:p>
            <a:pPr lvl="1"/>
            <a:r>
              <a:rPr lang="en-US" dirty="0"/>
              <a:t>Indicative: </a:t>
            </a:r>
          </a:p>
          <a:p>
            <a:pPr lvl="2"/>
            <a:r>
              <a:rPr lang="en-US" dirty="0"/>
              <a:t>Give enough </a:t>
            </a:r>
            <a:r>
              <a:rPr lang="en-US" dirty="0" smtClean="0"/>
              <a:t>information to help the </a:t>
            </a:r>
            <a:r>
              <a:rPr lang="en-US" dirty="0"/>
              <a:t>user </a:t>
            </a:r>
            <a:r>
              <a:rPr lang="en-US" dirty="0" smtClean="0"/>
              <a:t>decide </a:t>
            </a:r>
            <a:r>
              <a:rPr lang="en-US" dirty="0"/>
              <a:t>to read the document(s) or </a:t>
            </a:r>
            <a:r>
              <a:rPr lang="en-US" dirty="0" smtClean="0"/>
              <a:t>not</a:t>
            </a:r>
          </a:p>
          <a:p>
            <a:pPr lvl="2"/>
            <a:r>
              <a:rPr lang="en-US" dirty="0" smtClean="0"/>
              <a:t>For (According to ANSI </a:t>
            </a:r>
            <a:r>
              <a:rPr lang="en-US" dirty="0"/>
              <a:t>guidelines for </a:t>
            </a:r>
            <a:r>
              <a:rPr lang="en-US" dirty="0" smtClean="0"/>
              <a:t>abstractors):</a:t>
            </a:r>
          </a:p>
          <a:p>
            <a:pPr lvl="3"/>
            <a:r>
              <a:rPr lang="en-US" sz="2100" dirty="0"/>
              <a:t>Less-structured documents (editorials, essays, opinion pieces)</a:t>
            </a:r>
          </a:p>
          <a:p>
            <a:pPr lvl="3"/>
            <a:r>
              <a:rPr lang="en-US" sz="2100" dirty="0"/>
              <a:t>Lengthy documents (books, conference proceedings</a:t>
            </a:r>
            <a:r>
              <a:rPr lang="en-US" sz="2100" dirty="0" smtClean="0"/>
              <a:t>)</a:t>
            </a:r>
          </a:p>
          <a:p>
            <a:pPr lvl="3"/>
            <a:r>
              <a:rPr lang="en-US" sz="2100" dirty="0" smtClean="0"/>
              <a:t>Do not include results, conclusions, and recommendations for scientific research reports</a:t>
            </a:r>
          </a:p>
          <a:p>
            <a:pPr lvl="1"/>
            <a:r>
              <a:rPr lang="en-US" dirty="0" smtClean="0"/>
              <a:t>Informative:</a:t>
            </a:r>
          </a:p>
          <a:p>
            <a:pPr lvl="2"/>
            <a:r>
              <a:rPr lang="en-US" dirty="0" smtClean="0"/>
              <a:t>Cover all </a:t>
            </a:r>
            <a:r>
              <a:rPr lang="en-US" b="1" i="1" dirty="0" smtClean="0"/>
              <a:t>important</a:t>
            </a:r>
            <a:r>
              <a:rPr lang="en-US" dirty="0" smtClean="0"/>
              <a:t> (salient) information – When do you know all </a:t>
            </a:r>
            <a:r>
              <a:rPr lang="en-US" b="1" i="1" dirty="0" smtClean="0"/>
              <a:t>important </a:t>
            </a:r>
            <a:r>
              <a:rPr lang="en-US" dirty="0" smtClean="0"/>
              <a:t>information has been extracted or summarized?</a:t>
            </a:r>
            <a:endParaRPr lang="en-US" dirty="0"/>
          </a:p>
          <a:p>
            <a:pPr lvl="1"/>
            <a:r>
              <a:rPr lang="en-US" dirty="0" smtClean="0"/>
              <a:t>Critical (Evaluative):</a:t>
            </a:r>
          </a:p>
          <a:p>
            <a:pPr lvl="2"/>
            <a:r>
              <a:rPr lang="en-US" dirty="0" smtClean="0"/>
              <a:t>Evaluates the subject matter and gives the “abstractor’s” opinion of the source</a:t>
            </a:r>
          </a:p>
        </p:txBody>
      </p:sp>
    </p:spTree>
    <p:extLst>
      <p:ext uri="{BB962C8B-B14F-4D97-AF65-F5344CB8AC3E}">
        <p14:creationId xmlns:p14="http://schemas.microsoft.com/office/powerpoint/2010/main" val="317547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chemeClr val="tx2"/>
                </a:solidFill>
              </a:rPr>
              <a:t>Summarization</a:t>
            </a:r>
            <a:r>
              <a:rPr lang="en-US" dirty="0" smtClean="0">
                <a:solidFill>
                  <a:schemeClr val="tx2"/>
                </a:solidFill>
              </a:rPr>
              <a:t> - Types</a:t>
            </a:r>
            <a:endParaRPr lang="en-US" dirty="0"/>
          </a:p>
        </p:txBody>
      </p:sp>
      <p:sp>
        <p:nvSpPr>
          <p:cNvPr id="3" name="Content Placeholder 2"/>
          <p:cNvSpPr>
            <a:spLocks noGrp="1"/>
          </p:cNvSpPr>
          <p:nvPr>
            <p:ph idx="1"/>
          </p:nvPr>
        </p:nvSpPr>
        <p:spPr>
          <a:xfrm>
            <a:off x="457200" y="1600200"/>
            <a:ext cx="8229600" cy="533399"/>
          </a:xfrm>
        </p:spPr>
        <p:txBody>
          <a:bodyPr>
            <a:normAutofit/>
          </a:bodyPr>
          <a:lstStyle/>
          <a:p>
            <a:r>
              <a:rPr lang="en-US" sz="2700" dirty="0"/>
              <a:t>By function</a:t>
            </a:r>
            <a:r>
              <a:rPr lang="en-US" sz="2700" dirty="0" smtClean="0"/>
              <a:t>:</a:t>
            </a:r>
            <a:endParaRPr lang="en-US" sz="2700" dirty="0"/>
          </a:p>
        </p:txBody>
      </p:sp>
      <p:pic>
        <p:nvPicPr>
          <p:cNvPr id="4" name="Picture 3"/>
          <p:cNvPicPr>
            <a:picLocks noChangeAspect="1"/>
          </p:cNvPicPr>
          <p:nvPr/>
        </p:nvPicPr>
        <p:blipFill>
          <a:blip r:embed="rId2"/>
          <a:stretch>
            <a:fillRect/>
          </a:stretch>
        </p:blipFill>
        <p:spPr>
          <a:xfrm>
            <a:off x="3017704" y="1757725"/>
            <a:ext cx="3108591" cy="4414475"/>
          </a:xfrm>
          <a:prstGeom prst="rect">
            <a:avLst/>
          </a:prstGeom>
        </p:spPr>
      </p:pic>
    </p:spTree>
    <p:extLst>
      <p:ext uri="{BB962C8B-B14F-4D97-AF65-F5344CB8AC3E}">
        <p14:creationId xmlns:p14="http://schemas.microsoft.com/office/powerpoint/2010/main" val="3941576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solidFill>
                  <a:schemeClr val="tx2"/>
                </a:solidFill>
              </a:rPr>
              <a:t>Summarization</a:t>
            </a:r>
            <a:r>
              <a:rPr lang="en-US" dirty="0" smtClean="0">
                <a:solidFill>
                  <a:schemeClr val="tx2"/>
                </a:solidFill>
              </a:rPr>
              <a:t> – Extract vs Abstract - Example</a:t>
            </a:r>
            <a:endParaRPr lang="en-US" dirty="0"/>
          </a:p>
        </p:txBody>
      </p:sp>
      <p:sp>
        <p:nvSpPr>
          <p:cNvPr id="3" name="Content Placeholder 2"/>
          <p:cNvSpPr>
            <a:spLocks noGrp="1"/>
          </p:cNvSpPr>
          <p:nvPr>
            <p:ph idx="1"/>
          </p:nvPr>
        </p:nvSpPr>
        <p:spPr/>
        <p:txBody>
          <a:bodyPr>
            <a:normAutofit fontScale="70000" lnSpcReduction="20000"/>
          </a:bodyPr>
          <a:lstStyle/>
          <a:p>
            <a:r>
              <a:rPr lang="en-CA" dirty="0" smtClean="0"/>
              <a:t>Original Gettysburg Address – November the 19</a:t>
            </a:r>
            <a:r>
              <a:rPr lang="en-CA" baseline="30000" dirty="0" smtClean="0"/>
              <a:t>th</a:t>
            </a:r>
            <a:r>
              <a:rPr lang="en-CA" dirty="0" smtClean="0"/>
              <a:t>, 1863:</a:t>
            </a:r>
          </a:p>
          <a:p>
            <a:pPr marL="800100" lvl="2" indent="0">
              <a:buNone/>
            </a:pPr>
            <a:r>
              <a:rPr lang="en-CA" dirty="0" smtClean="0"/>
              <a:t>Four score </a:t>
            </a:r>
            <a:r>
              <a:rPr lang="en-CA" dirty="0"/>
              <a:t>and seven years ago our fathers brought forth on this continent a </a:t>
            </a:r>
            <a:r>
              <a:rPr lang="en-CA" dirty="0" smtClean="0"/>
              <a:t>new nation</a:t>
            </a:r>
            <a:r>
              <a:rPr lang="en-CA" dirty="0"/>
              <a:t>, conceived in liberty, and dedicated to the proposition that all men are </a:t>
            </a:r>
            <a:r>
              <a:rPr lang="en-CA" dirty="0" smtClean="0"/>
              <a:t>created equal</a:t>
            </a:r>
            <a:r>
              <a:rPr lang="en-CA" dirty="0"/>
              <a:t>. Now we are engaged in a great civil war, testing whether that nation, </a:t>
            </a:r>
            <a:r>
              <a:rPr lang="en-CA" dirty="0" smtClean="0"/>
              <a:t>or any </a:t>
            </a:r>
            <a:r>
              <a:rPr lang="en-CA" dirty="0"/>
              <a:t>nation so conceived and so dedicated, can long endure. We are met on a </a:t>
            </a:r>
            <a:r>
              <a:rPr lang="en-CA" dirty="0" smtClean="0"/>
              <a:t>great battle- </a:t>
            </a:r>
            <a:r>
              <a:rPr lang="en-CA" dirty="0"/>
              <a:t>field of that war. We have come to dedicate a portion of that field as a </a:t>
            </a:r>
            <a:r>
              <a:rPr lang="en-CA" dirty="0" smtClean="0"/>
              <a:t>final resting-place </a:t>
            </a:r>
            <a:r>
              <a:rPr lang="en-CA" dirty="0"/>
              <a:t>for those who here gave their lives that this nation might live. It </a:t>
            </a:r>
            <a:r>
              <a:rPr lang="en-CA" dirty="0" smtClean="0"/>
              <a:t>is altogether </a:t>
            </a:r>
            <a:r>
              <a:rPr lang="en-CA" dirty="0"/>
              <a:t>fitting and proper that we should do this. But, in a larger sense, we </a:t>
            </a:r>
            <a:r>
              <a:rPr lang="en-CA" dirty="0" smtClean="0"/>
              <a:t>cannot dedicate</a:t>
            </a:r>
            <a:r>
              <a:rPr lang="en-CA" dirty="0"/>
              <a:t>...we cannot consecrate...we cannot hallow... this ground. The brave </a:t>
            </a:r>
            <a:r>
              <a:rPr lang="en-CA" dirty="0" smtClean="0"/>
              <a:t>men, living </a:t>
            </a:r>
            <a:r>
              <a:rPr lang="en-CA" dirty="0"/>
              <a:t>and dead, who struggled here, have consecrated it far above our poor </a:t>
            </a:r>
            <a:r>
              <a:rPr lang="en-CA" dirty="0" smtClean="0"/>
              <a:t>power to </a:t>
            </a:r>
            <a:r>
              <a:rPr lang="en-CA" dirty="0"/>
              <a:t>add or detract. The world will little note nor long remember what we say </a:t>
            </a:r>
            <a:r>
              <a:rPr lang="en-CA" dirty="0" smtClean="0"/>
              <a:t>here, but </a:t>
            </a:r>
            <a:r>
              <a:rPr lang="en-CA" dirty="0"/>
              <a:t>it can never forget what they did here. It is for us, the living, rather, to </a:t>
            </a:r>
            <a:r>
              <a:rPr lang="en-CA" dirty="0" smtClean="0"/>
              <a:t>be dedicated </a:t>
            </a:r>
            <a:r>
              <a:rPr lang="en-CA" dirty="0"/>
              <a:t>here to the unfinished work which they who fought here have thus far </a:t>
            </a:r>
            <a:r>
              <a:rPr lang="en-CA" dirty="0" smtClean="0"/>
              <a:t>so nobly </a:t>
            </a:r>
            <a:r>
              <a:rPr lang="en-CA" dirty="0"/>
              <a:t>advanced. It is rather for us to be here dedicated to the great task </a:t>
            </a:r>
            <a:r>
              <a:rPr lang="en-CA" dirty="0" smtClean="0"/>
              <a:t>remaining before </a:t>
            </a:r>
            <a:r>
              <a:rPr lang="en-CA" dirty="0"/>
              <a:t>us...that from these honored dead we take increased devotion to that cause </a:t>
            </a:r>
            <a:r>
              <a:rPr lang="en-CA" dirty="0" smtClean="0"/>
              <a:t>for which </a:t>
            </a:r>
            <a:r>
              <a:rPr lang="en-CA" dirty="0"/>
              <a:t>they gave the last full measure of devotion; that we here highly resolve </a:t>
            </a:r>
            <a:r>
              <a:rPr lang="en-CA" dirty="0" smtClean="0"/>
              <a:t>that these </a:t>
            </a:r>
            <a:r>
              <a:rPr lang="en-CA" dirty="0"/>
              <a:t>dead shall not have died in vain; that this nation, under God, shall have a </a:t>
            </a:r>
            <a:r>
              <a:rPr lang="en-CA" dirty="0" smtClean="0"/>
              <a:t>new birth </a:t>
            </a:r>
            <a:r>
              <a:rPr lang="en-CA" dirty="0"/>
              <a:t>of freedom; and that government of the people, by the people, for the </a:t>
            </a:r>
            <a:r>
              <a:rPr lang="en-CA" dirty="0" smtClean="0"/>
              <a:t>people, shall </a:t>
            </a:r>
            <a:r>
              <a:rPr lang="en-CA" dirty="0"/>
              <a:t>not perish from the earth.</a:t>
            </a:r>
            <a:endParaRPr lang="en-US" b="1" i="1" dirty="0" smtClean="0"/>
          </a:p>
        </p:txBody>
      </p:sp>
    </p:spTree>
    <p:extLst>
      <p:ext uri="{BB962C8B-B14F-4D97-AF65-F5344CB8AC3E}">
        <p14:creationId xmlns:p14="http://schemas.microsoft.com/office/powerpoint/2010/main" val="2539356856"/>
      </p:ext>
    </p:extLst>
  </p:cSld>
  <p:clrMapOvr>
    <a:masterClrMapping/>
  </p:clrMapOvr>
</p:sld>
</file>

<file path=ppt/theme/theme1.xml><?xml version="1.0" encoding="utf-8"?>
<a:theme xmlns:a="http://schemas.openxmlformats.org/drawingml/2006/main" name="Office Theme">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17988</TotalTime>
  <Words>3847</Words>
  <Application>Microsoft Office PowerPoint</Application>
  <PresentationFormat>On-screen Show (4:3)</PresentationFormat>
  <Paragraphs>395</Paragraphs>
  <Slides>51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7" baseType="lpstr">
      <vt:lpstr>Arial</vt:lpstr>
      <vt:lpstr>Calibri</vt:lpstr>
      <vt:lpstr>Cambria Math</vt:lpstr>
      <vt:lpstr>Lucida Sans</vt:lpstr>
      <vt:lpstr>Office Theme</vt:lpstr>
      <vt:lpstr>Equation</vt:lpstr>
      <vt:lpstr>Summarization</vt:lpstr>
      <vt:lpstr>Summarization - Definition</vt:lpstr>
      <vt:lpstr>Summarization - Types</vt:lpstr>
      <vt:lpstr>Summarization - Types</vt:lpstr>
      <vt:lpstr>Summarization - Types</vt:lpstr>
      <vt:lpstr>Summarization - Types</vt:lpstr>
      <vt:lpstr>Summarization - Types</vt:lpstr>
      <vt:lpstr>Summarization - Types</vt:lpstr>
      <vt:lpstr>Summarization – Extract vs Abstract - Example</vt:lpstr>
      <vt:lpstr>Summarization – Extract vs Abstract - Example</vt:lpstr>
      <vt:lpstr>Summarization – Extract vs Abstract - Example</vt:lpstr>
      <vt:lpstr>Summarization – Phases -[JURAFSKY2008]</vt:lpstr>
      <vt:lpstr>Summarization – Phases [MANI2001]</vt:lpstr>
      <vt:lpstr>Summarization – Content Selection</vt:lpstr>
      <vt:lpstr>Summarization – Content Selection – Significant Words</vt:lpstr>
      <vt:lpstr>Summarization – Content Selection</vt:lpstr>
      <vt:lpstr>Summarization – Content Selection</vt:lpstr>
      <vt:lpstr>Summarization – Content Selection</vt:lpstr>
      <vt:lpstr>Summarization - Multi-document</vt:lpstr>
      <vt:lpstr>Multi-document - Content Selection</vt:lpstr>
      <vt:lpstr>Multi-document - Content Selection – LLR + MMR</vt:lpstr>
      <vt:lpstr>Summarization - Abstraction</vt:lpstr>
      <vt:lpstr>Summarization - Abstraction</vt:lpstr>
      <vt:lpstr>Summarization - Abstraction</vt:lpstr>
      <vt:lpstr>Summarization - Abstraction</vt:lpstr>
      <vt:lpstr>Summarization - Abstraction</vt:lpstr>
      <vt:lpstr>Summarization - Abstraction</vt:lpstr>
      <vt:lpstr>Summarization- Evaluation - Extrinsic</vt:lpstr>
      <vt:lpstr>Summarization- Evaluation - Extrinsic</vt:lpstr>
      <vt:lpstr>Evaluation – Intrinsic</vt:lpstr>
      <vt:lpstr>Evaluation – Intrinsic - Agreement</vt:lpstr>
      <vt:lpstr>Evaluation – Intrinsic – Agreement</vt:lpstr>
      <vt:lpstr>Evaluation – Intrinsic - Quality</vt:lpstr>
      <vt:lpstr>Evaluation – Intrinsic - Informativeness</vt:lpstr>
      <vt:lpstr>Evaluation – Intrinsic - Informativeness</vt:lpstr>
      <vt:lpstr>Evaluation – Intrinsic – Component-level tests</vt:lpstr>
      <vt:lpstr>Evaluation – Intrinsic – ROUGE</vt:lpstr>
      <vt:lpstr>Evaluation – Intrinsic – ROUGE</vt:lpstr>
      <vt:lpstr>Evaluation – Intrinsic – ROUGE – Example</vt:lpstr>
      <vt:lpstr>Evaluation – Intrinsic – ROUGE - Variations</vt:lpstr>
      <vt:lpstr>Summarizer - Example - CBSEAS</vt:lpstr>
      <vt:lpstr>Example - CBSEAS</vt:lpstr>
      <vt:lpstr>Example - CBSEAS</vt:lpstr>
      <vt:lpstr>Example - CBSEAS</vt:lpstr>
      <vt:lpstr>Example - CBSEAS</vt:lpstr>
      <vt:lpstr>Example - CBSEAS</vt:lpstr>
      <vt:lpstr>Example - CBSEAS</vt:lpstr>
      <vt:lpstr>Example - CBSEAS</vt:lpstr>
      <vt:lpstr>Summarization - Conclusions</vt:lpstr>
      <vt:lpstr>Additional References</vt:lpstr>
      <vt:lpstr>Additional 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“Physics” of Notations: Toward a Scientific Basis for Constructing Visual Notations in Software Engineering</dc:title>
  <dc:creator>Windows User</dc:creator>
  <cp:lastModifiedBy>Luis Blanco</cp:lastModifiedBy>
  <cp:revision>1342</cp:revision>
  <cp:lastPrinted>2015-06-20T19:27:27Z</cp:lastPrinted>
  <dcterms:created xsi:type="dcterms:W3CDTF">2011-05-30T21:23:27Z</dcterms:created>
  <dcterms:modified xsi:type="dcterms:W3CDTF">2015-07-08T15:09:06Z</dcterms:modified>
</cp:coreProperties>
</file>