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35" r:id="rId3"/>
    <p:sldId id="466" r:id="rId4"/>
    <p:sldId id="467" r:id="rId5"/>
    <p:sldId id="468" r:id="rId6"/>
    <p:sldId id="469" r:id="rId7"/>
    <p:sldId id="470" r:id="rId8"/>
    <p:sldId id="471" r:id="rId9"/>
    <p:sldId id="474" r:id="rId10"/>
    <p:sldId id="472" r:id="rId11"/>
    <p:sldId id="479" r:id="rId12"/>
    <p:sldId id="475" r:id="rId13"/>
    <p:sldId id="473" r:id="rId14"/>
    <p:sldId id="476" r:id="rId15"/>
    <p:sldId id="444" r:id="rId16"/>
    <p:sldId id="477" r:id="rId17"/>
    <p:sldId id="478" r:id="rId18"/>
    <p:sldId id="462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00"/>
    <a:srgbClr val="C2E848"/>
    <a:srgbClr val="33CC33"/>
    <a:srgbClr val="CC00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6" autoAdjust="0"/>
    <p:restoredTop sz="94660"/>
  </p:normalViewPr>
  <p:slideViewPr>
    <p:cSldViewPr>
      <p:cViewPr varScale="1">
        <p:scale>
          <a:sx n="54" d="100"/>
          <a:sy n="54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52" tIns="47576" rIns="95152" bIns="4757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152" tIns="47576" rIns="95152" bIns="4757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3932E68E-8C1C-49F7-9160-B261EA17A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75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6" tIns="48328" rIns="96656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56" tIns="48328" rIns="96656" bIns="4832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6E654BC0-028D-4B03-BB0E-E16AEC5C9D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86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365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54BC0-028D-4B03-BB0E-E16AEC5C9D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5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00A8D-2C5E-4FEA-B112-8E833CF18A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4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199E3-A648-49E1-AE07-4028DB8A1E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31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56F4C-394D-4660-A919-35221B7F5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8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B35478-9E51-46C6-8D15-BC3CE246F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9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CFD4F-9E61-45E2-8D21-63DA91C37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7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13455-C4EC-4049-AF7E-83C9A25C8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70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3852D-2CBC-410D-B2D4-E6E5802CB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32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004B3-B0B5-44BE-8078-11CFB5582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72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57466-D909-4FC8-AC67-B1BF55D32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FEC02-6BB5-407E-B4DB-579058FC8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4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C206-7D7C-4DEB-A937-1CF70815D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553200"/>
            <a:ext cx="57912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latin typeface="Bookman Old Style" pitchFamily="18" charset="0"/>
              </a:defRPr>
            </a:lvl1pPr>
          </a:lstStyle>
          <a:p>
            <a:pPr>
              <a:defRPr/>
            </a:pPr>
            <a:r>
              <a:rPr lang="fr-FR" smtClean="0"/>
              <a:t>CS486/686 Lecture Slides (c) 2015 Pascal Poupart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9EF69889-5A2D-4DFF-8D20-B7FB28A50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600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Sum-Product Networks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2590800"/>
            <a:ext cx="8915400" cy="3048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CS886 Topics in Natural Language Processing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Guest Lecture by Pascal Poupart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University </a:t>
            </a:r>
            <a:r>
              <a:rPr lang="en-US" dirty="0">
                <a:latin typeface="Arial" pitchFamily="34" charset="0"/>
                <a:cs typeface="Arial" pitchFamily="34" charset="0"/>
              </a:rPr>
              <a:t>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Waterloo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July 22, 2015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Semantics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CA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valid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SPN encodes a hierarchical mixture distribution</a:t>
            </a:r>
          </a:p>
          <a:p>
            <a:pPr lvl="1"/>
            <a:r>
              <a:rPr lang="en-CA" dirty="0" smtClean="0">
                <a:latin typeface="Arial" pitchFamily="34" charset="0"/>
                <a:cs typeface="Arial" pitchFamily="34" charset="0"/>
              </a:rPr>
              <a:t>Sum nodes: hidden </a:t>
            </a:r>
            <a:br>
              <a:rPr lang="en-CA" dirty="0" smtClean="0">
                <a:latin typeface="Arial" pitchFamily="34" charset="0"/>
                <a:cs typeface="Arial" pitchFamily="34" charset="0"/>
              </a:rPr>
            </a:br>
            <a:r>
              <a:rPr lang="en-CA" dirty="0" smtClean="0">
                <a:latin typeface="Arial" pitchFamily="34" charset="0"/>
                <a:cs typeface="Arial" pitchFamily="34" charset="0"/>
              </a:rPr>
              <a:t>variables (mixture)</a:t>
            </a:r>
            <a:endParaRPr lang="en-CA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CA" dirty="0" smtClean="0">
                <a:latin typeface="Arial" pitchFamily="34" charset="0"/>
                <a:cs typeface="Arial" pitchFamily="34" charset="0"/>
              </a:rPr>
              <a:t>Product nodes: </a:t>
            </a:r>
            <a:br>
              <a:rPr lang="en-CA" dirty="0" smtClean="0">
                <a:latin typeface="Arial" pitchFamily="34" charset="0"/>
                <a:cs typeface="Arial" pitchFamily="34" charset="0"/>
              </a:rPr>
            </a:br>
            <a:r>
              <a:rPr lang="en-CA" dirty="0" smtClean="0">
                <a:latin typeface="Arial" pitchFamily="34" charset="0"/>
                <a:cs typeface="Arial" pitchFamily="34" charset="0"/>
              </a:rPr>
              <a:t>factorization </a:t>
            </a:r>
            <a:br>
              <a:rPr lang="en-CA" dirty="0" smtClean="0">
                <a:latin typeface="Arial" pitchFamily="34" charset="0"/>
                <a:cs typeface="Arial" pitchFamily="34" charset="0"/>
              </a:rPr>
            </a:br>
            <a:r>
              <a:rPr lang="en-CA" dirty="0" smtClean="0">
                <a:latin typeface="Arial" pitchFamily="34" charset="0"/>
                <a:cs typeface="Arial" pitchFamily="34" charset="0"/>
              </a:rPr>
              <a:t>(independence)</a:t>
            </a:r>
          </a:p>
          <a:p>
            <a:pPr lvl="1"/>
            <a:endParaRPr lang="en-CA" dirty="0">
              <a:latin typeface="Arial" pitchFamily="34" charset="0"/>
              <a:cs typeface="Arial" pitchFamily="34" charset="0"/>
            </a:endParaRPr>
          </a:p>
          <a:p>
            <a:pPr lvl="1"/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209925" cy="365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0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Definitions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C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scope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 of a node is the set of variables that appear in the sub-SPN rooted at the node</a:t>
            </a: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An SPN is </a:t>
            </a:r>
            <a:r>
              <a:rPr lang="en-C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decomposable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CA" sz="2800" dirty="0" smtClean="0">
                <a:latin typeface="Arial" pitchFamily="34" charset="0"/>
                <a:cs typeface="Arial" pitchFamily="34" charset="0"/>
              </a:rPr>
            </a:br>
            <a:r>
              <a:rPr lang="en-CA" sz="2800" dirty="0" smtClean="0">
                <a:latin typeface="Arial" pitchFamily="34" charset="0"/>
                <a:cs typeface="Arial" pitchFamily="34" charset="0"/>
              </a:rPr>
              <a:t>when each product node has </a:t>
            </a:r>
            <a:br>
              <a:rPr lang="en-CA" sz="2800" dirty="0" smtClean="0">
                <a:latin typeface="Arial" pitchFamily="34" charset="0"/>
                <a:cs typeface="Arial" pitchFamily="34" charset="0"/>
              </a:rPr>
            </a:br>
            <a:r>
              <a:rPr lang="en-CA" sz="2800" dirty="0" smtClean="0">
                <a:latin typeface="Arial" pitchFamily="34" charset="0"/>
                <a:cs typeface="Arial" pitchFamily="34" charset="0"/>
              </a:rPr>
              <a:t>children with disjoint scopes</a:t>
            </a: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An SPN is </a:t>
            </a:r>
            <a:r>
              <a:rPr lang="en-C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complete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 when </a:t>
            </a:r>
            <a:br>
              <a:rPr lang="en-CA" sz="2800" dirty="0" smtClean="0">
                <a:latin typeface="Arial" pitchFamily="34" charset="0"/>
                <a:cs typeface="Arial" pitchFamily="34" charset="0"/>
              </a:rPr>
            </a:br>
            <a:r>
              <a:rPr lang="en-CA" sz="2800" dirty="0" smtClean="0">
                <a:latin typeface="Arial" pitchFamily="34" charset="0"/>
                <a:cs typeface="Arial" pitchFamily="34" charset="0"/>
              </a:rPr>
              <a:t>each sum node has children </a:t>
            </a:r>
            <a:br>
              <a:rPr lang="en-CA" sz="2800" dirty="0" smtClean="0">
                <a:latin typeface="Arial" pitchFamily="34" charset="0"/>
                <a:cs typeface="Arial" pitchFamily="34" charset="0"/>
              </a:rPr>
            </a:br>
            <a:r>
              <a:rPr lang="en-CA" sz="2800" dirty="0" smtClean="0">
                <a:latin typeface="Arial" pitchFamily="34" charset="0"/>
                <a:cs typeface="Arial" pitchFamily="34" charset="0"/>
              </a:rPr>
              <a:t>with identical scopes</a:t>
            </a: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A decomposable and complete </a:t>
            </a:r>
            <a:br>
              <a:rPr lang="en-CA" sz="2800" dirty="0" smtClean="0">
                <a:latin typeface="Arial" pitchFamily="34" charset="0"/>
                <a:cs typeface="Arial" pitchFamily="34" charset="0"/>
              </a:rPr>
            </a:br>
            <a:r>
              <a:rPr lang="en-CA" sz="2800" dirty="0" smtClean="0">
                <a:latin typeface="Arial" pitchFamily="34" charset="0"/>
                <a:cs typeface="Arial" pitchFamily="34" charset="0"/>
              </a:rPr>
              <a:t>SPN is a </a:t>
            </a:r>
            <a:r>
              <a:rPr lang="en-CA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valid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 SPN</a:t>
            </a: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90800"/>
            <a:ext cx="3209925" cy="365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38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Relationship with Bayes Nets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Any SPN can be converted into a bipartite Bayesian network (Zhao, </a:t>
            </a:r>
            <a:r>
              <a:rPr lang="en-CA" sz="2800" dirty="0" err="1" smtClean="0">
                <a:latin typeface="Arial" pitchFamily="34" charset="0"/>
                <a:cs typeface="Arial" pitchFamily="34" charset="0"/>
              </a:rPr>
              <a:t>Melibari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, Poupart, ICML 2015)</a:t>
            </a: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24200"/>
            <a:ext cx="8744991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Parameter Learning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CA" sz="28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endParaRPr lang="en-CA" sz="28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endParaRPr lang="en-CA" sz="28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endParaRPr lang="en-CA" sz="28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endParaRPr lang="en-CA" sz="28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endParaRPr lang="en-CA" sz="28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endParaRPr lang="en-CA" sz="2800" dirty="0" smtClean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Parameter Learning: estimate the weights</a:t>
            </a:r>
          </a:p>
          <a:p>
            <a:pPr lvl="1"/>
            <a:r>
              <a:rPr lang="en-CA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Expectation-Maximization, Gradient descent</a:t>
            </a:r>
          </a:p>
          <a:p>
            <a:pPr lvl="1"/>
            <a:endParaRPr lang="en-CA" sz="24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224829" y="1371600"/>
            <a:ext cx="3209925" cy="3656667"/>
            <a:chOff x="7696200" y="1676400"/>
            <a:chExt cx="3209925" cy="3656667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6200" y="1676400"/>
              <a:ext cx="3209925" cy="36566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8549740" y="2115134"/>
              <a:ext cx="389106" cy="4062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?</a:t>
              </a:r>
              <a:endParaRPr lang="en-CA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560169" y="2162908"/>
              <a:ext cx="39169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?</a:t>
              </a:r>
              <a:endParaRPr lang="en-CA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784123" y="4191000"/>
              <a:ext cx="31549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?</a:t>
              </a:r>
              <a:endParaRPr lang="en-CA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34754" y="3886200"/>
              <a:ext cx="391692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?</a:t>
              </a:r>
              <a:endParaRPr lang="en-CA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752308" y="3874422"/>
              <a:ext cx="26273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?</a:t>
              </a:r>
              <a:endParaRPr lang="en-CA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296400" y="4202668"/>
              <a:ext cx="26273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?</a:t>
              </a:r>
              <a:endParaRPr lang="en-CA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906000" y="4126468"/>
              <a:ext cx="26273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?</a:t>
              </a:r>
              <a:endParaRPr lang="en-CA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492154" y="4114800"/>
              <a:ext cx="26273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CA" dirty="0" smtClean="0"/>
                <a:t>?</a:t>
              </a:r>
              <a:endParaRPr lang="en-CA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838200" y="1666095"/>
            <a:ext cx="3200400" cy="28297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>
                <a:solidFill>
                  <a:schemeClr val="tx1"/>
                </a:solidFill>
              </a:rPr>
              <a:t>Data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1214735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Instances</a:t>
            </a:r>
            <a:endParaRPr lang="en-CA" sz="2400" dirty="0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-211184" y="2850115"/>
            <a:ext cx="1484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Attributes</a:t>
            </a:r>
            <a:endParaRPr lang="en-CA" sz="2400" dirty="0"/>
          </a:p>
        </p:txBody>
      </p:sp>
      <p:sp>
        <p:nvSpPr>
          <p:cNvPr id="14" name="Right Arrow 13"/>
          <p:cNvSpPr/>
          <p:nvPr/>
        </p:nvSpPr>
        <p:spPr>
          <a:xfrm>
            <a:off x="4343400" y="2743200"/>
            <a:ext cx="1284844" cy="456733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97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Structure Learning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r>
              <a:rPr lang="en-CA" sz="28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Alternate between</a:t>
            </a:r>
          </a:p>
          <a:p>
            <a:pPr lvl="1"/>
            <a:r>
              <a:rPr lang="en-CA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Data Clustering: sum nodes</a:t>
            </a:r>
          </a:p>
          <a:p>
            <a:pPr lvl="1"/>
            <a:r>
              <a:rPr lang="en-CA" sz="2400" dirty="0" smtClean="0">
                <a:latin typeface="Arial" pitchFamily="34" charset="0"/>
                <a:cs typeface="Arial" pitchFamily="34" charset="0"/>
                <a:sym typeface="Wingdings" panose="05000000000000000000" pitchFamily="2" charset="2"/>
              </a:rPr>
              <a:t>Variable partitioning: product nodes </a:t>
            </a:r>
            <a:endParaRPr lang="en-CA" sz="2400" dirty="0">
              <a:latin typeface="Arial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87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15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Applications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Image completion (Poon, </a:t>
            </a:r>
            <a:r>
              <a:rPr lang="en-CA" sz="2800" dirty="0" err="1" smtClean="0">
                <a:latin typeface="Arial" pitchFamily="34" charset="0"/>
                <a:cs typeface="Arial" pitchFamily="34" charset="0"/>
              </a:rPr>
              <a:t>Domingos</a:t>
            </a:r>
            <a:r>
              <a:rPr lang="en-CA" sz="2800" dirty="0">
                <a:latin typeface="Arial" pitchFamily="34" charset="0"/>
                <a:cs typeface="Arial" pitchFamily="34" charset="0"/>
              </a:rPr>
              <a:t>;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 2011)</a:t>
            </a: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Activity recognition (</a:t>
            </a:r>
            <a:r>
              <a:rPr lang="en-CA" sz="2800" dirty="0" err="1" smtClean="0">
                <a:latin typeface="Arial" pitchFamily="34" charset="0"/>
                <a:cs typeface="Arial" pitchFamily="34" charset="0"/>
              </a:rPr>
              <a:t>Amer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CA" sz="2800" dirty="0" err="1" smtClean="0">
                <a:latin typeface="Arial" pitchFamily="34" charset="0"/>
                <a:cs typeface="Arial" pitchFamily="34" charset="0"/>
              </a:rPr>
              <a:t>Todorovic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; 2012)</a:t>
            </a:r>
          </a:p>
          <a:p>
            <a:r>
              <a:rPr lang="en-CA" sz="28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Language modeling (Cheng et al.; 2014)</a:t>
            </a: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Speech modeling (</a:t>
            </a:r>
            <a:r>
              <a:rPr lang="en-CA" sz="2800" dirty="0" err="1" smtClean="0">
                <a:latin typeface="Arial" pitchFamily="34" charset="0"/>
                <a:cs typeface="Arial" pitchFamily="34" charset="0"/>
              </a:rPr>
              <a:t>Perhaz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 et al.; 2014)</a:t>
            </a:r>
          </a:p>
          <a:p>
            <a:endParaRPr lang="en-CA" sz="28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75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Language Model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CA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143000"/>
            <a:ext cx="4819650" cy="5178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1000" y="1228792"/>
            <a:ext cx="8305800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CA" sz="2800" kern="0" dirty="0" smtClean="0">
                <a:latin typeface="Arial" pitchFamily="34" charset="0"/>
                <a:cs typeface="Arial" pitchFamily="34" charset="0"/>
              </a:rPr>
              <a:t>An SPN-based </a:t>
            </a:r>
            <a:br>
              <a:rPr lang="en-CA" sz="2800" kern="0" dirty="0" smtClean="0">
                <a:latin typeface="Arial" pitchFamily="34" charset="0"/>
                <a:cs typeface="Arial" pitchFamily="34" charset="0"/>
              </a:rPr>
            </a:br>
            <a:r>
              <a:rPr lang="en-CA" sz="2800" kern="0" dirty="0" smtClean="0">
                <a:latin typeface="Arial" pitchFamily="34" charset="0"/>
                <a:cs typeface="Arial" pitchFamily="34" charset="0"/>
              </a:rPr>
              <a:t>n-gram model</a:t>
            </a:r>
          </a:p>
          <a:p>
            <a:endParaRPr lang="en-CA" sz="2800" kern="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kern="0" dirty="0" smtClean="0">
                <a:latin typeface="Arial" pitchFamily="34" charset="0"/>
                <a:cs typeface="Arial" pitchFamily="34" charset="0"/>
              </a:rPr>
              <a:t>Fixed structure</a:t>
            </a:r>
            <a:endParaRPr lang="en-CA" sz="2800" kern="0" dirty="0">
              <a:latin typeface="Arial" pitchFamily="34" charset="0"/>
              <a:cs typeface="Arial" pitchFamily="34" charset="0"/>
            </a:endParaRPr>
          </a:p>
          <a:p>
            <a:r>
              <a:rPr lang="en-CA" sz="2800" kern="0" dirty="0" smtClean="0">
                <a:latin typeface="Arial" pitchFamily="34" charset="0"/>
                <a:cs typeface="Arial" pitchFamily="34" charset="0"/>
              </a:rPr>
              <a:t>Discriminative weight </a:t>
            </a:r>
            <a:br>
              <a:rPr lang="en-CA" sz="2800" kern="0" dirty="0" smtClean="0">
                <a:latin typeface="Arial" pitchFamily="34" charset="0"/>
                <a:cs typeface="Arial" pitchFamily="34" charset="0"/>
              </a:rPr>
            </a:br>
            <a:r>
              <a:rPr lang="en-CA" sz="2800" kern="0" dirty="0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en-CA" sz="2800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CA" sz="2800" kern="0" dirty="0" smtClean="0">
                <a:latin typeface="Arial" pitchFamily="34" charset="0"/>
                <a:cs typeface="Arial" pitchFamily="34" charset="0"/>
              </a:rPr>
              <a:t>by </a:t>
            </a:r>
            <a:br>
              <a:rPr lang="en-CA" sz="2800" kern="0" dirty="0" smtClean="0">
                <a:latin typeface="Arial" pitchFamily="34" charset="0"/>
                <a:cs typeface="Arial" pitchFamily="34" charset="0"/>
              </a:rPr>
            </a:br>
            <a:r>
              <a:rPr lang="en-CA" sz="2800" kern="0" dirty="0" smtClean="0">
                <a:latin typeface="Arial" pitchFamily="34" charset="0"/>
                <a:cs typeface="Arial" pitchFamily="34" charset="0"/>
              </a:rPr>
              <a:t>gradient descent</a:t>
            </a:r>
          </a:p>
          <a:p>
            <a:endParaRPr lang="en-CA" sz="2800" kern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12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17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Results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CA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161454"/>
            <a:ext cx="6468142" cy="370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1191491"/>
            <a:ext cx="8305800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CA" sz="2800" kern="0" dirty="0" smtClean="0">
                <a:latin typeface="Arial" pitchFamily="34" charset="0"/>
                <a:cs typeface="Arial" pitchFamily="34" charset="0"/>
              </a:rPr>
              <a:t>From Cheng et al. 2014</a:t>
            </a:r>
          </a:p>
          <a:p>
            <a:endParaRPr lang="en-CA" sz="2800" kern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41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18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Conclusion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Sum-Product Networks</a:t>
            </a:r>
          </a:p>
          <a:p>
            <a:pPr lvl="1"/>
            <a:r>
              <a:rPr lang="en-CA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Deep architecture with clear semantics</a:t>
            </a:r>
          </a:p>
          <a:p>
            <a:pPr lvl="1"/>
            <a:r>
              <a:rPr lang="en-CA" sz="2400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Tractable probabilistic graphical model</a:t>
            </a:r>
          </a:p>
          <a:p>
            <a:pPr lvl="6"/>
            <a:endParaRPr lang="en-CA" sz="1600" dirty="0" smtClean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Work in progress at Waterloo</a:t>
            </a:r>
          </a:p>
          <a:p>
            <a:pPr lvl="1"/>
            <a:r>
              <a:rPr lang="en-CA" sz="2400" dirty="0" smtClean="0">
                <a:latin typeface="Arial" pitchFamily="34" charset="0"/>
                <a:cs typeface="Arial" pitchFamily="34" charset="0"/>
              </a:rPr>
              <a:t>Improved structure learning: H. Zhao</a:t>
            </a:r>
          </a:p>
          <a:p>
            <a:pPr lvl="1"/>
            <a:r>
              <a:rPr lang="en-CA" sz="2400" dirty="0" smtClean="0">
                <a:latin typeface="Arial" pitchFamily="34" charset="0"/>
                <a:cs typeface="Arial" pitchFamily="34" charset="0"/>
              </a:rPr>
              <a:t>Online parameter learning: H. Zhao, A. </a:t>
            </a:r>
            <a:r>
              <a:rPr lang="en-CA" sz="2400" dirty="0" err="1" smtClean="0">
                <a:latin typeface="Arial" pitchFamily="34" charset="0"/>
                <a:cs typeface="Arial" pitchFamily="34" charset="0"/>
              </a:rPr>
              <a:t>Rashwan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CA" sz="2400" dirty="0" smtClean="0">
                <a:latin typeface="Arial" pitchFamily="34" charset="0"/>
                <a:cs typeface="Arial" pitchFamily="34" charset="0"/>
              </a:rPr>
              <a:t>SPNs for sequence data: M. </a:t>
            </a:r>
            <a:r>
              <a:rPr lang="en-CA" sz="2400" dirty="0" err="1" smtClean="0">
                <a:latin typeface="Arial" pitchFamily="34" charset="0"/>
                <a:cs typeface="Arial" pitchFamily="34" charset="0"/>
              </a:rPr>
              <a:t>Melibari</a:t>
            </a:r>
            <a:endParaRPr lang="en-CA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CA" sz="2400" dirty="0" smtClean="0">
                <a:latin typeface="Arial" pitchFamily="34" charset="0"/>
                <a:cs typeface="Arial" pitchFamily="34" charset="0"/>
              </a:rPr>
              <a:t>Decision SPNs: M. </a:t>
            </a:r>
            <a:r>
              <a:rPr lang="en-CA" sz="2400" dirty="0" err="1" smtClean="0">
                <a:latin typeface="Arial" pitchFamily="34" charset="0"/>
                <a:cs typeface="Arial" pitchFamily="34" charset="0"/>
              </a:rPr>
              <a:t>Melibari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lvl="6"/>
            <a:endParaRPr lang="en-US" sz="16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Open problem:</a:t>
            </a:r>
          </a:p>
          <a:p>
            <a:pPr lvl="1"/>
            <a:r>
              <a:rPr lang="en-CA" sz="2400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Thorough comparison of SPNs to other deep networks</a:t>
            </a:r>
          </a:p>
        </p:txBody>
      </p:sp>
    </p:spTree>
    <p:extLst>
      <p:ext uri="{BB962C8B-B14F-4D97-AF65-F5344CB8AC3E}">
        <p14:creationId xmlns:p14="http://schemas.microsoft.com/office/powerpoint/2010/main" val="279192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Outline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What is a Sum-Product Network?</a:t>
            </a: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Inference</a:t>
            </a: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Language modeling</a:t>
            </a:r>
          </a:p>
          <a:p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66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What is a Sum-Product Network?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Poon and </a:t>
            </a:r>
            <a:r>
              <a:rPr lang="en-CA" sz="2800" dirty="0" err="1" smtClean="0">
                <a:latin typeface="Arial" pitchFamily="34" charset="0"/>
                <a:cs typeface="Arial" pitchFamily="34" charset="0"/>
              </a:rPr>
              <a:t>Domingos</a:t>
            </a:r>
            <a:r>
              <a:rPr lang="en-CA" sz="2800" dirty="0" smtClean="0">
                <a:latin typeface="Arial" pitchFamily="34" charset="0"/>
                <a:cs typeface="Arial" pitchFamily="34" charset="0"/>
              </a:rPr>
              <a:t>, UAI 2011</a:t>
            </a:r>
          </a:p>
          <a:p>
            <a:endParaRPr lang="en-CA" sz="2800" dirty="0"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Acyclic directed graph</a:t>
            </a:r>
            <a:br>
              <a:rPr lang="en-CA" sz="2800" dirty="0" smtClean="0">
                <a:latin typeface="Arial" pitchFamily="34" charset="0"/>
                <a:cs typeface="Arial" pitchFamily="34" charset="0"/>
              </a:rPr>
            </a:br>
            <a:r>
              <a:rPr lang="en-CA" sz="2800" dirty="0" smtClean="0">
                <a:latin typeface="Arial" pitchFamily="34" charset="0"/>
                <a:cs typeface="Arial" pitchFamily="34" charset="0"/>
              </a:rPr>
              <a:t>of sums and products</a:t>
            </a:r>
          </a:p>
          <a:p>
            <a:endParaRPr lang="en-CA" sz="2800" dirty="0"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Leaves can be indicator</a:t>
            </a:r>
            <a:br>
              <a:rPr lang="en-CA" sz="2800" dirty="0" smtClean="0">
                <a:latin typeface="Arial" pitchFamily="34" charset="0"/>
                <a:cs typeface="Arial" pitchFamily="34" charset="0"/>
              </a:rPr>
            </a:br>
            <a:r>
              <a:rPr lang="en-CA" sz="2800" dirty="0" smtClean="0">
                <a:latin typeface="Arial" pitchFamily="34" charset="0"/>
                <a:cs typeface="Arial" pitchFamily="34" charset="0"/>
              </a:rPr>
              <a:t>variables or univariate </a:t>
            </a:r>
            <a:br>
              <a:rPr lang="en-CA" sz="2800" dirty="0" smtClean="0">
                <a:latin typeface="Arial" pitchFamily="34" charset="0"/>
                <a:cs typeface="Arial" pitchFamily="34" charset="0"/>
              </a:rPr>
            </a:br>
            <a:r>
              <a:rPr lang="en-CA" sz="2800" dirty="0" smtClean="0">
                <a:latin typeface="Arial" pitchFamily="34" charset="0"/>
                <a:cs typeface="Arial" pitchFamily="34" charset="0"/>
              </a:rPr>
              <a:t>distributions</a:t>
            </a:r>
          </a:p>
          <a:p>
            <a:endParaRPr lang="en-CA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209925" cy="365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025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Two Views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914400" y="1981200"/>
            <a:ext cx="3581400" cy="2819400"/>
          </a:xfrm>
          <a:prstGeom prst="roundRect">
            <a:avLst/>
          </a:prstGeom>
          <a:solidFill>
            <a:srgbClr val="C2E8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solidFill>
                  <a:schemeClr val="tx1"/>
                </a:solidFill>
              </a:rPr>
              <a:t>Deep </a:t>
            </a:r>
            <a:r>
              <a:rPr lang="en-CA" sz="3200" dirty="0" smtClean="0">
                <a:solidFill>
                  <a:schemeClr val="tx1"/>
                </a:solidFill>
              </a:rPr>
              <a:t>architecture </a:t>
            </a:r>
            <a:r>
              <a:rPr lang="en-CA" sz="3200" dirty="0" smtClean="0">
                <a:solidFill>
                  <a:schemeClr val="tx1"/>
                </a:solidFill>
              </a:rPr>
              <a:t>with </a:t>
            </a:r>
            <a:r>
              <a:rPr lang="en-CA" sz="3200" dirty="0" smtClean="0">
                <a:solidFill>
                  <a:schemeClr val="tx1"/>
                </a:solidFill>
              </a:rPr>
              <a:t>clear </a:t>
            </a:r>
            <a:r>
              <a:rPr lang="en-CA" sz="3200" dirty="0">
                <a:solidFill>
                  <a:schemeClr val="tx1"/>
                </a:solidFill>
              </a:rPr>
              <a:t>s</a:t>
            </a:r>
            <a:r>
              <a:rPr lang="en-CA" sz="3200" dirty="0" smtClean="0">
                <a:solidFill>
                  <a:schemeClr val="tx1"/>
                </a:solidFill>
              </a:rPr>
              <a:t>emantics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24400" y="1981200"/>
            <a:ext cx="3581400" cy="281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>
                <a:solidFill>
                  <a:schemeClr val="tx1"/>
                </a:solidFill>
              </a:rPr>
              <a:t>Tractable </a:t>
            </a:r>
            <a:r>
              <a:rPr lang="en-CA" sz="3200" dirty="0" smtClean="0">
                <a:solidFill>
                  <a:schemeClr val="tx1"/>
                </a:solidFill>
              </a:rPr>
              <a:t>probabilistic </a:t>
            </a:r>
            <a:r>
              <a:rPr lang="en-CA" sz="3200" dirty="0">
                <a:solidFill>
                  <a:schemeClr val="tx1"/>
                </a:solidFill>
              </a:rPr>
              <a:t>g</a:t>
            </a:r>
            <a:r>
              <a:rPr lang="en-CA" sz="3200" dirty="0" smtClean="0">
                <a:solidFill>
                  <a:schemeClr val="tx1"/>
                </a:solidFill>
              </a:rPr>
              <a:t>raphical </a:t>
            </a:r>
            <a:r>
              <a:rPr lang="en-CA" sz="3200" dirty="0">
                <a:solidFill>
                  <a:schemeClr val="tx1"/>
                </a:solidFill>
              </a:rPr>
              <a:t>m</a:t>
            </a:r>
            <a:r>
              <a:rPr lang="en-CA" sz="3200" dirty="0" smtClean="0">
                <a:solidFill>
                  <a:schemeClr val="tx1"/>
                </a:solidFill>
              </a:rPr>
              <a:t>odel</a:t>
            </a:r>
            <a:endParaRPr lang="en-CA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6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Deep Architecture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Specific type of deep neural network</a:t>
            </a:r>
          </a:p>
          <a:p>
            <a:pPr lvl="1"/>
            <a:r>
              <a:rPr lang="en-CA" sz="2400" dirty="0" smtClean="0">
                <a:latin typeface="Arial" pitchFamily="34" charset="0"/>
                <a:cs typeface="Arial" pitchFamily="34" charset="0"/>
              </a:rPr>
              <a:t>Activation function: product</a:t>
            </a:r>
          </a:p>
          <a:p>
            <a:pPr lvl="1"/>
            <a:endParaRPr lang="en-CA" sz="2400" dirty="0">
              <a:latin typeface="Arial" pitchFamily="34" charset="0"/>
              <a:cs typeface="Arial" pitchFamily="34" charset="0"/>
            </a:endParaRPr>
          </a:p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Advantage:</a:t>
            </a:r>
          </a:p>
          <a:p>
            <a:pPr lvl="1"/>
            <a:r>
              <a:rPr lang="en-CA" sz="2400" dirty="0" smtClean="0">
                <a:latin typeface="Arial" pitchFamily="34" charset="0"/>
                <a:cs typeface="Arial" pitchFamily="34" charset="0"/>
              </a:rPr>
              <a:t>Clear semantics and </a:t>
            </a:r>
            <a:br>
              <a:rPr lang="en-CA" sz="2400" dirty="0" smtClean="0">
                <a:latin typeface="Arial" pitchFamily="34" charset="0"/>
                <a:cs typeface="Arial" pitchFamily="34" charset="0"/>
              </a:rPr>
            </a:br>
            <a:r>
              <a:rPr lang="en-CA" sz="2400" dirty="0" smtClean="0">
                <a:latin typeface="Arial" pitchFamily="34" charset="0"/>
                <a:cs typeface="Arial" pitchFamily="34" charset="0"/>
              </a:rPr>
              <a:t>well understood theory</a:t>
            </a:r>
          </a:p>
          <a:p>
            <a:pPr lvl="1"/>
            <a:endParaRPr lang="en-CA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209925" cy="365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473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Probabilistic Graphical Models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65225"/>
            <a:ext cx="8305800" cy="5006975"/>
          </a:xfrm>
        </p:spPr>
        <p:txBody>
          <a:bodyPr/>
          <a:lstStyle/>
          <a:p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CA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solidFill>
                <a:srgbClr val="990000"/>
              </a:solidFill>
              <a:latin typeface="Arial" pitchFamily="34" charset="0"/>
              <a:cs typeface="Arial" pitchFamily="34" charset="0"/>
            </a:endParaRPr>
          </a:p>
          <a:p>
            <a:endParaRPr lang="en-CA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04800" y="1219200"/>
            <a:ext cx="2743200" cy="4953000"/>
          </a:xfrm>
          <a:prstGeom prst="roundRect">
            <a:avLst/>
          </a:prstGeom>
          <a:solidFill>
            <a:srgbClr val="C2E84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>
                <a:solidFill>
                  <a:schemeClr val="tx1"/>
                </a:solidFill>
              </a:rPr>
              <a:t>Bayesian Network</a:t>
            </a:r>
          </a:p>
          <a:p>
            <a:pPr algn="ctr"/>
            <a:endParaRPr lang="en-CA" sz="2000" dirty="0">
              <a:solidFill>
                <a:schemeClr val="tx1"/>
              </a:solidFill>
            </a:endParaRPr>
          </a:p>
          <a:p>
            <a:pPr algn="ctr"/>
            <a:endParaRPr lang="en-CA" sz="2000" dirty="0" smtClean="0">
              <a:solidFill>
                <a:schemeClr val="tx1"/>
              </a:solidFill>
            </a:endParaRPr>
          </a:p>
          <a:p>
            <a:pPr algn="ctr"/>
            <a:endParaRPr lang="en-CA" dirty="0">
              <a:solidFill>
                <a:schemeClr val="tx1"/>
              </a:solidFill>
            </a:endParaRPr>
          </a:p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 lang="en-CA" dirty="0">
              <a:solidFill>
                <a:schemeClr val="tx1"/>
              </a:solidFill>
            </a:endParaRPr>
          </a:p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Graphical view </a:t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sz="2000" dirty="0" smtClean="0">
                <a:solidFill>
                  <a:schemeClr val="tx1"/>
                </a:solidFill>
              </a:rPr>
              <a:t>of direct dependencies</a:t>
            </a:r>
            <a:endParaRPr lang="en-CA" sz="2000" dirty="0">
              <a:solidFill>
                <a:schemeClr val="tx1"/>
              </a:solidFill>
            </a:endParaRPr>
          </a:p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Inference</a:t>
            </a:r>
            <a:endParaRPr lang="en-CA" sz="2000" dirty="0">
              <a:solidFill>
                <a:schemeClr val="tx1"/>
              </a:solidFill>
            </a:endParaRPr>
          </a:p>
          <a:p>
            <a:pPr algn="ctr"/>
            <a:r>
              <a:rPr lang="en-CA" sz="2000" b="1" dirty="0" smtClean="0">
                <a:solidFill>
                  <a:srgbClr val="990000"/>
                </a:solidFill>
              </a:rPr>
              <a:t>#P:  intractable</a:t>
            </a:r>
          </a:p>
          <a:p>
            <a:pPr algn="ctr"/>
            <a:endParaRPr lang="en-CA" dirty="0">
              <a:solidFill>
                <a:schemeClr val="tx1"/>
              </a:solidFill>
            </a:endParaRPr>
          </a:p>
          <a:p>
            <a:pPr algn="ctr"/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200400" y="1219200"/>
            <a:ext cx="2743200" cy="49530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>
                <a:solidFill>
                  <a:schemeClr val="tx1"/>
                </a:solidFill>
              </a:rPr>
              <a:t>Markov Network</a:t>
            </a:r>
          </a:p>
          <a:p>
            <a:pPr algn="ctr"/>
            <a:endParaRPr lang="en-CA" dirty="0">
              <a:solidFill>
                <a:schemeClr val="tx1"/>
              </a:solidFill>
            </a:endParaRPr>
          </a:p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 lang="en-CA" dirty="0">
              <a:solidFill>
                <a:schemeClr val="tx1"/>
              </a:solidFill>
            </a:endParaRPr>
          </a:p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 lang="en-CA" dirty="0">
              <a:solidFill>
                <a:schemeClr val="tx1"/>
              </a:solidFill>
            </a:endParaRPr>
          </a:p>
          <a:p>
            <a:pPr algn="ctr"/>
            <a:endParaRPr lang="en-CA" dirty="0">
              <a:solidFill>
                <a:schemeClr val="tx1"/>
              </a:solidFill>
            </a:endParaRP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Graphical view </a:t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sz="2000" dirty="0" smtClean="0">
                <a:solidFill>
                  <a:schemeClr val="tx1"/>
                </a:solidFill>
              </a:rPr>
              <a:t>of correlations</a:t>
            </a:r>
          </a:p>
          <a:p>
            <a:pPr algn="ctr"/>
            <a:endParaRPr lang="en-CA" sz="2000" dirty="0" smtClean="0">
              <a:solidFill>
                <a:schemeClr val="tx1"/>
              </a:solidFill>
            </a:endParaRP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Inference</a:t>
            </a:r>
            <a:endParaRPr lang="en-CA" sz="2000" dirty="0">
              <a:solidFill>
                <a:schemeClr val="tx1"/>
              </a:solidFill>
            </a:endParaRPr>
          </a:p>
          <a:p>
            <a:pPr algn="ctr"/>
            <a:r>
              <a:rPr lang="en-CA" sz="2000" b="1" dirty="0">
                <a:solidFill>
                  <a:srgbClr val="990000"/>
                </a:solidFill>
              </a:rPr>
              <a:t>#P:  </a:t>
            </a:r>
            <a:r>
              <a:rPr lang="en-CA" sz="2000" b="1" dirty="0" smtClean="0">
                <a:solidFill>
                  <a:srgbClr val="990000"/>
                </a:solidFill>
              </a:rPr>
              <a:t>intractable</a:t>
            </a:r>
          </a:p>
          <a:p>
            <a:pPr algn="ctr"/>
            <a:endParaRPr lang="en-CA" sz="2000" dirty="0" smtClean="0">
              <a:solidFill>
                <a:schemeClr val="tx1"/>
              </a:solidFill>
            </a:endParaRPr>
          </a:p>
          <a:p>
            <a:pPr algn="ctr"/>
            <a:endParaRPr lang="en-CA" sz="2000" dirty="0" smtClean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096000" y="1219200"/>
            <a:ext cx="27432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800" dirty="0" smtClean="0">
                <a:solidFill>
                  <a:schemeClr val="tx1"/>
                </a:solidFill>
              </a:rPr>
              <a:t>Sum-Product Network</a:t>
            </a:r>
          </a:p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 lang="en-CA" dirty="0">
              <a:solidFill>
                <a:schemeClr val="tx1"/>
              </a:solidFill>
            </a:endParaRPr>
          </a:p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endParaRPr lang="en-CA" dirty="0">
              <a:solidFill>
                <a:schemeClr val="tx1"/>
              </a:solidFill>
            </a:endParaRPr>
          </a:p>
          <a:p>
            <a:pPr algn="ctr"/>
            <a:endParaRPr lang="en-CA" dirty="0">
              <a:solidFill>
                <a:schemeClr val="tx1"/>
              </a:solidFill>
            </a:endParaRPr>
          </a:p>
          <a:p>
            <a:pPr algn="ctr"/>
            <a:endParaRPr lang="en-CA" dirty="0" smtClean="0">
              <a:solidFill>
                <a:schemeClr val="tx1"/>
              </a:solidFill>
            </a:endParaRP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Graphical view </a:t>
            </a:r>
            <a:br>
              <a:rPr lang="en-CA" sz="2000" dirty="0" smtClean="0">
                <a:solidFill>
                  <a:schemeClr val="tx1"/>
                </a:solidFill>
              </a:rPr>
            </a:br>
            <a:r>
              <a:rPr lang="en-CA" sz="2000" dirty="0" smtClean="0">
                <a:solidFill>
                  <a:schemeClr val="tx1"/>
                </a:solidFill>
              </a:rPr>
              <a:t>of computation</a:t>
            </a:r>
          </a:p>
          <a:p>
            <a:pPr algn="ctr"/>
            <a:endParaRPr lang="en-CA" sz="2000" dirty="0">
              <a:solidFill>
                <a:schemeClr val="tx1"/>
              </a:solidFill>
            </a:endParaRPr>
          </a:p>
          <a:p>
            <a:pPr algn="ctr"/>
            <a:r>
              <a:rPr lang="en-CA" sz="2000" dirty="0" smtClean="0">
                <a:solidFill>
                  <a:schemeClr val="tx1"/>
                </a:solidFill>
              </a:rPr>
              <a:t>Inference</a:t>
            </a:r>
            <a:endParaRPr lang="en-CA" sz="2000" dirty="0">
              <a:solidFill>
                <a:schemeClr val="tx1"/>
              </a:solidFill>
            </a:endParaRPr>
          </a:p>
          <a:p>
            <a:pPr algn="ctr"/>
            <a:r>
              <a:rPr lang="en-CA" sz="2000" b="1" dirty="0" smtClean="0">
                <a:solidFill>
                  <a:srgbClr val="008000"/>
                </a:solidFill>
              </a:rPr>
              <a:t>P</a:t>
            </a:r>
            <a:r>
              <a:rPr lang="en-CA" sz="2000" b="1" dirty="0">
                <a:solidFill>
                  <a:srgbClr val="008000"/>
                </a:solidFill>
              </a:rPr>
              <a:t>:  </a:t>
            </a:r>
            <a:r>
              <a:rPr lang="en-CA" sz="2000" b="1" dirty="0" smtClean="0">
                <a:solidFill>
                  <a:srgbClr val="008000"/>
                </a:solidFill>
              </a:rPr>
              <a:t>tractable</a:t>
            </a:r>
          </a:p>
          <a:p>
            <a:pPr algn="ctr"/>
            <a:endParaRPr lang="en-CA" sz="2000" dirty="0">
              <a:solidFill>
                <a:schemeClr val="tx1"/>
              </a:solidFill>
            </a:endParaRPr>
          </a:p>
          <a:p>
            <a:pPr algn="ctr"/>
            <a:endParaRPr lang="en-CA" sz="20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118" y="2274425"/>
            <a:ext cx="1214437" cy="12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http://www.idi.ntnu.no/~dingsoyr/diploma/img17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29940"/>
            <a:ext cx="1333500" cy="135146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868" y="2286000"/>
            <a:ext cx="2126631" cy="1320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1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7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Probabilistic Inference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2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165225"/>
                <a:ext cx="8305800" cy="5006975"/>
              </a:xfrm>
            </p:spPr>
            <p:txBody>
              <a:bodyPr/>
              <a:lstStyle/>
              <a:p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SPN represents a joint distribution over a set of random variables</a:t>
                </a:r>
              </a:p>
              <a:p>
                <a:endParaRPr lang="en-CA" sz="2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Example</a:t>
                </a:r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CA" sz="2800" dirty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CA" sz="2800" dirty="0"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800" b="0" i="0" smtClean="0">
                        <a:latin typeface="Cambria Math"/>
                        <a:cs typeface="Arial" pitchFamily="34" charset="0"/>
                      </a:rPr>
                      <m:t>Pr</m:t>
                    </m:r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⁡(</m:t>
                    </m:r>
                    <m:sSub>
                      <m:sSubPr>
                        <m:ctrlPr>
                          <a:rPr lang="en-CA" sz="28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CA" sz="2800" b="0" i="1" smtClean="0">
                            <a:latin typeface="Cambria Math"/>
                            <a:cs typeface="Arial" pitchFamily="34" charset="0"/>
                          </a:rPr>
                          <m:t>𝑋</m:t>
                        </m:r>
                      </m:e>
                      <m:sub>
                        <m:r>
                          <a:rPr lang="en-CA" sz="2800" b="0" i="1" smtClean="0">
                            <a:latin typeface="Cambria Math"/>
                            <a:cs typeface="Arial" pitchFamily="34" charset="0"/>
                          </a:rPr>
                          <m:t>1</m:t>
                        </m:r>
                      </m:sub>
                    </m:sSub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𝑡𝑟𝑢𝑒</m:t>
                    </m:r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,</m:t>
                    </m:r>
                    <m:sSub>
                      <m:sSubPr>
                        <m:ctrlPr>
                          <a:rPr lang="en-CA" sz="28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CA" sz="2800" b="0" i="1" smtClean="0">
                            <a:latin typeface="Cambria Math"/>
                            <a:cs typeface="Arial" pitchFamily="34" charset="0"/>
                          </a:rPr>
                          <m:t>𝑋</m:t>
                        </m:r>
                      </m:e>
                      <m:sub>
                        <m:r>
                          <a:rPr lang="en-CA" sz="28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𝑓𝑎𝑙𝑠𝑒</m:t>
                    </m:r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CA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CA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sz="2400" dirty="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CA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922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165225"/>
                <a:ext cx="8305800" cy="5006975"/>
              </a:xfrm>
              <a:blipFill rotWithShape="1">
                <a:blip r:embed="rId3"/>
                <a:stretch>
                  <a:fillRect l="-12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209925" cy="365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65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8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Marginal Inference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2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165225"/>
                <a:ext cx="8305800" cy="5006975"/>
              </a:xfrm>
            </p:spPr>
            <p:txBody>
              <a:bodyPr/>
              <a:lstStyle/>
              <a:p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Example</a:t>
                </a:r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: </a:t>
                </a:r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/>
                </a:r>
                <a:br>
                  <a:rPr lang="en-CA" sz="2800" dirty="0" smtClean="0">
                    <a:latin typeface="Arial" pitchFamily="34" charset="0"/>
                    <a:cs typeface="Arial" pitchFamily="34" charset="0"/>
                  </a:rPr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CA" sz="2800" b="0" i="0" smtClean="0">
                        <a:latin typeface="Cambria Math"/>
                        <a:cs typeface="Arial" pitchFamily="34" charset="0"/>
                      </a:rPr>
                      <m:t>Pr</m:t>
                    </m:r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⁡(</m:t>
                    </m:r>
                    <m:sSub>
                      <m:sSubPr>
                        <m:ctrlPr>
                          <a:rPr lang="en-CA" sz="2800" b="0" i="1" smtClean="0">
                            <a:latin typeface="Cambria Math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CA" sz="2800" b="0" i="1" smtClean="0">
                            <a:latin typeface="Cambria Math"/>
                            <a:cs typeface="Arial" pitchFamily="34" charset="0"/>
                          </a:rPr>
                          <m:t>𝑋</m:t>
                        </m:r>
                      </m:e>
                      <m:sub>
                        <m:r>
                          <a:rPr lang="en-CA" sz="2800" b="0" i="1" smtClean="0">
                            <a:latin typeface="Cambria Math"/>
                            <a:cs typeface="Arial" pitchFamily="34" charset="0"/>
                          </a:rPr>
                          <m:t>2</m:t>
                        </m:r>
                      </m:sub>
                    </m:sSub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𝑓𝑎𝑙𝑠𝑒</m:t>
                    </m:r>
                    <m:r>
                      <a:rPr lang="en-CA" sz="2800" b="0" i="1" smtClean="0">
                        <a:latin typeface="Cambria Math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CA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CA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sz="2400" dirty="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CA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922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165225"/>
                <a:ext cx="8305800" cy="5006975"/>
              </a:xfrm>
              <a:blipFill rotWithShape="1">
                <a:blip r:embed="rId3"/>
                <a:stretch>
                  <a:fillRect l="-12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362200"/>
            <a:ext cx="3209925" cy="3656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482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0DFC10A-4D22-4BA6-AA67-FBE800D9E2FB}" type="slidenum">
              <a:rPr lang="en-US" smtClean="0">
                <a:latin typeface="Arial" pitchFamily="34" charset="0"/>
                <a:cs typeface="Arial" pitchFamily="34" charset="0"/>
              </a:rPr>
              <a:pPr eaLnBrk="1" hangingPunct="1"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915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Conditional Inference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2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165225"/>
                <a:ext cx="8305800" cy="5006975"/>
              </a:xfrm>
            </p:spPr>
            <p:txBody>
              <a:bodyPr/>
              <a:lstStyle/>
              <a:p>
                <a:endParaRPr lang="en-US" sz="2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Example</a:t>
                </a:r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: </a:t>
                </a:r>
                <a:endParaRPr lang="en-CA" sz="280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CA" sz="2800" b="0" i="0" smtClean="0">
                          <a:latin typeface="Cambria Math"/>
                          <a:cs typeface="Arial" pitchFamily="34" charset="0"/>
                        </a:rPr>
                        <m:t>Pr</m:t>
                      </m:r>
                      <m:d>
                        <m:dPr>
                          <m:ctrlPr>
                            <a:rPr lang="en-CA" sz="2800" b="0" i="1" smtClean="0">
                              <a:latin typeface="Cambria Math"/>
                              <a:cs typeface="Arial" pitchFamily="34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sz="2800" i="1"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CA" sz="2800" i="1">
                                  <a:latin typeface="Cambria Math"/>
                                  <a:cs typeface="Arial" pitchFamily="34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CA" sz="2800" i="1">
                                  <a:latin typeface="Cambria Math"/>
                                  <a:cs typeface="Arial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CA" sz="2800" i="1">
                              <a:latin typeface="Cambria Math"/>
                              <a:cs typeface="Arial" pitchFamily="34" charset="0"/>
                            </a:rPr>
                            <m:t>=</m:t>
                          </m:r>
                          <m:r>
                            <a:rPr lang="en-CA" sz="2800" i="1">
                              <a:latin typeface="Cambria Math"/>
                              <a:cs typeface="Arial" pitchFamily="34" charset="0"/>
                            </a:rPr>
                            <m:t>𝑡𝑟𝑢𝑒</m:t>
                          </m:r>
                        </m:e>
                        <m:e>
                          <m:sSub>
                            <m:sSubPr>
                              <m:ctrlPr>
                                <a:rPr lang="en-CA" sz="2800" i="1">
                                  <a:latin typeface="Cambria Math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CA" sz="2800" i="1">
                                  <a:latin typeface="Cambria Math"/>
                                  <a:cs typeface="Arial" pitchFamily="34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CA" sz="2800" i="1">
                                  <a:latin typeface="Cambria Math"/>
                                  <a:cs typeface="Arial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CA" sz="2800" i="1">
                              <a:latin typeface="Cambria Math"/>
                              <a:cs typeface="Arial" pitchFamily="34" charset="0"/>
                            </a:rPr>
                            <m:t>=</m:t>
                          </m:r>
                          <m:r>
                            <a:rPr lang="en-CA" sz="2800" i="1">
                              <a:latin typeface="Cambria Math"/>
                              <a:cs typeface="Arial" pitchFamily="34" charset="0"/>
                            </a:rPr>
                            <m:t>𝑓𝑎𝑙𝑠𝑒</m:t>
                          </m:r>
                        </m:e>
                      </m:d>
                    </m:oMath>
                    <m:oMath xmlns:m="http://schemas.openxmlformats.org/officeDocument/2006/math">
                      <m:r>
                        <a:rPr lang="en-CA" sz="2800" b="0" i="0" smtClean="0"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CA" sz="2800" b="0" i="1" smtClean="0"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CA" sz="2800" b="0" i="1" smtClean="0">
                                  <a:latin typeface="Cambria Math"/>
                                  <a:cs typeface="Arial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CA" sz="2800" b="0" i="0" smtClean="0">
                                  <a:latin typeface="Cambria Math"/>
                                  <a:cs typeface="Arial" pitchFamily="34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CA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CA" sz="28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CA" sz="28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CA" sz="28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CA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=</m:t>
                                  </m:r>
                                  <m:r>
                                    <a:rPr lang="en-CA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𝑡𝑟𝑢𝑒</m:t>
                                  </m:r>
                                  <m:r>
                                    <a:rPr lang="en-CA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CA" sz="28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CA" sz="28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CA" sz="28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CA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=</m:t>
                                  </m:r>
                                  <m:r>
                                    <a:rPr lang="en-CA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𝑓𝑎𝑙𝑠𝑒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CA" sz="2800" b="0" i="1" smtClean="0">
                                  <a:latin typeface="Cambria Math"/>
                                  <a:cs typeface="Arial" pitchFamily="34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CA" sz="2800" b="0" i="0" smtClean="0">
                                  <a:latin typeface="Cambria Math"/>
                                  <a:cs typeface="Arial" pitchFamily="34" charset="0"/>
                                </a:rPr>
                                <m:t>Pr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CA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CA" sz="28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CA" sz="28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CA" sz="2800" b="0" i="1" smtClean="0">
                                          <a:latin typeface="Cambria Math"/>
                                          <a:cs typeface="Arial" pitchFamily="34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n-CA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=</m:t>
                                  </m:r>
                                  <m:r>
                                    <a:rPr lang="en-CA" sz="2800" b="0" i="1" smtClean="0">
                                      <a:latin typeface="Cambria Math"/>
                                      <a:cs typeface="Arial" pitchFamily="34" charset="0"/>
                                    </a:rPr>
                                    <m:t>𝑓𝑎𝑙𝑠𝑒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m:oMathPara>
                </a14:m>
                <a:endParaRPr lang="en-CA" sz="2800" b="0" dirty="0" smtClean="0">
                  <a:latin typeface="Arial" pitchFamily="34" charset="0"/>
                  <a:cs typeface="Arial" pitchFamily="34" charset="0"/>
                </a:endParaRPr>
              </a:p>
              <a:p>
                <a:pPr marL="0" indent="0">
                  <a:buNone/>
                </a:pPr>
                <a:endParaRPr lang="en-CA" sz="28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Hence any inference query can be answered in two bottom passes of the network</a:t>
                </a:r>
              </a:p>
              <a:p>
                <a:pPr lvl="1"/>
                <a:r>
                  <a:rPr lang="en-CA" sz="2400" b="1" dirty="0" smtClean="0">
                    <a:solidFill>
                      <a:srgbClr val="008000"/>
                    </a:solidFill>
                    <a:latin typeface="Arial" pitchFamily="34" charset="0"/>
                    <a:cs typeface="Arial" pitchFamily="34" charset="0"/>
                  </a:rPr>
                  <a:t>Linear complexity!</a:t>
                </a:r>
                <a:r>
                  <a:rPr lang="en-CA" sz="2400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CA" sz="2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n-CA" sz="2800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en-US" sz="2400" dirty="0">
                  <a:solidFill>
                    <a:srgbClr val="99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en-CA" dirty="0" smtClean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922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165225"/>
                <a:ext cx="8305800" cy="5006975"/>
              </a:xfrm>
              <a:blipFill rotWithShape="1">
                <a:blip r:embed="rId3"/>
                <a:stretch>
                  <a:fillRect l="-12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0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7865</TotalTime>
  <Words>366</Words>
  <Application>Microsoft Office PowerPoint</Application>
  <PresentationFormat>On-screen Show (4:3)</PresentationFormat>
  <Paragraphs>188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Sum-Product Networks</vt:lpstr>
      <vt:lpstr>Outline</vt:lpstr>
      <vt:lpstr>What is a Sum-Product Network?</vt:lpstr>
      <vt:lpstr>Two Views</vt:lpstr>
      <vt:lpstr>Deep Architecture</vt:lpstr>
      <vt:lpstr>Probabilistic Graphical Models</vt:lpstr>
      <vt:lpstr>Probabilistic Inference</vt:lpstr>
      <vt:lpstr>Marginal Inference</vt:lpstr>
      <vt:lpstr>Conditional Inference</vt:lpstr>
      <vt:lpstr>Semantics</vt:lpstr>
      <vt:lpstr>Definitions</vt:lpstr>
      <vt:lpstr>Relationship with Bayes Nets</vt:lpstr>
      <vt:lpstr>Parameter Learning</vt:lpstr>
      <vt:lpstr>Structure Learning</vt:lpstr>
      <vt:lpstr>Applications</vt:lpstr>
      <vt:lpstr>Language Model</vt:lpstr>
      <vt:lpstr>Results</vt:lpstr>
      <vt:lpstr>Conclusion</vt:lpstr>
    </vt:vector>
  </TitlesOfParts>
  <Company>University of Waterloo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16</dc:title>
  <dc:creator>Pascal Poupart</dc:creator>
  <cp:lastModifiedBy>Pascal Poupart</cp:lastModifiedBy>
  <cp:revision>505</cp:revision>
  <dcterms:created xsi:type="dcterms:W3CDTF">2005-02-28T03:19:14Z</dcterms:created>
  <dcterms:modified xsi:type="dcterms:W3CDTF">2015-07-22T14:47:43Z</dcterms:modified>
</cp:coreProperties>
</file>