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256" r:id="rId2"/>
    <p:sldId id="264" r:id="rId3"/>
    <p:sldId id="265" r:id="rId4"/>
    <p:sldId id="257" r:id="rId5"/>
    <p:sldId id="301" r:id="rId6"/>
    <p:sldId id="259" r:id="rId7"/>
    <p:sldId id="305" r:id="rId8"/>
    <p:sldId id="306" r:id="rId9"/>
    <p:sldId id="266" r:id="rId10"/>
    <p:sldId id="308" r:id="rId11"/>
    <p:sldId id="309" r:id="rId12"/>
    <p:sldId id="310" r:id="rId13"/>
    <p:sldId id="307" r:id="rId14"/>
    <p:sldId id="312" r:id="rId15"/>
    <p:sldId id="311" r:id="rId16"/>
    <p:sldId id="314" r:id="rId17"/>
    <p:sldId id="313" r:id="rId18"/>
    <p:sldId id="315" r:id="rId19"/>
    <p:sldId id="316" r:id="rId20"/>
    <p:sldId id="317" r:id="rId21"/>
    <p:sldId id="29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86B29E-7A33-BF4A-8A60-2B09E2B469CE}">
          <p14:sldIdLst>
            <p14:sldId id="256"/>
            <p14:sldId id="264"/>
            <p14:sldId id="265"/>
            <p14:sldId id="257"/>
            <p14:sldId id="301"/>
            <p14:sldId id="259"/>
            <p14:sldId id="305"/>
            <p14:sldId id="306"/>
            <p14:sldId id="266"/>
            <p14:sldId id="308"/>
            <p14:sldId id="309"/>
            <p14:sldId id="310"/>
            <p14:sldId id="307"/>
            <p14:sldId id="312"/>
            <p14:sldId id="311"/>
            <p14:sldId id="314"/>
            <p14:sldId id="313"/>
            <p14:sldId id="315"/>
            <p14:sldId id="316"/>
            <p14:sldId id="317"/>
            <p14:sldId id="29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56" autoAdjust="0"/>
  </p:normalViewPr>
  <p:slideViewPr>
    <p:cSldViewPr snapToObjects="1">
      <p:cViewPr>
        <p:scale>
          <a:sx n="94" d="100"/>
          <a:sy n="94" d="100"/>
        </p:scale>
        <p:origin x="-1320" y="-3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C3E818-2E9C-F44F-859A-CB7675FD7DB9}" type="datetimeFigureOut">
              <a:rPr lang="en-US" smtClean="0"/>
              <a:t>15-06-09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FE3370-3B0E-F649-BF36-EF1260F79A75}" type="slidenum">
              <a:rPr lang="en-US" smtClean="0"/>
              <a:t>‹#›</a:t>
            </a:fld>
            <a:endParaRPr lang="en-US"/>
          </a:p>
        </p:txBody>
      </p:sp>
    </p:spTree>
    <p:extLst>
      <p:ext uri="{BB962C8B-B14F-4D97-AF65-F5344CB8AC3E}">
        <p14:creationId xmlns:p14="http://schemas.microsoft.com/office/powerpoint/2010/main" val="18747538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45D488-307C-7240-8CCC-5C6C7F2C5DD3}" type="datetimeFigureOut">
              <a:rPr lang="en-US" smtClean="0"/>
              <a:t>15-06-09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CAE8AD-7611-894B-BBCF-598883C53811}" type="slidenum">
              <a:rPr lang="en-US" smtClean="0"/>
              <a:t>‹#›</a:t>
            </a:fld>
            <a:endParaRPr lang="en-US"/>
          </a:p>
        </p:txBody>
      </p:sp>
    </p:spTree>
    <p:extLst>
      <p:ext uri="{BB962C8B-B14F-4D97-AF65-F5344CB8AC3E}">
        <p14:creationId xmlns:p14="http://schemas.microsoft.com/office/powerpoint/2010/main" val="8179359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Deep_Thought_(The_Hitchhiker's_Guide_to_the_Galaxy)" TargetMode="External"/><Relationship Id="rId4" Type="http://schemas.openxmlformats.org/officeDocument/2006/relationships/hyperlink" Target="http://en.wikipedia.org/wiki/42_(number)" TargetMode="External"/><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a:t>
            </a:r>
            <a:r>
              <a:rPr lang="en-US" baseline="0" dirty="0" smtClean="0"/>
              <a:t> Overload is a well-known problem in today’s world.</a:t>
            </a:r>
          </a:p>
          <a:p>
            <a:endParaRPr lang="en-US" baseline="0" dirty="0" smtClean="0"/>
          </a:p>
          <a:p>
            <a:r>
              <a:rPr lang="en-US" baseline="0" dirty="0" smtClean="0"/>
              <a:t>The other two are the shortcomings of the current IR paradigm.</a:t>
            </a:r>
            <a:endParaRPr lang="en-US" dirty="0"/>
          </a:p>
        </p:txBody>
      </p:sp>
      <p:sp>
        <p:nvSpPr>
          <p:cNvPr id="4" name="Slide Number Placeholder 3"/>
          <p:cNvSpPr>
            <a:spLocks noGrp="1"/>
          </p:cNvSpPr>
          <p:nvPr>
            <p:ph type="sldNum" sz="quarter" idx="10"/>
          </p:nvPr>
        </p:nvSpPr>
        <p:spPr/>
        <p:txBody>
          <a:bodyPr/>
          <a:lstStyle/>
          <a:p>
            <a:fld id="{3ECAE8AD-7611-894B-BBCF-598883C53811}" type="slidenum">
              <a:rPr lang="en-US" smtClean="0"/>
              <a:t>2</a:t>
            </a:fld>
            <a:endParaRPr lang="en-US"/>
          </a:p>
        </p:txBody>
      </p:sp>
    </p:spTree>
    <p:extLst>
      <p:ext uri="{BB962C8B-B14F-4D97-AF65-F5344CB8AC3E}">
        <p14:creationId xmlns:p14="http://schemas.microsoft.com/office/powerpoint/2010/main" val="2864923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type of </a:t>
            </a:r>
            <a:r>
              <a:rPr lang="en-US" u="sng" dirty="0" smtClean="0"/>
              <a:t>information seeking</a:t>
            </a:r>
            <a:r>
              <a:rPr lang="en-US" dirty="0" smtClean="0"/>
              <a:t> and a type of </a:t>
            </a:r>
            <a:r>
              <a:rPr lang="en-US" u="sng" dirty="0" err="1" smtClean="0"/>
              <a:t>sensemaking</a:t>
            </a:r>
            <a:r>
              <a:rPr lang="en-US" dirty="0" smtClean="0"/>
              <a:t> focused on the </a:t>
            </a:r>
            <a:r>
              <a:rPr lang="en-US" u="sng" dirty="0" smtClean="0"/>
              <a:t>gathering and use</a:t>
            </a:r>
            <a:r>
              <a:rPr lang="en-US" dirty="0" smtClean="0"/>
              <a:t> of information to foster </a:t>
            </a:r>
            <a:r>
              <a:rPr lang="en-US" u="sng" dirty="0" smtClean="0"/>
              <a:t>intellectual development</a:t>
            </a:r>
            <a:r>
              <a:rPr lang="en-US" dirty="0" smtClean="0"/>
              <a:t> </a:t>
            </a:r>
            <a:r>
              <a:rPr lang="en-US" sz="1050" dirty="0" smtClean="0"/>
              <a:t>[White, R. and Roth, A (2009)]</a:t>
            </a:r>
            <a:r>
              <a:rPr lang="en-US" dirty="0" smtClean="0"/>
              <a:t>. </a:t>
            </a:r>
          </a:p>
          <a:p>
            <a:endParaRPr lang="en-US" dirty="0"/>
          </a:p>
        </p:txBody>
      </p:sp>
      <p:sp>
        <p:nvSpPr>
          <p:cNvPr id="4" name="Slide Number Placeholder 3"/>
          <p:cNvSpPr>
            <a:spLocks noGrp="1"/>
          </p:cNvSpPr>
          <p:nvPr>
            <p:ph type="sldNum" sz="quarter" idx="10"/>
          </p:nvPr>
        </p:nvSpPr>
        <p:spPr/>
        <p:txBody>
          <a:bodyPr/>
          <a:lstStyle/>
          <a:p>
            <a:fld id="{3ECAE8AD-7611-894B-BBCF-598883C53811}" type="slidenum">
              <a:rPr lang="en-US" smtClean="0"/>
              <a:t>17</a:t>
            </a:fld>
            <a:endParaRPr lang="en-US"/>
          </a:p>
        </p:txBody>
      </p:sp>
    </p:spTree>
    <p:extLst>
      <p:ext uri="{BB962C8B-B14F-4D97-AF65-F5344CB8AC3E}">
        <p14:creationId xmlns:p14="http://schemas.microsoft.com/office/powerpoint/2010/main" val="4267798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users do come up with complex questions these days, we need to develop frameworks that can support exploratory</a:t>
            </a:r>
            <a:r>
              <a:rPr lang="en-US" baseline="0" dirty="0" smtClean="0"/>
              <a:t> activities through different phases:</a:t>
            </a:r>
          </a:p>
          <a:p>
            <a:r>
              <a:rPr lang="en-US" baseline="0" dirty="0" smtClean="0"/>
              <a:t>Finding …, Making sense of …., Offloading and Organizing.</a:t>
            </a:r>
            <a:endParaRPr lang="en-US" dirty="0"/>
          </a:p>
        </p:txBody>
      </p:sp>
      <p:sp>
        <p:nvSpPr>
          <p:cNvPr id="4" name="Slide Number Placeholder 3"/>
          <p:cNvSpPr>
            <a:spLocks noGrp="1"/>
          </p:cNvSpPr>
          <p:nvPr>
            <p:ph type="sldNum" sz="quarter" idx="10"/>
          </p:nvPr>
        </p:nvSpPr>
        <p:spPr/>
        <p:txBody>
          <a:bodyPr/>
          <a:lstStyle/>
          <a:p>
            <a:fld id="{3ECAE8AD-7611-894B-BBCF-598883C53811}" type="slidenum">
              <a:rPr lang="en-US" smtClean="0"/>
              <a:t>18</a:t>
            </a:fld>
            <a:endParaRPr lang="en-US"/>
          </a:p>
        </p:txBody>
      </p:sp>
    </p:spTree>
    <p:extLst>
      <p:ext uri="{BB962C8B-B14F-4D97-AF65-F5344CB8AC3E}">
        <p14:creationId xmlns:p14="http://schemas.microsoft.com/office/powerpoint/2010/main" val="558638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 group of hyper-intelligent pan-dimensional beings demand to learn the </a:t>
            </a:r>
            <a:r>
              <a:rPr lang="en-US" sz="1200" b="1" kern="1200" dirty="0" smtClean="0">
                <a:solidFill>
                  <a:schemeClr val="tx1"/>
                </a:solidFill>
                <a:latin typeface="+mn-lt"/>
                <a:ea typeface="+mn-ea"/>
                <a:cs typeface="+mn-cs"/>
              </a:rPr>
              <a:t>Answer to the Ultimate Question of Life, The Universe, and Everything</a:t>
            </a:r>
            <a:r>
              <a:rPr lang="en-US" sz="1200" b="0" kern="1200" dirty="0" smtClean="0">
                <a:solidFill>
                  <a:schemeClr val="tx1"/>
                </a:solidFill>
                <a:latin typeface="+mn-lt"/>
                <a:ea typeface="+mn-ea"/>
                <a:cs typeface="+mn-cs"/>
              </a:rPr>
              <a:t> from the supercomputer, </a:t>
            </a:r>
            <a:r>
              <a:rPr lang="en-US" sz="1200" b="0" u="sng" kern="1200" dirty="0" smtClean="0">
                <a:solidFill>
                  <a:schemeClr val="tx1"/>
                </a:solidFill>
                <a:latin typeface="+mn-lt"/>
                <a:ea typeface="+mn-ea"/>
                <a:cs typeface="+mn-cs"/>
                <a:hlinkClick r:id="rId3"/>
              </a:rPr>
              <a:t>Deep Thought, specially built for this purpose. It takes Deep Thought 7½ million years to compute and check the answer, which turns out to be </a:t>
            </a:r>
            <a:r>
              <a:rPr lang="en-US" sz="1200" b="1" u="sng" kern="1200" dirty="0" smtClean="0">
                <a:solidFill>
                  <a:schemeClr val="tx1"/>
                </a:solidFill>
                <a:latin typeface="+mn-lt"/>
                <a:ea typeface="+mn-ea"/>
                <a:cs typeface="+mn-cs"/>
                <a:hlinkClick r:id="rId4"/>
              </a:rPr>
              <a:t>42.</a:t>
            </a:r>
            <a:r>
              <a:rPr lang="en-US" sz="1200" b="0" u="sng" kern="1200" dirty="0" smtClean="0">
                <a:solidFill>
                  <a:schemeClr val="tx1"/>
                </a:solidFill>
                <a:latin typeface="+mn-lt"/>
                <a:ea typeface="+mn-ea"/>
                <a:cs typeface="+mn-cs"/>
                <a:hlinkClick r:id="rId4"/>
              </a:rPr>
              <a:t> Deep Thought points out that the answer seems meaningless because the beings who instructed it never actually knew what the Question was.</a:t>
            </a:r>
            <a:endParaRPr lang="en-US" dirty="0"/>
          </a:p>
        </p:txBody>
      </p:sp>
      <p:sp>
        <p:nvSpPr>
          <p:cNvPr id="4" name="Slide Number Placeholder 3"/>
          <p:cNvSpPr>
            <a:spLocks noGrp="1"/>
          </p:cNvSpPr>
          <p:nvPr>
            <p:ph type="sldNum" sz="quarter" idx="10"/>
          </p:nvPr>
        </p:nvSpPr>
        <p:spPr/>
        <p:txBody>
          <a:bodyPr/>
          <a:lstStyle/>
          <a:p>
            <a:fld id="{3ECAE8AD-7611-894B-BBCF-598883C53811}" type="slidenum">
              <a:rPr lang="en-US" smtClean="0"/>
              <a:t>20</a:t>
            </a:fld>
            <a:endParaRPr lang="en-US"/>
          </a:p>
        </p:txBody>
      </p:sp>
    </p:spTree>
    <p:extLst>
      <p:ext uri="{BB962C8B-B14F-4D97-AF65-F5344CB8AC3E}">
        <p14:creationId xmlns:p14="http://schemas.microsoft.com/office/powerpoint/2010/main" val="1117498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Ranking methods are a key part of IR systems and they help with fighting the Information</a:t>
            </a:r>
            <a:r>
              <a:rPr lang="en-US" baseline="0" dirty="0" smtClean="0"/>
              <a:t> Overload by ordering the retrieved docs such that the user doesn’t have to go through all. </a:t>
            </a:r>
          </a:p>
          <a:p>
            <a:r>
              <a:rPr lang="en-US" baseline="0" dirty="0" smtClean="0"/>
              <a:t>There are interesting ranking criteria like “Novelty” and “Diversity” that help with identifying the docs that contain novel information and diversifying the SERP so the top ranked results cover different aspects related to the topic.</a:t>
            </a:r>
          </a:p>
          <a:p>
            <a:endParaRPr lang="en-US" baseline="0" dirty="0" smtClean="0"/>
          </a:p>
          <a:p>
            <a:r>
              <a:rPr lang="en-US" baseline="0" dirty="0" smtClean="0"/>
              <a:t>the ability of a machine to answer questions, simple or complex, posted in natural language, is perhaps the most exciting technology that we’ve asked for over a decade ago.</a:t>
            </a:r>
          </a:p>
          <a:p>
            <a:r>
              <a:rPr lang="en-US" baseline="0" dirty="0" smtClean="0"/>
              <a:t>There are a different set of approaches that aim at retrieving a short, focused “answer” to the user’s query, so the user doesn’t need to read through many docs to find what he wants.</a:t>
            </a:r>
          </a:p>
          <a:p>
            <a:r>
              <a:rPr lang="en-US" baseline="0" dirty="0" smtClean="0"/>
              <a:t>However, we argue that these approaches are usually applicable when the information need is not complex and it does not involve learning or investigation.</a:t>
            </a:r>
            <a:endParaRPr lang="en-US" dirty="0"/>
          </a:p>
        </p:txBody>
      </p:sp>
      <p:sp>
        <p:nvSpPr>
          <p:cNvPr id="4" name="Slide Number Placeholder 3"/>
          <p:cNvSpPr>
            <a:spLocks noGrp="1"/>
          </p:cNvSpPr>
          <p:nvPr>
            <p:ph type="sldNum" sz="quarter" idx="10"/>
          </p:nvPr>
        </p:nvSpPr>
        <p:spPr/>
        <p:txBody>
          <a:bodyPr/>
          <a:lstStyle/>
          <a:p>
            <a:fld id="{3ECAE8AD-7611-894B-BBCF-598883C53811}" type="slidenum">
              <a:rPr lang="en-US" smtClean="0"/>
              <a:t>3</a:t>
            </a:fld>
            <a:endParaRPr lang="en-US"/>
          </a:p>
        </p:txBody>
      </p:sp>
    </p:spTree>
    <p:extLst>
      <p:ext uri="{BB962C8B-B14F-4D97-AF65-F5344CB8AC3E}">
        <p14:creationId xmlns:p14="http://schemas.microsoft.com/office/powerpoint/2010/main" val="3182273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 ease</a:t>
            </a:r>
            <a:r>
              <a:rPr lang="en-US" baseline="0" dirty="0" smtClean="0"/>
              <a:t> of Web Search, had led many people to turn into Web for any type of questions they may have.</a:t>
            </a:r>
          </a:p>
          <a:p>
            <a:r>
              <a:rPr lang="en-US" baseline="0" dirty="0" smtClean="0"/>
              <a:t>People, perform many different types of search.</a:t>
            </a:r>
            <a:endParaRPr lang="en-US" dirty="0"/>
          </a:p>
        </p:txBody>
      </p:sp>
      <p:sp>
        <p:nvSpPr>
          <p:cNvPr id="4" name="Slide Number Placeholder 3"/>
          <p:cNvSpPr>
            <a:spLocks noGrp="1"/>
          </p:cNvSpPr>
          <p:nvPr>
            <p:ph type="sldNum" sz="quarter" idx="10"/>
          </p:nvPr>
        </p:nvSpPr>
        <p:spPr/>
        <p:txBody>
          <a:bodyPr/>
          <a:lstStyle/>
          <a:p>
            <a:fld id="{3ECAE8AD-7611-894B-BBCF-598883C53811}" type="slidenum">
              <a:rPr lang="en-US" smtClean="0"/>
              <a:t>4</a:t>
            </a:fld>
            <a:endParaRPr lang="en-US"/>
          </a:p>
        </p:txBody>
      </p:sp>
    </p:spTree>
    <p:extLst>
      <p:ext uri="{BB962C8B-B14F-4D97-AF65-F5344CB8AC3E}">
        <p14:creationId xmlns:p14="http://schemas.microsoft.com/office/powerpoint/2010/main" val="1858326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Exploratory searches have a serendipitous nature which simulates analogical thinking, which means users can relate their experience to other comparable situations. Hence, exploratory searches may be more concerned with recall than precision. Thus they are not well supported by today’s web search engines that are highly tuned toward precision in the first page of the results.</a:t>
            </a:r>
          </a:p>
          <a:p>
            <a:endParaRPr lang="en-US" dirty="0"/>
          </a:p>
        </p:txBody>
      </p:sp>
      <p:sp>
        <p:nvSpPr>
          <p:cNvPr id="4" name="Slide Number Placeholder 3"/>
          <p:cNvSpPr>
            <a:spLocks noGrp="1"/>
          </p:cNvSpPr>
          <p:nvPr>
            <p:ph type="sldNum" sz="quarter" idx="10"/>
          </p:nvPr>
        </p:nvSpPr>
        <p:spPr/>
        <p:txBody>
          <a:bodyPr/>
          <a:lstStyle/>
          <a:p>
            <a:fld id="{3ECAE8AD-7611-894B-BBCF-598883C53811}" type="slidenum">
              <a:rPr lang="en-US" smtClean="0"/>
              <a:t>6</a:t>
            </a:fld>
            <a:endParaRPr lang="en-US"/>
          </a:p>
        </p:txBody>
      </p:sp>
    </p:spTree>
    <p:extLst>
      <p:ext uri="{BB962C8B-B14F-4D97-AF65-F5344CB8AC3E}">
        <p14:creationId xmlns:p14="http://schemas.microsoft.com/office/powerpoint/2010/main" val="35012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users do come up with complex questions these days, we need to develop frameworks that can support exploratory</a:t>
            </a:r>
            <a:r>
              <a:rPr lang="en-US" baseline="0" dirty="0" smtClean="0"/>
              <a:t> activities through different phases:</a:t>
            </a:r>
          </a:p>
          <a:p>
            <a:r>
              <a:rPr lang="en-US" baseline="0" dirty="0" smtClean="0"/>
              <a:t>Finding …, Making sense of …., Offloading and Organizing.</a:t>
            </a:r>
            <a:endParaRPr lang="en-US" dirty="0"/>
          </a:p>
        </p:txBody>
      </p:sp>
      <p:sp>
        <p:nvSpPr>
          <p:cNvPr id="4" name="Slide Number Placeholder 3"/>
          <p:cNvSpPr>
            <a:spLocks noGrp="1"/>
          </p:cNvSpPr>
          <p:nvPr>
            <p:ph type="sldNum" sz="quarter" idx="10"/>
          </p:nvPr>
        </p:nvSpPr>
        <p:spPr/>
        <p:txBody>
          <a:bodyPr/>
          <a:lstStyle/>
          <a:p>
            <a:fld id="{3ECAE8AD-7611-894B-BBCF-598883C53811}" type="slidenum">
              <a:rPr lang="en-US" smtClean="0"/>
              <a:t>9</a:t>
            </a:fld>
            <a:endParaRPr lang="en-US"/>
          </a:p>
        </p:txBody>
      </p:sp>
    </p:spTree>
    <p:extLst>
      <p:ext uri="{BB962C8B-B14F-4D97-AF65-F5344CB8AC3E}">
        <p14:creationId xmlns:p14="http://schemas.microsoft.com/office/powerpoint/2010/main" val="55863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AE8AD-7611-894B-BBCF-598883C53811}" type="slidenum">
              <a:rPr lang="en-US" smtClean="0"/>
              <a:t>11</a:t>
            </a:fld>
            <a:endParaRPr lang="en-US"/>
          </a:p>
        </p:txBody>
      </p:sp>
    </p:spTree>
    <p:extLst>
      <p:ext uri="{BB962C8B-B14F-4D97-AF65-F5344CB8AC3E}">
        <p14:creationId xmlns:p14="http://schemas.microsoft.com/office/powerpoint/2010/main" val="1348418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t>
            </a:r>
            <a:r>
              <a:rPr lang="en-US" baseline="0" dirty="0" smtClean="0"/>
              <a:t> the past years, complex questions have been the focus of much attention in both the automatic QA and Multi-doc Summarization</a:t>
            </a:r>
          </a:p>
          <a:p>
            <a:endParaRPr lang="en-US" baseline="0" dirty="0" smtClean="0"/>
          </a:p>
          <a:p>
            <a:pPr marL="171450" indent="-171450">
              <a:buFontTx/>
              <a:buChar char="•"/>
            </a:pPr>
            <a:r>
              <a:rPr lang="en-US" baseline="0" dirty="0" smtClean="0"/>
              <a:t>While most current complex QA evaluations require systems to return unstructured lists of candidate answers .. , recent MDS evaluations have tasked systems with returning paragraph-length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ECAE8AD-7611-894B-BBCF-598883C53811}" type="slidenum">
              <a:rPr lang="en-US" smtClean="0"/>
              <a:t>13</a:t>
            </a:fld>
            <a:endParaRPr lang="en-US"/>
          </a:p>
        </p:txBody>
      </p:sp>
    </p:spTree>
    <p:extLst>
      <p:ext uri="{BB962C8B-B14F-4D97-AF65-F5344CB8AC3E}">
        <p14:creationId xmlns:p14="http://schemas.microsoft.com/office/powerpoint/2010/main" val="143645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a:t>
            </a:r>
            <a:r>
              <a:rPr lang="en-US" dirty="0" err="1" smtClean="0"/>
              <a:t>Harabagiu</a:t>
            </a:r>
            <a:r>
              <a:rPr lang="en-US" dirty="0" smtClean="0"/>
              <a:t> et al. (2006)</a:t>
            </a:r>
            <a:endParaRPr lang="en-US" dirty="0"/>
          </a:p>
        </p:txBody>
      </p:sp>
      <p:sp>
        <p:nvSpPr>
          <p:cNvPr id="4" name="Slide Number Placeholder 3"/>
          <p:cNvSpPr>
            <a:spLocks noGrp="1"/>
          </p:cNvSpPr>
          <p:nvPr>
            <p:ph type="sldNum" sz="quarter" idx="10"/>
          </p:nvPr>
        </p:nvSpPr>
        <p:spPr/>
        <p:txBody>
          <a:bodyPr/>
          <a:lstStyle/>
          <a:p>
            <a:fld id="{3ECAE8AD-7611-894B-BBCF-598883C53811}" type="slidenum">
              <a:rPr lang="en-US" smtClean="0"/>
              <a:t>14</a:t>
            </a:fld>
            <a:endParaRPr lang="en-US"/>
          </a:p>
        </p:txBody>
      </p:sp>
    </p:spTree>
    <p:extLst>
      <p:ext uri="{BB962C8B-B14F-4D97-AF65-F5344CB8AC3E}">
        <p14:creationId xmlns:p14="http://schemas.microsoft.com/office/powerpoint/2010/main" val="1689788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Concepts of coherence and cohesion enable us to capture the theme of the text. Coherence represents the overall structure of a multi-sentence text in terms of macro-level relations between clauses or sentences.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Cohesion, as defined by </a:t>
            </a:r>
            <a:r>
              <a:rPr lang="en-US" sz="1200" kern="1200" dirty="0" err="1" smtClean="0">
                <a:solidFill>
                  <a:schemeClr val="tx1"/>
                </a:solidFill>
                <a:latin typeface="+mn-lt"/>
                <a:ea typeface="+mn-ea"/>
                <a:cs typeface="+mn-cs"/>
              </a:rPr>
              <a:t>Halliday</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Hasan</a:t>
            </a:r>
            <a:r>
              <a:rPr lang="en-US" sz="1200" kern="1200" dirty="0" smtClean="0">
                <a:solidFill>
                  <a:schemeClr val="tx1"/>
                </a:solidFill>
                <a:latin typeface="+mn-lt"/>
                <a:ea typeface="+mn-ea"/>
                <a:cs typeface="+mn-cs"/>
              </a:rPr>
              <a:t> (1976), is the property of holding text together as one single grammatical unit based on relations (i.e. ellipsis, conjunction, substitution, reference, and lexical cohesion) between various elements of the text. Lexical cohesion is defined as the cohesion that arises from the semantic relations (collocation, repetition, synonym, </a:t>
            </a:r>
            <a:r>
              <a:rPr lang="en-US" sz="1200" kern="1200" dirty="0" err="1" smtClean="0">
                <a:solidFill>
                  <a:schemeClr val="tx1"/>
                </a:solidFill>
                <a:latin typeface="+mn-lt"/>
                <a:ea typeface="+mn-ea"/>
                <a:cs typeface="+mn-cs"/>
              </a:rPr>
              <a:t>hypernym</a:t>
            </a:r>
            <a:r>
              <a:rPr lang="en-US" sz="1200" kern="1200" dirty="0" smtClean="0">
                <a:solidFill>
                  <a:schemeClr val="tx1"/>
                </a:solidFill>
                <a:latin typeface="+mn-lt"/>
                <a:ea typeface="+mn-ea"/>
                <a:cs typeface="+mn-cs"/>
              </a:rPr>
              <a:t>, hyponym, </a:t>
            </a:r>
            <a:r>
              <a:rPr lang="en-US" sz="1200" kern="1200" dirty="0" err="1" smtClean="0">
                <a:solidFill>
                  <a:schemeClr val="tx1"/>
                </a:solidFill>
                <a:latin typeface="+mn-lt"/>
                <a:ea typeface="+mn-ea"/>
                <a:cs typeface="+mn-cs"/>
              </a:rPr>
              <a:t>holonym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meronym</a:t>
            </a:r>
            <a:r>
              <a:rPr lang="en-US" sz="1200" kern="1200" dirty="0" smtClean="0">
                <a:solidFill>
                  <a:schemeClr val="tx1"/>
                </a:solidFill>
                <a:latin typeface="+mn-lt"/>
                <a:ea typeface="+mn-ea"/>
                <a:cs typeface="+mn-cs"/>
              </a:rPr>
              <a:t>, etc.) between the words in the text (Morris &amp; </a:t>
            </a:r>
            <a:r>
              <a:rPr lang="en-US" sz="1200" kern="1200" dirty="0" err="1" smtClean="0">
                <a:solidFill>
                  <a:schemeClr val="tx1"/>
                </a:solidFill>
                <a:latin typeface="+mn-lt"/>
                <a:ea typeface="+mn-ea"/>
                <a:cs typeface="+mn-cs"/>
              </a:rPr>
              <a:t>Hirst</a:t>
            </a:r>
            <a:r>
              <a:rPr lang="en-US" sz="1200" kern="1200" dirty="0" smtClean="0">
                <a:solidFill>
                  <a:schemeClr val="tx1"/>
                </a:solidFill>
                <a:latin typeface="+mn-lt"/>
                <a:ea typeface="+mn-ea"/>
                <a:cs typeface="+mn-cs"/>
              </a:rPr>
              <a:t>, 1991).</a:t>
            </a:r>
          </a:p>
          <a:p>
            <a:endParaRPr lang="en-US" dirty="0"/>
          </a:p>
        </p:txBody>
      </p:sp>
      <p:sp>
        <p:nvSpPr>
          <p:cNvPr id="4" name="Slide Number Placeholder 3"/>
          <p:cNvSpPr>
            <a:spLocks noGrp="1"/>
          </p:cNvSpPr>
          <p:nvPr>
            <p:ph type="sldNum" sz="quarter" idx="10"/>
          </p:nvPr>
        </p:nvSpPr>
        <p:spPr/>
        <p:txBody>
          <a:bodyPr/>
          <a:lstStyle/>
          <a:p>
            <a:fld id="{3ECAE8AD-7611-894B-BBCF-598883C53811}" type="slidenum">
              <a:rPr lang="en-US" smtClean="0"/>
              <a:t>16</a:t>
            </a:fld>
            <a:endParaRPr lang="en-US"/>
          </a:p>
        </p:txBody>
      </p:sp>
    </p:spTree>
    <p:extLst>
      <p:ext uri="{BB962C8B-B14F-4D97-AF65-F5344CB8AC3E}">
        <p14:creationId xmlns:p14="http://schemas.microsoft.com/office/powerpoint/2010/main" val="256091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FB901A31-676B-664E-ACBA-295AE0092151}" type="datetime1">
              <a:rPr lang="en-CA" smtClean="0"/>
              <a:t>15-06-09</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5" name="Date Placeholder 4"/>
          <p:cNvSpPr>
            <a:spLocks noGrp="1"/>
          </p:cNvSpPr>
          <p:nvPr>
            <p:ph type="dt" sz="half" idx="10"/>
          </p:nvPr>
        </p:nvSpPr>
        <p:spPr/>
        <p:txBody>
          <a:bodyPr/>
          <a:lstStyle/>
          <a:p>
            <a:fld id="{43ACA02C-D935-BA45-A8E0-8A09A65EB8CE}" type="datetime1">
              <a:rPr lang="en-CA" smtClean="0"/>
              <a:t>15-06-09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EC610FD1-3CAC-1B40-BEC4-A69436275E49}" type="datetime1">
              <a:rPr lang="en-CA" smtClean="0"/>
              <a:t>15-06-09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7902A774-529D-1047-9170-692E0D7395DD}" type="datetime1">
              <a:rPr lang="en-CA" smtClean="0"/>
              <a:t>15-06-09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C2AEF-A4B1-874F-905A-43E8846ADAB1}" type="datetime1">
              <a:rPr lang="en-CA" smtClean="0"/>
              <a:t>15-06-09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CA"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BAB63E2-7359-F84F-B86B-4885AA563BC5}" type="datetime1">
              <a:rPr lang="en-CA" smtClean="0"/>
              <a:t>15-06-09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CA"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4D35EA6-67EB-A24B-B1E6-ED7976CE68F8}" type="datetime1">
              <a:rPr lang="en-CA" smtClean="0"/>
              <a:t>15-06-09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CA"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CA"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CA"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89B2BC4-EA7D-1B49-B5CC-B4728C8B6638}" type="datetime1">
              <a:rPr lang="en-CA" smtClean="0"/>
              <a:t>15-06-09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CA"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AABDD14-709B-3649-B20D-3150C173B17A}" type="datetime1">
              <a:rPr lang="en-CA" smtClean="0"/>
              <a:t>15-06-09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CA"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CA"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CA"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BA7A19B-312F-3A4B-975B-467AE63F7226}" type="datetime1">
              <a:rPr lang="en-CA" smtClean="0"/>
              <a:t>15-06-09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DFC56F0-6260-7B4B-A12A-EF1C5AD57F48}" type="datetime1">
              <a:rPr lang="en-CA" smtClean="0"/>
              <a:t>15-06-09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22C89544-7B4B-F343-81CE-89FFE5FB1611}" type="datetime1">
              <a:rPr lang="en-CA" smtClean="0"/>
              <a:t>15-06-09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EBAC6BFF-D5C1-EE48-9E34-605045048294}" type="datetime1">
              <a:rPr lang="en-CA" smtClean="0"/>
              <a:t>15-06-09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CA"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CA"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DB16B9DB-5B7B-304F-8ED4-B5A371D3B8E5}" type="datetime1">
              <a:rPr lang="en-CA" smtClean="0"/>
              <a:t>15-06-09</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CA" smtClean="0"/>
              <a:t>Click to edit Master text styles</a:t>
            </a:r>
          </a:p>
        </p:txBody>
      </p:sp>
      <p:sp>
        <p:nvSpPr>
          <p:cNvPr id="4" name="Date Placeholder 3"/>
          <p:cNvSpPr>
            <a:spLocks noGrp="1"/>
          </p:cNvSpPr>
          <p:nvPr>
            <p:ph type="dt" sz="half" idx="10"/>
          </p:nvPr>
        </p:nvSpPr>
        <p:spPr/>
        <p:txBody>
          <a:bodyPr/>
          <a:lstStyle/>
          <a:p>
            <a:fld id="{9D7D73D5-D3FE-284D-B637-9DE12210C0B0}" type="datetime1">
              <a:rPr lang="en-CA" smtClean="0"/>
              <a:t>15-06-09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CA"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CA"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F7A51F7-A358-704A-993A-5295B55D00D9}" type="datetime1">
              <a:rPr lang="en-CA" smtClean="0"/>
              <a:t>15-06-09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CA"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CA"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3300001-D0AD-6C49-A7EE-A533D888D30A}" type="datetime1">
              <a:rPr lang="en-CA" smtClean="0"/>
              <a:t>15-06-09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F9664E3A-2D8F-C44F-9C6B-8821709E73F5}" type="datetime1">
              <a:rPr lang="en-CA" smtClean="0"/>
              <a:t>15-06-09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DD3E631A-0922-B140-939E-93E6A58C0E30}" type="datetime1">
              <a:rPr lang="en-CA" smtClean="0"/>
              <a:t>15-06-09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A9F928B0-7A1A-1041-B10F-0571558D5DC5}" type="datetime1">
              <a:rPr lang="en-CA" smtClean="0"/>
              <a:t>15-06-09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5EBFC57C-4E89-8346-893F-28F7CDE46704}" type="datetime1">
              <a:rPr lang="en-CA" smtClean="0"/>
              <a:t>15-06-09</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41528" y="6002079"/>
            <a:ext cx="1483056" cy="851848"/>
          </a:xfrm>
          <a:prstGeom prst="rect">
            <a:avLst/>
          </a:prstGeom>
        </p:spPr>
        <p:txBody>
          <a:bodyPr vert="horz" lIns="91440" tIns="45720" rIns="91440" bIns="45720" rtlCol="0" anchor="ctr"/>
          <a:lstStyle>
            <a:lvl1pPr algn="r">
              <a:defRPr sz="3600">
                <a:ln>
                  <a:solidFill>
                    <a:schemeClr val="tx1"/>
                  </a:solidFill>
                </a:ln>
                <a:solidFill>
                  <a:srgbClr val="000000">
                    <a:alpha val="10000"/>
                  </a:srgbClr>
                </a:solidFill>
                <a:latin typeface="Impact" pitchFamily="34" charset="0"/>
              </a:defRPr>
            </a:lvl1pPr>
          </a:lstStyle>
          <a:p>
            <a:fld id="{B9D2C864-9362-43C7-A136-D9C41D93A96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microsoft.com/office/2007/relationships/hdphoto" Target="../media/hdphoto10.wdp"/></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microsoft.com/office/2007/relationships/hdphoto" Target="../media/hdphoto10.wdp"/><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microsoft.com/office/2007/relationships/hdphoto" Target="../media/hdphoto11.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4" Type="http://schemas.microsoft.com/office/2007/relationships/hdphoto" Target="../media/hdphoto12.wdp"/><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4" Type="http://schemas.microsoft.com/office/2007/relationships/hdphoto" Target="../media/hdphoto9.wdp"/><Relationship Id="rId5" Type="http://schemas.openxmlformats.org/officeDocument/2006/relationships/image" Target="../media/image26.png"/><Relationship Id="rId6" Type="http://schemas.microsoft.com/office/2007/relationships/hdphoto" Target="../media/hdphoto13.wdp"/><Relationship Id="rId7" Type="http://schemas.openxmlformats.org/officeDocument/2006/relationships/image" Target="../media/image27.png"/><Relationship Id="rId8" Type="http://schemas.openxmlformats.org/officeDocument/2006/relationships/image" Target="../media/image28.png"/><Relationship Id="rId9" Type="http://schemas.microsoft.com/office/2007/relationships/hdphoto" Target="../media/hdphoto14.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4" Type="http://schemas.microsoft.com/office/2007/relationships/hdphoto" Target="../media/hdphoto9.wdp"/><Relationship Id="rId5" Type="http://schemas.openxmlformats.org/officeDocument/2006/relationships/image" Target="../media/image17.png"/><Relationship Id="rId6"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microsoft.com/office/2007/relationships/hdphoto" Target="../media/hdphoto15.wdp"/><Relationship Id="rId4" Type="http://schemas.openxmlformats.org/officeDocument/2006/relationships/image" Target="../media/image30.png"/><Relationship Id="rId5" Type="http://schemas.microsoft.com/office/2007/relationships/hdphoto" Target="../media/hdphoto16.wdp"/><Relationship Id="rId6" Type="http://schemas.openxmlformats.org/officeDocument/2006/relationships/image" Target="../media/image31.jp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4" Type="http://schemas.microsoft.com/office/2007/relationships/hdphoto" Target="../media/hdphoto2.wdp"/><Relationship Id="rId5" Type="http://schemas.openxmlformats.org/officeDocument/2006/relationships/image" Target="../media/image14.png"/><Relationship Id="rId6" Type="http://schemas.microsoft.com/office/2007/relationships/hdphoto" Target="../media/hdphoto3.wdp"/><Relationship Id="rId7" Type="http://schemas.openxmlformats.org/officeDocument/2006/relationships/image" Target="../media/image15.png"/><Relationship Id="rId8"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microsoft.com/office/2007/relationships/hdphoto" Target="../media/hdphoto17.wdp"/></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5.wdp"/><Relationship Id="rId5" Type="http://schemas.openxmlformats.org/officeDocument/2006/relationships/image" Target="../media/image17.png"/><Relationship Id="rId6"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4"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4" Type="http://schemas.microsoft.com/office/2007/relationships/hdphoto" Target="../media/hdphoto8.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4" Type="http://schemas.microsoft.com/office/2007/relationships/hdphoto" Target="../media/hdphoto9.wdp"/><Relationship Id="rId5" Type="http://schemas.openxmlformats.org/officeDocument/2006/relationships/image" Target="../media/image17.png"/><Relationship Id="rId6"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339" y="1628800"/>
            <a:ext cx="7080250" cy="2625344"/>
          </a:xfrm>
        </p:spPr>
        <p:txBody>
          <a:bodyPr/>
          <a:lstStyle/>
          <a:p>
            <a:r>
              <a:rPr lang="en-US" dirty="0" smtClean="0"/>
              <a:t>Going Beyond Simple Question Answering</a:t>
            </a:r>
            <a:endParaRPr lang="en-US" dirty="0"/>
          </a:p>
        </p:txBody>
      </p:sp>
      <p:sp>
        <p:nvSpPr>
          <p:cNvPr id="3" name="Subtitle 2"/>
          <p:cNvSpPr>
            <a:spLocks noGrp="1"/>
          </p:cNvSpPr>
          <p:nvPr>
            <p:ph type="subTitle" idx="1"/>
          </p:nvPr>
        </p:nvSpPr>
        <p:spPr>
          <a:xfrm>
            <a:off x="2209800" y="4720167"/>
            <a:ext cx="6477000" cy="2137833"/>
          </a:xfrm>
        </p:spPr>
        <p:txBody>
          <a:bodyPr>
            <a:normAutofit/>
          </a:bodyPr>
          <a:lstStyle/>
          <a:p>
            <a:pPr>
              <a:lnSpc>
                <a:spcPct val="120000"/>
              </a:lnSpc>
            </a:pPr>
            <a:r>
              <a:rPr lang="en-US" sz="2800" dirty="0" smtClean="0"/>
              <a:t>Bahareh Sarrafzadeh</a:t>
            </a:r>
          </a:p>
          <a:p>
            <a:endParaRPr lang="en-US" sz="2000" dirty="0" smtClean="0"/>
          </a:p>
          <a:p>
            <a:endParaRPr lang="en-US" sz="2000" dirty="0" smtClean="0"/>
          </a:p>
          <a:p>
            <a:pPr algn="r"/>
            <a:endParaRPr lang="en-US" sz="2000" dirty="0"/>
          </a:p>
          <a:p>
            <a:pPr algn="r"/>
            <a:r>
              <a:rPr lang="en-US" sz="2000" dirty="0" smtClean="0"/>
              <a:t>CS 886 – Spring 2015</a:t>
            </a:r>
          </a:p>
        </p:txBody>
      </p:sp>
      <p:pic>
        <p:nvPicPr>
          <p:cNvPr id="5" name="Picture 4" descr="mit.jpg"/>
          <p:cNvPicPr>
            <a:picLocks noChangeAspect="1"/>
          </p:cNvPicPr>
          <p:nvPr/>
        </p:nvPicPr>
        <p:blipFill>
          <a:blip r:embed="rId2">
            <a:extLst>
              <a:ext uri="{BEBA8EAE-BF5A-486C-A8C5-ECC9F3942E4B}">
                <a14:imgProps xmlns:a14="http://schemas.microsoft.com/office/drawing/2010/main">
                  <a14:imgLayer r:embed="rId3">
                    <a14:imgEffect>
                      <a14:backgroundRemoval t="4067" b="95694" l="3654" r="94808"/>
                    </a14:imgEffect>
                  </a14:imgLayer>
                </a14:imgProps>
              </a:ext>
              <a:ext uri="{28A0092B-C50C-407E-A947-70E740481C1C}">
                <a14:useLocalDpi xmlns:a14="http://schemas.microsoft.com/office/drawing/2010/main" val="0"/>
              </a:ext>
            </a:extLst>
          </a:blip>
          <a:stretch>
            <a:fillRect/>
          </a:stretch>
        </p:blipFill>
        <p:spPr>
          <a:xfrm>
            <a:off x="5260069" y="0"/>
            <a:ext cx="3883931" cy="3122083"/>
          </a:xfrm>
          <a:prstGeom prst="rect">
            <a:avLst/>
          </a:prstGeom>
        </p:spPr>
      </p:pic>
    </p:spTree>
    <p:extLst>
      <p:ext uri="{BB962C8B-B14F-4D97-AF65-F5344CB8AC3E}">
        <p14:creationId xmlns:p14="http://schemas.microsoft.com/office/powerpoint/2010/main" val="29186307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Complex Questions are Different?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Seek multiple different types of information simultaneously </a:t>
            </a:r>
          </a:p>
          <a:p>
            <a:r>
              <a:rPr lang="en-US" dirty="0" smtClean="0"/>
              <a:t>One single answer will not suffice</a:t>
            </a:r>
          </a:p>
          <a:p>
            <a:r>
              <a:rPr lang="en-US" dirty="0"/>
              <a:t>General (rather than specific</a:t>
            </a:r>
            <a:r>
              <a:rPr lang="en-US" dirty="0" smtClean="0"/>
              <a:t>)</a:t>
            </a:r>
            <a:endParaRPr lang="en-US" dirty="0"/>
          </a:p>
          <a:p>
            <a:r>
              <a:rPr lang="en-US" dirty="0"/>
              <a:t> Open-</a:t>
            </a:r>
            <a:r>
              <a:rPr lang="en-US" dirty="0" smtClean="0"/>
              <a:t>ended</a:t>
            </a:r>
            <a:endParaRPr lang="en-US" dirty="0"/>
          </a:p>
          <a:p>
            <a:r>
              <a:rPr lang="en-US" dirty="0"/>
              <a:t>Target multiple items/</a:t>
            </a:r>
            <a:r>
              <a:rPr lang="en-US" dirty="0" smtClean="0"/>
              <a:t>documents</a:t>
            </a:r>
            <a:endParaRPr lang="en-US" dirty="0"/>
          </a:p>
          <a:p>
            <a:r>
              <a:rPr lang="en-US" dirty="0"/>
              <a:t>Involve </a:t>
            </a:r>
            <a:r>
              <a:rPr lang="en-US" dirty="0" smtClean="0"/>
              <a:t>Uncertainty</a:t>
            </a:r>
            <a:endParaRPr lang="en-US" dirty="0"/>
          </a:p>
          <a:p>
            <a:r>
              <a:rPr lang="en-US" dirty="0"/>
              <a:t>Motivated by ill-defined </a:t>
            </a:r>
            <a:r>
              <a:rPr lang="en-US" dirty="0" smtClean="0"/>
              <a:t>problems </a:t>
            </a:r>
            <a:endParaRPr lang="en-US" dirty="0"/>
          </a:p>
          <a:p>
            <a:r>
              <a:rPr lang="en-US" dirty="0"/>
              <a:t>Dynamic and evolve over </a:t>
            </a:r>
            <a:r>
              <a:rPr lang="en-US" dirty="0" smtClean="0"/>
              <a:t>time</a:t>
            </a:r>
            <a:endParaRPr lang="en-US" dirty="0"/>
          </a:p>
          <a:p>
            <a:r>
              <a:rPr lang="en-US" dirty="0"/>
              <a:t>Multi-</a:t>
            </a:r>
            <a:r>
              <a:rPr lang="en-US" dirty="0" smtClean="0"/>
              <a:t>faceted </a:t>
            </a:r>
            <a:endParaRPr lang="en-US" dirty="0"/>
          </a:p>
          <a:p>
            <a:endParaRPr lang="en-US" dirty="0"/>
          </a:p>
        </p:txBody>
      </p:sp>
      <p:sp>
        <p:nvSpPr>
          <p:cNvPr id="4" name="Slide Number Placeholder 3"/>
          <p:cNvSpPr>
            <a:spLocks noGrp="1"/>
          </p:cNvSpPr>
          <p:nvPr>
            <p:ph type="sldNum" sz="quarter" idx="12"/>
          </p:nvPr>
        </p:nvSpPr>
        <p:spPr/>
        <p:txBody>
          <a:bodyPr/>
          <a:lstStyle/>
          <a:p>
            <a:fld id="{B9D2C864-9362-43C7-A136-D9C41D93A96D}" type="slidenum">
              <a:rPr lang="en-US" smtClean="0"/>
              <a:t>10</a:t>
            </a:fld>
            <a:endParaRPr lang="en-US"/>
          </a:p>
        </p:txBody>
      </p:sp>
      <p:pic>
        <p:nvPicPr>
          <p:cNvPr id="5" name="Picture 4" descr="1220514-xs.jpg"/>
          <p:cNvPicPr>
            <a:picLocks noChangeAspect="1"/>
          </p:cNvPicPr>
          <p:nvPr/>
        </p:nvPicPr>
        <p:blipFill>
          <a:blip r:embed="rId2">
            <a:extLst>
              <a:ext uri="{BEBA8EAE-BF5A-486C-A8C5-ECC9F3942E4B}">
                <a14:imgProps xmlns:a14="http://schemas.microsoft.com/office/drawing/2010/main">
                  <a14:imgLayer r:embed="rId3">
                    <a14:imgEffect>
                      <a14:backgroundRemoval t="0" b="99706" l="752" r="100000">
                        <a14:foregroundMark x1="68797" y1="34412" x2="68797" y2="34412"/>
                      </a14:backgroundRemoval>
                    </a14:imgEffect>
                  </a14:imgLayer>
                </a14:imgProps>
              </a:ext>
              <a:ext uri="{28A0092B-C50C-407E-A947-70E740481C1C}">
                <a14:useLocalDpi xmlns:a14="http://schemas.microsoft.com/office/drawing/2010/main" val="0"/>
              </a:ext>
            </a:extLst>
          </a:blip>
          <a:stretch>
            <a:fillRect/>
          </a:stretch>
        </p:blipFill>
        <p:spPr>
          <a:xfrm>
            <a:off x="7140263" y="4296833"/>
            <a:ext cx="2003737" cy="2561167"/>
          </a:xfrm>
          <a:prstGeom prst="rect">
            <a:avLst/>
          </a:prstGeom>
        </p:spPr>
      </p:pic>
    </p:spTree>
    <p:extLst>
      <p:ext uri="{BB962C8B-B14F-4D97-AF65-F5344CB8AC3E}">
        <p14:creationId xmlns:p14="http://schemas.microsoft.com/office/powerpoint/2010/main" val="46606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a:t>
            </a:r>
            <a:r>
              <a:rPr lang="en-US" i="1" dirty="0" smtClean="0"/>
              <a:t>How accurate are HIV tests?</a:t>
            </a:r>
            <a:r>
              <a:rPr lang="en-US" dirty="0" smtClean="0"/>
              <a:t>”</a:t>
            </a:r>
          </a:p>
          <a:p>
            <a:pPr lvl="1"/>
            <a:r>
              <a:rPr lang="en-US" dirty="0" smtClean="0"/>
              <a:t>answer: a number or a range</a:t>
            </a:r>
          </a:p>
          <a:p>
            <a:r>
              <a:rPr lang="en-US" dirty="0" smtClean="0"/>
              <a:t>“</a:t>
            </a:r>
            <a:r>
              <a:rPr lang="en-US" i="1" dirty="0" smtClean="0"/>
              <a:t>What are the causes of AIDS?</a:t>
            </a:r>
            <a:r>
              <a:rPr lang="en-US" dirty="0" smtClean="0"/>
              <a:t>”</a:t>
            </a:r>
          </a:p>
          <a:p>
            <a:pPr lvl="1"/>
            <a:r>
              <a:rPr lang="en-US" dirty="0" smtClean="0"/>
              <a:t>wider focus;</a:t>
            </a:r>
          </a:p>
          <a:p>
            <a:pPr lvl="1"/>
            <a:r>
              <a:rPr lang="en-US" dirty="0" smtClean="0"/>
              <a:t>less well-defined information need;</a:t>
            </a:r>
          </a:p>
          <a:p>
            <a:pPr lvl="1"/>
            <a:r>
              <a:rPr lang="en-US" dirty="0" smtClean="0"/>
              <a:t>undefined informational goal;</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B9D2C864-9362-43C7-A136-D9C41D93A96D}" type="slidenum">
              <a:rPr lang="en-US" smtClean="0"/>
              <a:t>11</a:t>
            </a:fld>
            <a:endParaRPr lang="en-US"/>
          </a:p>
        </p:txBody>
      </p:sp>
      <p:pic>
        <p:nvPicPr>
          <p:cNvPr id="5" name="Picture 4" descr="1220514-xs.jpg"/>
          <p:cNvPicPr>
            <a:picLocks noChangeAspect="1"/>
          </p:cNvPicPr>
          <p:nvPr/>
        </p:nvPicPr>
        <p:blipFill>
          <a:blip r:embed="rId3">
            <a:extLst>
              <a:ext uri="{BEBA8EAE-BF5A-486C-A8C5-ECC9F3942E4B}">
                <a14:imgProps xmlns:a14="http://schemas.microsoft.com/office/drawing/2010/main">
                  <a14:imgLayer r:embed="rId4">
                    <a14:imgEffect>
                      <a14:backgroundRemoval t="0" b="99706" l="752" r="100000">
                        <a14:foregroundMark x1="68797" y1="34412" x2="68797" y2="34412"/>
                      </a14:backgroundRemoval>
                    </a14:imgEffect>
                  </a14:imgLayer>
                </a14:imgProps>
              </a:ext>
              <a:ext uri="{28A0092B-C50C-407E-A947-70E740481C1C}">
                <a14:useLocalDpi xmlns:a14="http://schemas.microsoft.com/office/drawing/2010/main" val="0"/>
              </a:ext>
            </a:extLst>
          </a:blip>
          <a:stretch>
            <a:fillRect/>
          </a:stretch>
        </p:blipFill>
        <p:spPr>
          <a:xfrm>
            <a:off x="7140263" y="4296833"/>
            <a:ext cx="2003737" cy="2561167"/>
          </a:xfrm>
          <a:prstGeom prst="rect">
            <a:avLst/>
          </a:prstGeom>
        </p:spPr>
      </p:pic>
    </p:spTree>
    <p:extLst>
      <p:ext uri="{BB962C8B-B14F-4D97-AF65-F5344CB8AC3E}">
        <p14:creationId xmlns:p14="http://schemas.microsoft.com/office/powerpoint/2010/main" val="10698421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Complex QA is more Challenging?</a:t>
            </a:r>
            <a:endParaRPr lang="en-US" dirty="0"/>
          </a:p>
        </p:txBody>
      </p:sp>
      <p:sp>
        <p:nvSpPr>
          <p:cNvPr id="3" name="Content Placeholder 2"/>
          <p:cNvSpPr>
            <a:spLocks noGrp="1"/>
          </p:cNvSpPr>
          <p:nvPr>
            <p:ph idx="1"/>
          </p:nvPr>
        </p:nvSpPr>
        <p:spPr>
          <a:xfrm>
            <a:off x="395536" y="1735138"/>
            <a:ext cx="7313613" cy="4056062"/>
          </a:xfrm>
        </p:spPr>
        <p:txBody>
          <a:bodyPr/>
          <a:lstStyle/>
          <a:p>
            <a:r>
              <a:rPr lang="en-US" dirty="0" smtClean="0"/>
              <a:t>The Information Need is often Subjective and Ill-defined;</a:t>
            </a:r>
          </a:p>
          <a:p>
            <a:r>
              <a:rPr lang="en-US" dirty="0" smtClean="0"/>
              <a:t>The answers do not necessarily fall into predictable semantic classes;</a:t>
            </a:r>
          </a:p>
          <a:p>
            <a:r>
              <a:rPr lang="en-US" dirty="0" smtClean="0"/>
              <a:t>They may need some intellectual and cognitive development at the user side;</a:t>
            </a:r>
          </a:p>
          <a:p>
            <a:r>
              <a:rPr lang="en-US" dirty="0" smtClean="0"/>
              <a:t>It’s not always possible to formulate a Query</a:t>
            </a:r>
            <a:endParaRPr lang="en-US" dirty="0"/>
          </a:p>
        </p:txBody>
      </p:sp>
      <p:sp>
        <p:nvSpPr>
          <p:cNvPr id="4" name="Slide Number Placeholder 3"/>
          <p:cNvSpPr>
            <a:spLocks noGrp="1"/>
          </p:cNvSpPr>
          <p:nvPr>
            <p:ph type="sldNum" sz="quarter" idx="12"/>
          </p:nvPr>
        </p:nvSpPr>
        <p:spPr/>
        <p:txBody>
          <a:bodyPr/>
          <a:lstStyle/>
          <a:p>
            <a:fld id="{B9D2C864-9362-43C7-A136-D9C41D93A96D}" type="slidenum">
              <a:rPr lang="en-US" smtClean="0"/>
              <a:t>12</a:t>
            </a:fld>
            <a:endParaRPr lang="en-US"/>
          </a:p>
        </p:txBody>
      </p:sp>
      <p:pic>
        <p:nvPicPr>
          <p:cNvPr id="5" name="Picture 4"/>
          <p:cNvPicPr>
            <a:picLocks noChangeAspect="1"/>
          </p:cNvPicPr>
          <p:nvPr/>
        </p:nvPicPr>
        <p:blipFill>
          <a:blip r:embed="rId2">
            <a:clrChange>
              <a:clrFrom>
                <a:srgbClr val="FEFDF9"/>
              </a:clrFrom>
              <a:clrTo>
                <a:srgbClr val="FEFDF9">
                  <a:alpha val="0"/>
                </a:srgbClr>
              </a:clrTo>
            </a:clrChange>
          </a:blip>
          <a:stretch>
            <a:fillRect/>
          </a:stretch>
        </p:blipFill>
        <p:spPr>
          <a:xfrm>
            <a:off x="6372200" y="4271232"/>
            <a:ext cx="2783008" cy="2667531"/>
          </a:xfrm>
          <a:prstGeom prst="rect">
            <a:avLst/>
          </a:prstGeom>
        </p:spPr>
      </p:pic>
    </p:spTree>
    <p:extLst>
      <p:ext uri="{BB962C8B-B14F-4D97-AF65-F5344CB8AC3E}">
        <p14:creationId xmlns:p14="http://schemas.microsoft.com/office/powerpoint/2010/main" val="17013787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Complex QA</a:t>
            </a:r>
            <a:endParaRPr lang="en-US" dirty="0"/>
          </a:p>
        </p:txBody>
      </p:sp>
      <p:sp>
        <p:nvSpPr>
          <p:cNvPr id="3" name="Content Placeholder 2"/>
          <p:cNvSpPr>
            <a:spLocks noGrp="1"/>
          </p:cNvSpPr>
          <p:nvPr>
            <p:ph idx="1"/>
          </p:nvPr>
        </p:nvSpPr>
        <p:spPr>
          <a:xfrm>
            <a:off x="914400" y="1735138"/>
            <a:ext cx="7474024" cy="4056062"/>
          </a:xfrm>
        </p:spPr>
        <p:txBody>
          <a:bodyPr>
            <a:normAutofit fontScale="77500" lnSpcReduction="20000"/>
          </a:bodyPr>
          <a:lstStyle/>
          <a:p>
            <a:r>
              <a:rPr lang="en-US" dirty="0" smtClean="0"/>
              <a:t>Returning </a:t>
            </a:r>
            <a:r>
              <a:rPr lang="en-US" dirty="0"/>
              <a:t>u</a:t>
            </a:r>
            <a:r>
              <a:rPr lang="en-US" dirty="0" smtClean="0"/>
              <a:t>nstructured </a:t>
            </a:r>
            <a:r>
              <a:rPr lang="en-US" dirty="0"/>
              <a:t>l</a:t>
            </a:r>
            <a:r>
              <a:rPr lang="en-US" dirty="0" smtClean="0"/>
              <a:t>ists of candidate answers</a:t>
            </a:r>
          </a:p>
          <a:p>
            <a:pPr lvl="1"/>
            <a:r>
              <a:rPr lang="en-US" dirty="0" smtClean="0"/>
              <a:t>e.g. “</a:t>
            </a:r>
            <a:r>
              <a:rPr lang="en-US" i="1" dirty="0" smtClean="0"/>
              <a:t>What effect does steroid use have on athletes’ performance?</a:t>
            </a:r>
            <a:r>
              <a:rPr lang="en-US" dirty="0" smtClean="0"/>
              <a:t>”</a:t>
            </a:r>
          </a:p>
          <a:p>
            <a:pPr lvl="1"/>
            <a:r>
              <a:rPr lang="en-US" dirty="0" smtClean="0"/>
              <a:t>{“</a:t>
            </a:r>
            <a:r>
              <a:rPr lang="en-US" i="1" dirty="0" smtClean="0">
                <a:solidFill>
                  <a:srgbClr val="660066"/>
                </a:solidFill>
              </a:rPr>
              <a:t>steroid helps boost athletic performance by improving muscle mass</a:t>
            </a:r>
            <a:r>
              <a:rPr lang="en-US" dirty="0" smtClean="0"/>
              <a:t>”, “</a:t>
            </a:r>
            <a:r>
              <a:rPr lang="en-US" i="1" dirty="0" smtClean="0">
                <a:solidFill>
                  <a:srgbClr val="000090"/>
                </a:solidFill>
              </a:rPr>
              <a:t>steroids can cause many harmful effects</a:t>
            </a:r>
            <a:r>
              <a:rPr lang="en-US" dirty="0" smtClean="0"/>
              <a:t>”}</a:t>
            </a:r>
          </a:p>
          <a:p>
            <a:r>
              <a:rPr lang="en-US" dirty="0" smtClean="0"/>
              <a:t>Returning paragraph-length answers</a:t>
            </a:r>
          </a:p>
          <a:p>
            <a:pPr lvl="1"/>
            <a:r>
              <a:rPr lang="en-US" dirty="0" smtClean="0"/>
              <a:t>responsive;</a:t>
            </a:r>
          </a:p>
          <a:p>
            <a:pPr lvl="1"/>
            <a:r>
              <a:rPr lang="en-US" dirty="0" smtClean="0"/>
              <a:t>relevant;</a:t>
            </a:r>
          </a:p>
          <a:p>
            <a:pPr lvl="1"/>
            <a:r>
              <a:rPr lang="en-US" dirty="0" smtClean="0"/>
              <a:t>coherent;</a:t>
            </a:r>
          </a:p>
          <a:p>
            <a:pPr lvl="1"/>
            <a:r>
              <a:rPr lang="en-US" dirty="0" smtClean="0"/>
              <a:t>e.g. “</a:t>
            </a:r>
            <a:r>
              <a:rPr lang="en-US" i="1" dirty="0" smtClean="0"/>
              <a:t>Describe steps taken and worldwide reaction prior to the introduction of Euro on January 1, 1999. Include predictions and expectations reported in the press.</a:t>
            </a:r>
            <a:r>
              <a:rPr lang="en-US" dirty="0" smtClean="0"/>
              <a:t>”</a:t>
            </a:r>
          </a:p>
          <a:p>
            <a:pPr lvl="1"/>
            <a:r>
              <a:rPr lang="en-US" dirty="0" smtClean="0"/>
              <a:t>“</a:t>
            </a:r>
            <a:r>
              <a:rPr lang="en-US" i="1" dirty="0">
                <a:solidFill>
                  <a:srgbClr val="660066"/>
                </a:solidFill>
              </a:rPr>
              <a:t>Despite skepticism about the actual realization of a single European currency as scheduled on January 1, 1999, preparations for the design of the Euro note have already </a:t>
            </a:r>
            <a:r>
              <a:rPr lang="en-US" i="1" dirty="0" smtClean="0">
                <a:solidFill>
                  <a:srgbClr val="660066"/>
                </a:solidFill>
              </a:rPr>
              <a:t>begun.</a:t>
            </a:r>
            <a:r>
              <a:rPr lang="en-US" i="1" dirty="0" smtClean="0"/>
              <a:t> </a:t>
            </a:r>
            <a:r>
              <a:rPr lang="en-US" i="1" dirty="0" smtClean="0">
                <a:solidFill>
                  <a:srgbClr val="000090"/>
                </a:solidFill>
              </a:rPr>
              <a:t>Europe’s </a:t>
            </a:r>
            <a:r>
              <a:rPr lang="en-US" i="1" dirty="0">
                <a:solidFill>
                  <a:srgbClr val="000090"/>
                </a:solidFill>
              </a:rPr>
              <a:t>new currency, the euro, will rival the U.S. dollar as an international currency over the long term, Der Spiegel magazine reported Sunday</a:t>
            </a:r>
            <a:r>
              <a:rPr lang="en-US" i="1" dirty="0"/>
              <a:t>.</a:t>
            </a:r>
            <a:r>
              <a:rPr lang="en-US" dirty="0" smtClean="0"/>
              <a:t>”</a:t>
            </a:r>
          </a:p>
        </p:txBody>
      </p:sp>
      <p:sp>
        <p:nvSpPr>
          <p:cNvPr id="4" name="Slide Number Placeholder 3"/>
          <p:cNvSpPr>
            <a:spLocks noGrp="1"/>
          </p:cNvSpPr>
          <p:nvPr>
            <p:ph type="sldNum" sz="quarter" idx="12"/>
          </p:nvPr>
        </p:nvSpPr>
        <p:spPr/>
        <p:txBody>
          <a:bodyPr/>
          <a:lstStyle/>
          <a:p>
            <a:fld id="{B9D2C864-9362-43C7-A136-D9C41D93A96D}" type="slidenum">
              <a:rPr lang="en-US" smtClean="0"/>
              <a:t>13</a:t>
            </a:fld>
            <a:endParaRPr lang="en-US"/>
          </a:p>
        </p:txBody>
      </p:sp>
    </p:spTree>
    <p:extLst>
      <p:ext uri="{BB962C8B-B14F-4D97-AF65-F5344CB8AC3E}">
        <p14:creationId xmlns:p14="http://schemas.microsoft.com/office/powerpoint/2010/main" val="25845541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Paradigm</a:t>
            </a:r>
            <a:endParaRPr lang="en-US" dirty="0"/>
          </a:p>
        </p:txBody>
      </p:sp>
      <p:sp>
        <p:nvSpPr>
          <p:cNvPr id="3" name="Content Placeholder 2"/>
          <p:cNvSpPr>
            <a:spLocks noGrp="1"/>
          </p:cNvSpPr>
          <p:nvPr>
            <p:ph idx="1"/>
          </p:nvPr>
        </p:nvSpPr>
        <p:spPr/>
        <p:txBody>
          <a:bodyPr/>
          <a:lstStyle/>
          <a:p>
            <a:pPr>
              <a:buFont typeface="+mj-lt"/>
              <a:buAutoNum type="arabicPeriod"/>
            </a:pPr>
            <a:r>
              <a:rPr lang="en-US" dirty="0" smtClean="0"/>
              <a:t>Question Decomposition</a:t>
            </a:r>
          </a:p>
          <a:p>
            <a:pPr>
              <a:buFont typeface="+mj-lt"/>
              <a:buAutoNum type="arabicPeriod"/>
            </a:pPr>
            <a:r>
              <a:rPr lang="en-US" dirty="0" smtClean="0"/>
              <a:t>Factoid QA Techniques</a:t>
            </a:r>
          </a:p>
          <a:p>
            <a:pPr>
              <a:buFont typeface="+mj-lt"/>
              <a:buAutoNum type="arabicPeriod"/>
            </a:pPr>
            <a:r>
              <a:rPr lang="en-US" dirty="0" smtClean="0"/>
              <a:t>Multi-Document Summarization (MSD)</a:t>
            </a:r>
            <a:endParaRPr lang="en-US" dirty="0"/>
          </a:p>
        </p:txBody>
      </p:sp>
      <p:sp>
        <p:nvSpPr>
          <p:cNvPr id="4" name="Slide Number Placeholder 3"/>
          <p:cNvSpPr>
            <a:spLocks noGrp="1"/>
          </p:cNvSpPr>
          <p:nvPr>
            <p:ph type="sldNum" sz="quarter" idx="12"/>
          </p:nvPr>
        </p:nvSpPr>
        <p:spPr/>
        <p:txBody>
          <a:bodyPr/>
          <a:lstStyle/>
          <a:p>
            <a:fld id="{B9D2C864-9362-43C7-A136-D9C41D93A96D}" type="slidenum">
              <a:rPr lang="en-US" smtClean="0"/>
              <a:t>14</a:t>
            </a:fld>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667" b="94667" l="1667" r="97000">
                        <a14:foregroundMark x1="32000" y1="17000" x2="32000" y2="17000"/>
                        <a14:foregroundMark x1="31000" y1="10333" x2="31000" y2="10333"/>
                        <a14:foregroundMark x1="36333" y1="9667" x2="36333" y2="9667"/>
                        <a14:foregroundMark x1="14333" y1="51000" x2="14333" y2="51000"/>
                        <a14:foregroundMark x1="17333" y1="56000" x2="17333" y2="56000"/>
                        <a14:foregroundMark x1="11000" y1="61667" x2="11000" y2="61667"/>
                        <a14:foregroundMark x1="6333" y1="64000" x2="6333" y2="64000"/>
                        <a14:foregroundMark x1="22333" y1="40667" x2="13333" y2="62000"/>
                        <a14:foregroundMark x1="42000" y1="9667" x2="62000" y2="9667"/>
                        <a14:foregroundMark x1="39000" y1="10000" x2="39000" y2="10000"/>
                        <a14:foregroundMark x1="65667" y1="11000" x2="65667" y2="11000"/>
                        <a14:foregroundMark x1="70000" y1="11000" x2="70000" y2="11000"/>
                        <a14:foregroundMark x1="61667" y1="8667" x2="68000" y2="10000"/>
                        <a14:foregroundMark x1="36667" y1="7333" x2="63333" y2="7000"/>
                        <a14:foregroundMark x1="30333" y1="7333" x2="39667" y2="6667"/>
                        <a14:foregroundMark x1="73000" y1="41000" x2="82000" y2="45333"/>
                        <a14:foregroundMark x1="88667" y1="42333" x2="70667" y2="31333"/>
                      </a14:backgroundRemoval>
                    </a14:imgEffect>
                  </a14:imgLayer>
                </a14:imgProps>
              </a:ext>
            </a:extLst>
          </a:blip>
          <a:stretch>
            <a:fillRect/>
          </a:stretch>
        </p:blipFill>
        <p:spPr>
          <a:xfrm>
            <a:off x="5724128" y="3438128"/>
            <a:ext cx="3419872" cy="3419872"/>
          </a:xfrm>
          <a:prstGeom prst="rect">
            <a:avLst/>
          </a:prstGeom>
        </p:spPr>
      </p:pic>
    </p:spTree>
    <p:extLst>
      <p:ext uri="{BB962C8B-B14F-4D97-AF65-F5344CB8AC3E}">
        <p14:creationId xmlns:p14="http://schemas.microsoft.com/office/powerpoint/2010/main" val="6304989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Slide Number Placeholder 3"/>
          <p:cNvSpPr>
            <a:spLocks noGrp="1"/>
          </p:cNvSpPr>
          <p:nvPr>
            <p:ph type="sldNum" sz="quarter" idx="12"/>
          </p:nvPr>
        </p:nvSpPr>
        <p:spPr/>
        <p:txBody>
          <a:bodyPr/>
          <a:lstStyle/>
          <a:p>
            <a:fld id="{B9D2C864-9362-43C7-A136-D9C41D93A96D}" type="slidenum">
              <a:rPr lang="en-US" smtClean="0"/>
              <a:t>15</a:t>
            </a:fld>
            <a:endParaRPr lang="en-US"/>
          </a:p>
        </p:txBody>
      </p:sp>
      <p:sp>
        <p:nvSpPr>
          <p:cNvPr id="6" name="Rounded Rectangle 5"/>
          <p:cNvSpPr/>
          <p:nvPr/>
        </p:nvSpPr>
        <p:spPr>
          <a:xfrm>
            <a:off x="1691680" y="1628800"/>
            <a:ext cx="6120680" cy="79208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How have thefts impacted on the safety of Russia’s nuclear navy, and has the theft problem been increased or reduced over time?</a:t>
            </a:r>
            <a:endParaRPr lang="en-US" dirty="0"/>
          </a:p>
        </p:txBody>
      </p:sp>
      <p:sp>
        <p:nvSpPr>
          <p:cNvPr id="7" name="Rounded Rectangle 6"/>
          <p:cNvSpPr/>
          <p:nvPr/>
        </p:nvSpPr>
        <p:spPr>
          <a:xfrm>
            <a:off x="467544" y="2996952"/>
            <a:ext cx="1944216" cy="72008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Need of Domain Knowledge</a:t>
            </a:r>
            <a:endParaRPr lang="en-US" dirty="0"/>
          </a:p>
        </p:txBody>
      </p:sp>
      <p:sp>
        <p:nvSpPr>
          <p:cNvPr id="8" name="Rounded Rectangle 7"/>
          <p:cNvSpPr/>
          <p:nvPr/>
        </p:nvSpPr>
        <p:spPr>
          <a:xfrm>
            <a:off x="467544" y="4293096"/>
            <a:ext cx="1944216" cy="72008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Question Decomposition</a:t>
            </a:r>
            <a:endParaRPr lang="en-US" dirty="0"/>
          </a:p>
        </p:txBody>
      </p:sp>
      <p:sp>
        <p:nvSpPr>
          <p:cNvPr id="9" name="Rounded Rectangle 8"/>
          <p:cNvSpPr/>
          <p:nvPr/>
        </p:nvSpPr>
        <p:spPr>
          <a:xfrm>
            <a:off x="3131840" y="2996952"/>
            <a:ext cx="5616624" cy="72008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solidFill>
                  <a:schemeClr val="tx1"/>
                </a:solidFill>
              </a:rPr>
              <a:t>To what degree do different thefts put nuclear or radioactive materials at risk?</a:t>
            </a:r>
            <a:endParaRPr lang="en-US" dirty="0">
              <a:solidFill>
                <a:schemeClr val="tx1"/>
              </a:solidFill>
            </a:endParaRPr>
          </a:p>
        </p:txBody>
      </p:sp>
      <p:sp>
        <p:nvSpPr>
          <p:cNvPr id="10" name="Rounded Rectangle 9"/>
          <p:cNvSpPr/>
          <p:nvPr/>
        </p:nvSpPr>
        <p:spPr>
          <a:xfrm>
            <a:off x="3131840" y="4149080"/>
            <a:ext cx="5616624" cy="252028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sz="1600" b="1" u="sng" dirty="0">
                <a:solidFill>
                  <a:srgbClr val="000000"/>
                </a:solidFill>
              </a:rPr>
              <a:t>Definition questions: </a:t>
            </a:r>
            <a:endParaRPr lang="en-US" sz="1600" b="1" u="sng" dirty="0" smtClean="0">
              <a:solidFill>
                <a:srgbClr val="000000"/>
              </a:solidFill>
            </a:endParaRPr>
          </a:p>
          <a:p>
            <a:r>
              <a:rPr lang="en-US" sz="1600" dirty="0" smtClean="0">
                <a:solidFill>
                  <a:srgbClr val="000000"/>
                </a:solidFill>
              </a:rPr>
              <a:t>• </a:t>
            </a:r>
            <a:r>
              <a:rPr lang="en-US" sz="1600" dirty="0">
                <a:solidFill>
                  <a:srgbClr val="000000"/>
                </a:solidFill>
              </a:rPr>
              <a:t>What is meant by nuclear navy? </a:t>
            </a:r>
            <a:endParaRPr lang="en-US" sz="1600" dirty="0" smtClean="0">
              <a:solidFill>
                <a:srgbClr val="000000"/>
              </a:solidFill>
            </a:endParaRPr>
          </a:p>
          <a:p>
            <a:r>
              <a:rPr lang="en-US" sz="1600" dirty="0" smtClean="0">
                <a:solidFill>
                  <a:srgbClr val="000000"/>
                </a:solidFill>
              </a:rPr>
              <a:t>• </a:t>
            </a:r>
            <a:r>
              <a:rPr lang="en-US" sz="1600" dirty="0">
                <a:solidFill>
                  <a:srgbClr val="000000"/>
                </a:solidFill>
              </a:rPr>
              <a:t>What does ‘impact’ mean? </a:t>
            </a:r>
            <a:endParaRPr lang="en-US" sz="1600" dirty="0" smtClean="0">
              <a:solidFill>
                <a:srgbClr val="000000"/>
              </a:solidFill>
            </a:endParaRPr>
          </a:p>
          <a:p>
            <a:r>
              <a:rPr lang="en-US" sz="1600" dirty="0" smtClean="0">
                <a:solidFill>
                  <a:srgbClr val="000000"/>
                </a:solidFill>
              </a:rPr>
              <a:t>• </a:t>
            </a:r>
            <a:r>
              <a:rPr lang="en-US" sz="1600" dirty="0">
                <a:solidFill>
                  <a:srgbClr val="000000"/>
                </a:solidFill>
              </a:rPr>
              <a:t>How does one define the increase or decrease of a problem? </a:t>
            </a:r>
            <a:endParaRPr lang="en-US" sz="1600" dirty="0" smtClean="0">
              <a:solidFill>
                <a:srgbClr val="000000"/>
              </a:solidFill>
            </a:endParaRPr>
          </a:p>
          <a:p>
            <a:r>
              <a:rPr lang="en-US" sz="1600" b="1" u="sng" dirty="0" smtClean="0">
                <a:solidFill>
                  <a:srgbClr val="000000"/>
                </a:solidFill>
              </a:rPr>
              <a:t>Factoid </a:t>
            </a:r>
            <a:r>
              <a:rPr lang="en-US" sz="1600" b="1" u="sng" dirty="0">
                <a:solidFill>
                  <a:srgbClr val="000000"/>
                </a:solidFill>
              </a:rPr>
              <a:t>questions: </a:t>
            </a:r>
            <a:endParaRPr lang="en-US" sz="1600" b="1" u="sng" dirty="0" smtClean="0">
              <a:solidFill>
                <a:srgbClr val="000000"/>
              </a:solidFill>
            </a:endParaRPr>
          </a:p>
          <a:p>
            <a:r>
              <a:rPr lang="en-US" sz="1600" dirty="0" smtClean="0">
                <a:solidFill>
                  <a:srgbClr val="000000"/>
                </a:solidFill>
              </a:rPr>
              <a:t>• </a:t>
            </a:r>
            <a:r>
              <a:rPr lang="en-US" sz="1600" dirty="0">
                <a:solidFill>
                  <a:srgbClr val="000000"/>
                </a:solidFill>
              </a:rPr>
              <a:t>What is the number of thefts that are likely to be reported? </a:t>
            </a:r>
            <a:endParaRPr lang="en-US" sz="1600" dirty="0" smtClean="0">
              <a:solidFill>
                <a:srgbClr val="000000"/>
              </a:solidFill>
            </a:endParaRPr>
          </a:p>
          <a:p>
            <a:r>
              <a:rPr lang="en-US" sz="1600" dirty="0" smtClean="0">
                <a:solidFill>
                  <a:srgbClr val="000000"/>
                </a:solidFill>
              </a:rPr>
              <a:t>• </a:t>
            </a:r>
            <a:r>
              <a:rPr lang="en-US" sz="1600" dirty="0">
                <a:solidFill>
                  <a:srgbClr val="000000"/>
                </a:solidFill>
              </a:rPr>
              <a:t>What sort of items have been stolen? </a:t>
            </a:r>
            <a:endParaRPr lang="en-US" sz="1600" dirty="0" smtClean="0">
              <a:solidFill>
                <a:srgbClr val="000000"/>
              </a:solidFill>
            </a:endParaRPr>
          </a:p>
          <a:p>
            <a:r>
              <a:rPr lang="en-US" sz="1600" b="1" u="sng" dirty="0" smtClean="0">
                <a:solidFill>
                  <a:srgbClr val="000000"/>
                </a:solidFill>
              </a:rPr>
              <a:t>Alternative </a:t>
            </a:r>
            <a:r>
              <a:rPr lang="en-US" sz="1600" b="1" u="sng" dirty="0">
                <a:solidFill>
                  <a:srgbClr val="000000"/>
                </a:solidFill>
              </a:rPr>
              <a:t>questions: </a:t>
            </a:r>
            <a:endParaRPr lang="en-US" sz="1600" b="1" u="sng" dirty="0" smtClean="0">
              <a:solidFill>
                <a:srgbClr val="000000"/>
              </a:solidFill>
            </a:endParaRPr>
          </a:p>
          <a:p>
            <a:r>
              <a:rPr lang="en-US" sz="1600" dirty="0" smtClean="0">
                <a:solidFill>
                  <a:srgbClr val="000000"/>
                </a:solidFill>
              </a:rPr>
              <a:t>• </a:t>
            </a:r>
            <a:r>
              <a:rPr lang="en-US" sz="1600" dirty="0">
                <a:solidFill>
                  <a:srgbClr val="000000"/>
                </a:solidFill>
              </a:rPr>
              <a:t>What is meant by Russia? Only Russia, or also former Soviet facilities in non-Russian republics?</a:t>
            </a:r>
            <a:endParaRPr lang="en-US" sz="1600" dirty="0">
              <a:solidFill>
                <a:srgbClr val="000000"/>
              </a:solidFill>
            </a:endParaRPr>
          </a:p>
        </p:txBody>
      </p:sp>
    </p:spTree>
    <p:extLst>
      <p:ext uri="{BB962C8B-B14F-4D97-AF65-F5344CB8AC3E}">
        <p14:creationId xmlns:p14="http://schemas.microsoft.com/office/powerpoint/2010/main" val="36418771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MDS and Complex QA</a:t>
            </a:r>
            <a:endParaRPr lang="en-US" dirty="0"/>
          </a:p>
        </p:txBody>
      </p:sp>
      <p:sp>
        <p:nvSpPr>
          <p:cNvPr id="3" name="Content Placeholder 2"/>
          <p:cNvSpPr>
            <a:spLocks noGrp="1"/>
          </p:cNvSpPr>
          <p:nvPr>
            <p:ph idx="1"/>
          </p:nvPr>
        </p:nvSpPr>
        <p:spPr>
          <a:xfrm>
            <a:off x="914400" y="1556792"/>
            <a:ext cx="7618040" cy="5118789"/>
          </a:xfrm>
        </p:spPr>
        <p:txBody>
          <a:bodyPr>
            <a:normAutofit fontScale="70000" lnSpcReduction="20000"/>
          </a:bodyPr>
          <a:lstStyle/>
          <a:p>
            <a:r>
              <a:rPr lang="en-US" dirty="0" smtClean="0"/>
              <a:t>Sentence Retrieval</a:t>
            </a:r>
          </a:p>
          <a:p>
            <a:pPr lvl="1"/>
            <a:r>
              <a:rPr lang="en-US" dirty="0" smtClean="0"/>
              <a:t>Translation Models</a:t>
            </a:r>
          </a:p>
          <a:p>
            <a:pPr lvl="1"/>
            <a:r>
              <a:rPr lang="en-US" dirty="0" smtClean="0"/>
              <a:t>Highly Frequent Terms</a:t>
            </a:r>
          </a:p>
          <a:p>
            <a:pPr lvl="1"/>
            <a:r>
              <a:rPr lang="en-US" dirty="0" smtClean="0"/>
              <a:t>Graph-based Random Walks</a:t>
            </a:r>
          </a:p>
          <a:p>
            <a:pPr lvl="1"/>
            <a:r>
              <a:rPr lang="en-US" dirty="0" smtClean="0"/>
              <a:t>…</a:t>
            </a:r>
          </a:p>
          <a:p>
            <a:r>
              <a:rPr lang="en-US" dirty="0" smtClean="0"/>
              <a:t>Sentence Ranking</a:t>
            </a:r>
          </a:p>
          <a:p>
            <a:pPr lvl="1"/>
            <a:r>
              <a:rPr lang="en-US" dirty="0" smtClean="0"/>
              <a:t>Relevance</a:t>
            </a:r>
          </a:p>
          <a:p>
            <a:pPr lvl="1"/>
            <a:r>
              <a:rPr lang="en-US" dirty="0" err="1" smtClean="0"/>
              <a:t>Informativeness</a:t>
            </a:r>
            <a:r>
              <a:rPr lang="en-US" dirty="0" smtClean="0"/>
              <a:t> / Interestingness</a:t>
            </a:r>
          </a:p>
          <a:p>
            <a:pPr lvl="1"/>
            <a:r>
              <a:rPr lang="en-US" dirty="0" smtClean="0"/>
              <a:t>Novelty </a:t>
            </a:r>
          </a:p>
          <a:p>
            <a:pPr lvl="1"/>
            <a:r>
              <a:rPr lang="en-US" dirty="0" smtClean="0"/>
              <a:t>Diversity</a:t>
            </a:r>
          </a:p>
          <a:p>
            <a:pPr lvl="1"/>
            <a:r>
              <a:rPr lang="en-US" dirty="0" smtClean="0"/>
              <a:t>…</a:t>
            </a:r>
          </a:p>
          <a:p>
            <a:r>
              <a:rPr lang="en-US" dirty="0" smtClean="0"/>
              <a:t>Sentence Ordering</a:t>
            </a:r>
          </a:p>
          <a:p>
            <a:pPr lvl="1"/>
            <a:r>
              <a:rPr lang="en-US" dirty="0" smtClean="0"/>
              <a:t>Coherence</a:t>
            </a:r>
          </a:p>
          <a:p>
            <a:pPr lvl="1"/>
            <a:r>
              <a:rPr lang="en-US" dirty="0" smtClean="0"/>
              <a:t>Cohesion</a:t>
            </a:r>
          </a:p>
          <a:p>
            <a:pPr lvl="1"/>
            <a:r>
              <a:rPr lang="en-US" dirty="0" smtClean="0"/>
              <a:t>Sentence Similarity</a:t>
            </a:r>
          </a:p>
          <a:p>
            <a:pPr lvl="2"/>
            <a:r>
              <a:rPr lang="en-US" dirty="0" smtClean="0"/>
              <a:t>Clustering</a:t>
            </a:r>
          </a:p>
          <a:p>
            <a:pPr lvl="2"/>
            <a:r>
              <a:rPr lang="en-US" dirty="0" smtClean="0"/>
              <a:t>Textual Entailment</a:t>
            </a:r>
          </a:p>
          <a:p>
            <a:pPr lvl="2"/>
            <a:r>
              <a:rPr lang="en-US" dirty="0" smtClean="0"/>
              <a:t>Sentence Alignment</a:t>
            </a:r>
          </a:p>
          <a:p>
            <a:pPr lvl="1"/>
            <a:endParaRPr lang="en-US" dirty="0"/>
          </a:p>
        </p:txBody>
      </p:sp>
      <p:sp>
        <p:nvSpPr>
          <p:cNvPr id="4" name="Slide Number Placeholder 3"/>
          <p:cNvSpPr>
            <a:spLocks noGrp="1"/>
          </p:cNvSpPr>
          <p:nvPr>
            <p:ph type="sldNum" sz="quarter" idx="12"/>
          </p:nvPr>
        </p:nvSpPr>
        <p:spPr/>
        <p:txBody>
          <a:bodyPr/>
          <a:lstStyle/>
          <a:p>
            <a:fld id="{B9D2C864-9362-43C7-A136-D9C41D93A96D}" type="slidenum">
              <a:rPr lang="en-US" smtClean="0"/>
              <a:t>16</a:t>
            </a:fld>
            <a:endParaRPr lang="en-US"/>
          </a:p>
        </p:txBody>
      </p:sp>
      <p:pic>
        <p:nvPicPr>
          <p:cNvPr id="5" name="Picture 4" descr="Seeing-the-Big-Picture.jpg"/>
          <p:cNvPicPr>
            <a:picLocks noChangeAspect="1"/>
          </p:cNvPicPr>
          <p:nvPr/>
        </p:nvPicPr>
        <p:blipFill>
          <a:blip r:embed="rId3">
            <a:extLst>
              <a:ext uri="{BEBA8EAE-BF5A-486C-A8C5-ECC9F3942E4B}">
                <a14:imgProps xmlns:a14="http://schemas.microsoft.com/office/drawing/2010/main">
                  <a14:imgLayer r:embed="rId4">
                    <a14:imgEffect>
                      <a14:backgroundRemoval t="6000" b="90000" l="1000" r="99600">
                        <a14:foregroundMark x1="87200" y1="51750" x2="87200" y2="51750"/>
                        <a14:foregroundMark x1="58200" y1="21750" x2="58200" y2="21750"/>
                        <a14:foregroundMark x1="21600" y1="36500" x2="21600" y2="36500"/>
                        <a14:backgroundMark x1="47800" y1="41750" x2="47800" y2="41750"/>
                      </a14:backgroundRemoval>
                    </a14:imgEffect>
                  </a14:imgLayer>
                </a14:imgProps>
              </a:ext>
              <a:ext uri="{28A0092B-C50C-407E-A947-70E740481C1C}">
                <a14:useLocalDpi xmlns:a14="http://schemas.microsoft.com/office/drawing/2010/main" val="0"/>
              </a:ext>
            </a:extLst>
          </a:blip>
          <a:stretch>
            <a:fillRect/>
          </a:stretch>
        </p:blipFill>
        <p:spPr>
          <a:xfrm>
            <a:off x="5900371" y="4233242"/>
            <a:ext cx="3275856" cy="2620685"/>
          </a:xfrm>
          <a:prstGeom prst="rect">
            <a:avLst/>
          </a:prstGeom>
        </p:spPr>
      </p:pic>
    </p:spTree>
    <p:extLst>
      <p:ext uri="{BB962C8B-B14F-4D97-AF65-F5344CB8AC3E}">
        <p14:creationId xmlns:p14="http://schemas.microsoft.com/office/powerpoint/2010/main" val="4684613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35138"/>
            <a:ext cx="7313613" cy="4646190"/>
          </a:xfrm>
        </p:spPr>
        <p:txBody>
          <a:bodyPr>
            <a:normAutofit/>
          </a:bodyPr>
          <a:lstStyle/>
          <a:p>
            <a:r>
              <a:rPr lang="en-US" dirty="0" smtClean="0"/>
              <a:t>Rather than seeking an exact answer, a user might be interested in related information;</a:t>
            </a:r>
          </a:p>
          <a:p>
            <a:r>
              <a:rPr lang="en-US" dirty="0" smtClean="0"/>
              <a:t>It may not be possible to formulate the information need as a question;</a:t>
            </a:r>
          </a:p>
          <a:p>
            <a:r>
              <a:rPr lang="en-US" dirty="0" smtClean="0"/>
              <a:t>Information </a:t>
            </a:r>
            <a:r>
              <a:rPr lang="en-US" dirty="0"/>
              <a:t>is gathered in </a:t>
            </a:r>
            <a:r>
              <a:rPr lang="en-US" dirty="0" smtClean="0"/>
              <a:t/>
            </a:r>
            <a:br>
              <a:rPr lang="en-US" dirty="0" smtClean="0"/>
            </a:br>
            <a:r>
              <a:rPr lang="en-US" dirty="0" smtClean="0"/>
              <a:t>bits </a:t>
            </a:r>
            <a:r>
              <a:rPr lang="en-US" dirty="0"/>
              <a:t>and pieces</a:t>
            </a:r>
            <a:r>
              <a:rPr lang="en-US" dirty="0" smtClean="0"/>
              <a:t>;</a:t>
            </a:r>
          </a:p>
          <a:p>
            <a:r>
              <a:rPr lang="en-US" dirty="0" smtClean="0"/>
              <a:t>The user has to assimilate this </a:t>
            </a:r>
            <a:br>
              <a:rPr lang="en-US" dirty="0" smtClean="0"/>
            </a:br>
            <a:r>
              <a:rPr lang="en-US" dirty="0" smtClean="0"/>
              <a:t>new Knowledge into his existing one;</a:t>
            </a:r>
          </a:p>
          <a:p>
            <a:r>
              <a:rPr lang="en-US" dirty="0" smtClean="0"/>
              <a:t>“Intellectual Development”</a:t>
            </a:r>
          </a:p>
          <a:p>
            <a:pPr marL="0" indent="0">
              <a:buNone/>
            </a:pPr>
            <a:endParaRPr lang="en-US" dirty="0" smtClean="0"/>
          </a:p>
          <a:p>
            <a:pPr marL="0" indent="0">
              <a:buNone/>
            </a:pPr>
            <a:endParaRPr lang="en-US" dirty="0" smtClean="0"/>
          </a:p>
          <a:p>
            <a:endParaRPr lang="en-US" dirty="0" smtClean="0"/>
          </a:p>
          <a:p>
            <a:endParaRPr lang="en-US" dirty="0"/>
          </a:p>
        </p:txBody>
      </p:sp>
      <p:pic>
        <p:nvPicPr>
          <p:cNvPr id="5" name="Picture 4" descr="cartoon-meaning-of-life.jpg"/>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5334000" y="3581400"/>
            <a:ext cx="3810000" cy="3276600"/>
          </a:xfrm>
          <a:prstGeom prst="rect">
            <a:avLst/>
          </a:prstGeom>
        </p:spPr>
      </p:pic>
      <p:pic>
        <p:nvPicPr>
          <p:cNvPr id="6" name="Picture 5" descr="Tate_figure2_reduced.png"/>
          <p:cNvPicPr>
            <a:picLocks noChangeAspect="1"/>
          </p:cNvPicPr>
          <p:nvPr/>
        </p:nvPicPr>
        <p:blipFill>
          <a:blip r:embed="rId5" cstate="print">
            <a:extLst>
              <a:ext uri="{BEBA8EAE-BF5A-486C-A8C5-ECC9F3942E4B}">
                <a14:imgProps xmlns:a14="http://schemas.microsoft.com/office/drawing/2010/main">
                  <a14:imgLayer r:embed="rId6">
                    <a14:imgEffect>
                      <a14:backgroundRemoval t="488" b="100000" l="0" r="99713">
                        <a14:foregroundMark x1="5460" y1="34634" x2="5460" y2="34634"/>
                        <a14:foregroundMark x1="28161" y1="18537" x2="28161" y2="18537"/>
                        <a14:foregroundMark x1="68678" y1="41463" x2="68678" y2="41463"/>
                        <a14:foregroundMark x1="62356" y1="8293" x2="62356" y2="8293"/>
                        <a14:foregroundMark x1="89368" y1="42439" x2="89368" y2="38537"/>
                        <a14:foregroundMark x1="42816" y1="46341" x2="42816" y2="42439"/>
                        <a14:foregroundMark x1="14368" y1="82439" x2="14080" y2="77561"/>
                        <a14:foregroundMark x1="43391" y1="41463" x2="43391" y2="41463"/>
                        <a14:foregroundMark x1="28736" y1="15610" x2="28736" y2="15610"/>
                        <a14:foregroundMark x1="26724" y1="15610" x2="26724" y2="15610"/>
                        <a14:foregroundMark x1="4885" y1="30732" x2="4885" y2="30732"/>
                        <a14:foregroundMark x1="68103" y1="44390" x2="68103" y2="44390"/>
                        <a14:foregroundMark x1="66954" y1="40000" x2="66954" y2="40000"/>
                        <a14:foregroundMark x1="68103" y1="37561" x2="68103" y2="37561"/>
                        <a14:foregroundMark x1="61207" y1="4390" x2="61207" y2="4390"/>
                        <a14:foregroundMark x1="62356" y1="11707" x2="62356" y2="11707"/>
                        <a14:foregroundMark x1="44253" y1="45366" x2="44253" y2="45366"/>
                        <a14:foregroundMark x1="5172" y1="38537" x2="5172" y2="38537"/>
                        <a14:foregroundMark x1="6609" y1="36098" x2="6609" y2="36098"/>
                        <a14:foregroundMark x1="26724" y1="20488" x2="26724" y2="20488"/>
                        <a14:foregroundMark x1="28161" y1="23415" x2="28161" y2="23415"/>
                        <a14:foregroundMark x1="91092" y1="40976" x2="91092" y2="40976"/>
                        <a14:foregroundMark x1="60632" y1="8293" x2="60632" y2="8293"/>
                        <a14:foregroundMark x1="60632" y1="11220" x2="60632" y2="11220"/>
                        <a14:foregroundMark x1="66379" y1="42439" x2="66379" y2="42439"/>
                        <a14:foregroundMark x1="15517" y1="80000" x2="15517" y2="80000"/>
                        <a14:foregroundMark x1="3161" y1="34146" x2="3161" y2="34146"/>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4577104" y="4149080"/>
            <a:ext cx="4563873" cy="2695958"/>
          </a:xfrm>
          <a:prstGeom prst="rect">
            <a:avLst/>
          </a:prstGeom>
        </p:spPr>
      </p:pic>
      <p:sp>
        <p:nvSpPr>
          <p:cNvPr id="2" name="Title 1"/>
          <p:cNvSpPr>
            <a:spLocks noGrp="1"/>
          </p:cNvSpPr>
          <p:nvPr>
            <p:ph type="title"/>
          </p:nvPr>
        </p:nvSpPr>
        <p:spPr/>
        <p:txBody>
          <a:bodyPr/>
          <a:lstStyle/>
          <a:p>
            <a:r>
              <a:rPr lang="en-US" dirty="0" smtClean="0"/>
              <a:t>Is the Perfect QA System enough?</a:t>
            </a:r>
            <a:endParaRPr lang="en-US" dirty="0"/>
          </a:p>
        </p:txBody>
      </p:sp>
      <p:sp>
        <p:nvSpPr>
          <p:cNvPr id="4" name="Slide Number Placeholder 3"/>
          <p:cNvSpPr>
            <a:spLocks noGrp="1"/>
          </p:cNvSpPr>
          <p:nvPr>
            <p:ph type="sldNum" sz="quarter" idx="12"/>
          </p:nvPr>
        </p:nvSpPr>
        <p:spPr/>
        <p:txBody>
          <a:bodyPr/>
          <a:lstStyle/>
          <a:p>
            <a:fld id="{B9D2C864-9362-43C7-A136-D9C41D93A96D}" type="slidenum">
              <a:rPr lang="en-US" smtClean="0"/>
              <a:t>17</a:t>
            </a:fld>
            <a:endParaRPr lang="en-US"/>
          </a:p>
        </p:txBody>
      </p:sp>
      <p:sp>
        <p:nvSpPr>
          <p:cNvPr id="7" name="Cloud Callout 6"/>
          <p:cNvSpPr/>
          <p:nvPr/>
        </p:nvSpPr>
        <p:spPr>
          <a:xfrm>
            <a:off x="1799692" y="2719103"/>
            <a:ext cx="4968552" cy="1728192"/>
          </a:xfrm>
          <a:prstGeom prst="cloudCallout">
            <a:avLst/>
          </a:prstGeom>
          <a:blipFill rotWithShape="1">
            <a:blip r:embed="rId7"/>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a:solidFill>
                  <a:srgbClr val="000000"/>
                </a:solidFill>
              </a:rPr>
              <a:t>It’s about the Journey; </a:t>
            </a:r>
            <a:br>
              <a:rPr lang="en-US" sz="2400" b="1" i="1" dirty="0">
                <a:solidFill>
                  <a:srgbClr val="000000"/>
                </a:solidFill>
              </a:rPr>
            </a:br>
            <a:r>
              <a:rPr lang="en-US" sz="2400" b="1" i="1" dirty="0">
                <a:solidFill>
                  <a:srgbClr val="000000"/>
                </a:solidFill>
              </a:rPr>
              <a:t>not the Destination! </a:t>
            </a:r>
          </a:p>
        </p:txBody>
      </p:sp>
      <p:pic>
        <p:nvPicPr>
          <p:cNvPr id="8" name="Picture 7" descr="cartoon-jigsaw-puzzle-291x300.jpg"/>
          <p:cNvPicPr>
            <a:picLocks noChangeAspect="1"/>
          </p:cNvPicPr>
          <p:nvPr/>
        </p:nvPicPr>
        <p:blipFill>
          <a:blip r:embed="rId8">
            <a:extLst>
              <a:ext uri="{BEBA8EAE-BF5A-486C-A8C5-ECC9F3942E4B}">
                <a14:imgProps xmlns:a14="http://schemas.microsoft.com/office/drawing/2010/main">
                  <a14:imgLayer r:embed="rId9">
                    <a14:imgEffect>
                      <a14:backgroundRemoval t="0" b="100000" l="344" r="100000">
                        <a14:foregroundMark x1="25430" y1="57000" x2="25430" y2="57000"/>
                        <a14:foregroundMark x1="32646" y1="74667" x2="32646" y2="74667"/>
                        <a14:foregroundMark x1="45017" y1="65667" x2="45017" y2="65667"/>
                        <a14:foregroundMark x1="84536" y1="51000" x2="84536" y2="51000"/>
                        <a14:foregroundMark x1="86598" y1="76667" x2="86598" y2="76667"/>
                        <a14:foregroundMark x1="58076" y1="86667" x2="58076" y2="86667"/>
                        <a14:foregroundMark x1="25773" y1="92333" x2="25773" y2="92333"/>
                        <a14:foregroundMark x1="7560" y1="76000" x2="7560" y2="76000"/>
                      </a14:backgroundRemoval>
                    </a14:imgEffect>
                  </a14:imgLayer>
                </a14:imgProps>
              </a:ext>
              <a:ext uri="{28A0092B-C50C-407E-A947-70E740481C1C}">
                <a14:useLocalDpi xmlns:a14="http://schemas.microsoft.com/office/drawing/2010/main" val="0"/>
              </a:ext>
            </a:extLst>
          </a:blip>
          <a:stretch>
            <a:fillRect/>
          </a:stretch>
        </p:blipFill>
        <p:spPr>
          <a:xfrm>
            <a:off x="6003292" y="3620156"/>
            <a:ext cx="3140708" cy="3237843"/>
          </a:xfrm>
          <a:prstGeom prst="rect">
            <a:avLst/>
          </a:prstGeom>
        </p:spPr>
      </p:pic>
    </p:spTree>
    <p:extLst>
      <p:ext uri="{BB962C8B-B14F-4D97-AF65-F5344CB8AC3E}">
        <p14:creationId xmlns:p14="http://schemas.microsoft.com/office/powerpoint/2010/main" val="986861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a:t>
            </a:r>
            <a:r>
              <a:rPr lang="en-US" dirty="0" smtClean="0"/>
              <a:t>Complex Search</a:t>
            </a:r>
            <a:endParaRPr lang="en-US" dirty="0"/>
          </a:p>
        </p:txBody>
      </p:sp>
      <p:sp>
        <p:nvSpPr>
          <p:cNvPr id="3" name="Content Placeholder 2"/>
          <p:cNvSpPr>
            <a:spLocks noGrp="1"/>
          </p:cNvSpPr>
          <p:nvPr>
            <p:ph idx="1"/>
          </p:nvPr>
        </p:nvSpPr>
        <p:spPr/>
        <p:txBody>
          <a:bodyPr/>
          <a:lstStyle/>
          <a:p>
            <a:r>
              <a:rPr lang="en-US" dirty="0" smtClean="0"/>
              <a:t>Finding relevant information</a:t>
            </a:r>
            <a:endParaRPr lang="en-US" dirty="0"/>
          </a:p>
          <a:p>
            <a:r>
              <a:rPr lang="en-US" dirty="0" smtClean="0"/>
              <a:t>Making </a:t>
            </a:r>
            <a:r>
              <a:rPr lang="en-US" dirty="0"/>
              <a:t>sense of the information</a:t>
            </a:r>
          </a:p>
          <a:p>
            <a:r>
              <a:rPr lang="en-US" dirty="0"/>
              <a:t>Offloading and Organizing the gathered information</a:t>
            </a:r>
          </a:p>
          <a:p>
            <a:endParaRPr lang="en-US" dirty="0"/>
          </a:p>
        </p:txBody>
      </p:sp>
      <p:pic>
        <p:nvPicPr>
          <p:cNvPr id="4" name="Picture 3" descr="cartoon-meaning-of-life.jpg"/>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5334000" y="3581400"/>
            <a:ext cx="3810000" cy="3276600"/>
          </a:xfrm>
          <a:prstGeom prst="rect">
            <a:avLst/>
          </a:prstGeom>
        </p:spPr>
      </p:pic>
      <p:sp>
        <p:nvSpPr>
          <p:cNvPr id="5" name="Slide Number Placeholder 4"/>
          <p:cNvSpPr>
            <a:spLocks noGrp="1"/>
          </p:cNvSpPr>
          <p:nvPr>
            <p:ph type="sldNum" sz="quarter" idx="12"/>
          </p:nvPr>
        </p:nvSpPr>
        <p:spPr/>
        <p:txBody>
          <a:bodyPr/>
          <a:lstStyle/>
          <a:p>
            <a:fld id="{B9D2C864-9362-43C7-A136-D9C41D93A96D}" type="slidenum">
              <a:rPr lang="en-US" smtClean="0"/>
              <a:t>18</a:t>
            </a:fld>
            <a:endParaRPr lang="en-US"/>
          </a:p>
        </p:txBody>
      </p:sp>
      <p:pic>
        <p:nvPicPr>
          <p:cNvPr id="6" name="Picture 5" descr="Dominating-Local-Search-Cartoon.jpg"/>
          <p:cNvPicPr>
            <a:picLocks noChangeAspect="1"/>
          </p:cNvPicPr>
          <p:nvPr/>
        </p:nvPicPr>
        <p:blipFill>
          <a:blip r:embed="rId5">
            <a:extLst>
              <a:ext uri="{BEBA8EAE-BF5A-486C-A8C5-ECC9F3942E4B}">
                <a14:imgProps xmlns:a14="http://schemas.microsoft.com/office/drawing/2010/main">
                  <a14:imgLayer r:embed="rId6">
                    <a14:imgEffect>
                      <a14:backgroundRemoval t="2926" b="98138" l="0" r="98000">
                        <a14:foregroundMark x1="10750" y1="43883" x2="10750" y2="57181"/>
                        <a14:foregroundMark x1="6500" y1="42819" x2="6500" y2="47606"/>
                        <a14:foregroundMark x1="18250" y1="19415" x2="12000" y2="36968"/>
                        <a14:foregroundMark x1="21250" y1="27660" x2="29500" y2="25000"/>
                        <a14:foregroundMark x1="35750" y1="12766" x2="76750" y2="41755"/>
                        <a14:foregroundMark x1="36000" y1="62234" x2="62750" y2="58245"/>
                        <a14:foregroundMark x1="80500" y1="61436" x2="69500" y2="61436"/>
                        <a14:foregroundMark x1="63750" y1="16755" x2="63750" y2="16755"/>
                        <a14:foregroundMark x1="59750" y1="15691" x2="59750" y2="15691"/>
                        <a14:foregroundMark x1="50000" y1="67553" x2="50000" y2="67553"/>
                        <a14:foregroundMark x1="67250" y1="74734" x2="67250" y2="74734"/>
                        <a14:foregroundMark x1="77500" y1="72074" x2="77500" y2="72074"/>
                        <a14:foregroundMark x1="89250" y1="69415" x2="89250" y2="69415"/>
                        <a14:foregroundMark x1="65250" y1="80053" x2="65250" y2="80053"/>
                        <a14:foregroundMark x1="91500" y1="78191" x2="91500" y2="78191"/>
                        <a14:foregroundMark x1="58750" y1="4787" x2="58750" y2="4787"/>
                        <a14:foregroundMark x1="38500" y1="4787" x2="38500" y2="4787"/>
                        <a14:foregroundMark x1="53500" y1="4787" x2="53500" y2="4787"/>
                        <a14:foregroundMark x1="68000" y1="5053" x2="68000" y2="5053"/>
                        <a14:foregroundMark x1="72000" y1="4255" x2="72000" y2="4255"/>
                        <a14:foregroundMark x1="27500" y1="9840" x2="27500" y2="9840"/>
                        <a14:foregroundMark x1="53500" y1="47606" x2="53500" y2="47606"/>
                        <a14:foregroundMark x1="41500" y1="48138" x2="45250" y2="48138"/>
                        <a14:foregroundMark x1="30500" y1="16223" x2="30500" y2="16223"/>
                        <a14:foregroundMark x1="35250" y1="8777" x2="35250" y2="8777"/>
                        <a14:foregroundMark x1="30250" y1="4521" x2="30250" y2="4521"/>
                        <a14:foregroundMark x1="27750" y1="5851" x2="27750" y2="5851"/>
                        <a14:foregroundMark x1="27500" y1="19149" x2="27500" y2="19149"/>
                        <a14:foregroundMark x1="44000" y1="8511" x2="44000" y2="8511"/>
                        <a14:foregroundMark x1="30250" y1="34574" x2="30250" y2="34574"/>
                        <a14:foregroundMark x1="27500" y1="12766" x2="27500" y2="12766"/>
                        <a14:foregroundMark x1="29250" y1="46543" x2="29250" y2="46543"/>
                        <a14:foregroundMark x1="29500" y1="18883" x2="29500" y2="18883"/>
                        <a14:foregroundMark x1="63750" y1="6383" x2="63750" y2="6383"/>
                        <a14:backgroundMark x1="26250" y1="15426" x2="26250" y2="15426"/>
                        <a14:backgroundMark x1="1750" y1="52926" x2="1750" y2="52926"/>
                        <a14:backgroundMark x1="50250" y1="49734" x2="50250" y2="49734"/>
                        <a14:backgroundMark x1="34750" y1="48936" x2="34750" y2="48936"/>
                        <a14:backgroundMark x1="49750" y1="6649" x2="49750" y2="6649"/>
                      </a14:backgroundRemoval>
                    </a14:imgEffect>
                  </a14:imgLayer>
                </a14:imgProps>
              </a:ext>
              <a:ext uri="{28A0092B-C50C-407E-A947-70E740481C1C}">
                <a14:useLocalDpi xmlns:a14="http://schemas.microsoft.com/office/drawing/2010/main" val="0"/>
              </a:ext>
            </a:extLst>
          </a:blip>
          <a:stretch>
            <a:fillRect/>
          </a:stretch>
        </p:blipFill>
        <p:spPr>
          <a:xfrm>
            <a:off x="-108520" y="3861048"/>
            <a:ext cx="3704167" cy="3481917"/>
          </a:xfrm>
          <a:prstGeom prst="rect">
            <a:avLst/>
          </a:prstGeom>
        </p:spPr>
      </p:pic>
    </p:spTree>
    <p:extLst>
      <p:ext uri="{BB962C8B-B14F-4D97-AF65-F5344CB8AC3E}">
        <p14:creationId xmlns:p14="http://schemas.microsoft.com/office/powerpoint/2010/main" val="2133262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7313613" cy="868362"/>
          </a:xfrm>
        </p:spPr>
        <p:txBody>
          <a:bodyPr/>
          <a:lstStyle/>
          <a:p>
            <a:r>
              <a:rPr lang="en-US" dirty="0" smtClean="0"/>
              <a:t>Supporting the Exploration</a:t>
            </a:r>
            <a:endParaRPr lang="en-US" dirty="0"/>
          </a:p>
        </p:txBody>
      </p:sp>
      <p:sp>
        <p:nvSpPr>
          <p:cNvPr id="4" name="Slide Number Placeholder 3"/>
          <p:cNvSpPr>
            <a:spLocks noGrp="1"/>
          </p:cNvSpPr>
          <p:nvPr>
            <p:ph type="sldNum" sz="quarter" idx="12"/>
          </p:nvPr>
        </p:nvSpPr>
        <p:spPr/>
        <p:txBody>
          <a:bodyPr/>
          <a:lstStyle/>
          <a:p>
            <a:fld id="{B9D2C864-9362-43C7-A136-D9C41D93A96D}" type="slidenum">
              <a:rPr lang="en-US" smtClean="0"/>
              <a:t>19</a:t>
            </a:fld>
            <a:endParaRPr lang="en-US"/>
          </a:p>
        </p:txBody>
      </p:sp>
      <p:pic>
        <p:nvPicPr>
          <p:cNvPr id="5" name="Picture 4" descr="Google-knowledge-graph.jpg"/>
          <p:cNvPicPr>
            <a:picLocks noChangeAspect="1"/>
          </p:cNvPicPr>
          <p:nvPr/>
        </p:nvPicPr>
        <p:blipFill>
          <a:blip r:embed="rId2">
            <a:extLst>
              <a:ext uri="{BEBA8EAE-BF5A-486C-A8C5-ECC9F3942E4B}">
                <a14:imgProps xmlns:a14="http://schemas.microsoft.com/office/drawing/2010/main">
                  <a14:imgLayer r:embed="rId3">
                    <a14:imgEffect>
                      <a14:backgroundRemoval t="707" b="94700" l="0" r="100000"/>
                    </a14:imgEffect>
                  </a14:imgLayer>
                </a14:imgProps>
              </a:ext>
              <a:ext uri="{28A0092B-C50C-407E-A947-70E740481C1C}">
                <a14:useLocalDpi xmlns:a14="http://schemas.microsoft.com/office/drawing/2010/main" val="0"/>
              </a:ext>
            </a:extLst>
          </a:blip>
          <a:stretch>
            <a:fillRect/>
          </a:stretch>
        </p:blipFill>
        <p:spPr>
          <a:xfrm>
            <a:off x="-180528" y="3557322"/>
            <a:ext cx="5689476" cy="3462627"/>
          </a:xfrm>
          <a:prstGeom prst="rect">
            <a:avLst/>
          </a:prstGeom>
        </p:spPr>
      </p:pic>
      <p:pic>
        <p:nvPicPr>
          <p:cNvPr id="6" name="Picture 5" descr="sL17t.png"/>
          <p:cNvPicPr>
            <a:picLocks noChangeAspect="1"/>
          </p:cNvPicPr>
          <p:nvPr/>
        </p:nvPicPr>
        <p:blipFill>
          <a:blip r:embed="rId4">
            <a:extLst>
              <a:ext uri="{BEBA8EAE-BF5A-486C-A8C5-ECC9F3942E4B}">
                <a14:imgProps xmlns:a14="http://schemas.microsoft.com/office/drawing/2010/main">
                  <a14:imgLayer r:embed="rId5">
                    <a14:imgEffect>
                      <a14:backgroundRemoval t="2000" b="97625" l="2917" r="97750">
                        <a14:foregroundMark x1="90500" y1="39375" x2="90500" y2="39375"/>
                        <a14:foregroundMark x1="90250" y1="30250" x2="90250" y2="30250"/>
                        <a14:foregroundMark x1="86333" y1="30625" x2="86333" y2="30625"/>
                        <a14:foregroundMark x1="93833" y1="76875" x2="93833" y2="76875"/>
                        <a14:foregroundMark x1="91250" y1="64250" x2="91250" y2="64250"/>
                        <a14:foregroundMark x1="91500" y1="53875" x2="91500" y2="53875"/>
                        <a14:foregroundMark x1="11000" y1="40375" x2="11000" y2="40375"/>
                        <a14:foregroundMark x1="5083" y1="45000" x2="5083" y2="45000"/>
                        <a14:foregroundMark x1="13167" y1="10750" x2="18417" y2="10750"/>
                        <a14:foregroundMark x1="8417" y1="58875" x2="8417" y2="58875"/>
                        <a14:foregroundMark x1="16083" y1="80500" x2="16083" y2="80500"/>
                        <a14:foregroundMark x1="47167" y1="9000" x2="47167" y2="9000"/>
                        <a14:foregroundMark x1="44667" y1="8750" x2="44667" y2="8750"/>
                        <a14:foregroundMark x1="29500" y1="9375" x2="29500" y2="9375"/>
                        <a14:foregroundMark x1="28083" y1="9375" x2="28083" y2="9375"/>
                        <a14:foregroundMark x1="12917" y1="8750" x2="12917" y2="8750"/>
                        <a14:foregroundMark x1="18667" y1="9625" x2="18667" y2="9625"/>
                        <a14:backgroundMark x1="7417" y1="21750" x2="7417" y2="21750"/>
                        <a14:backgroundMark x1="6417" y1="7500" x2="6417" y2="7500"/>
                        <a14:backgroundMark x1="11917" y1="18500" x2="12750" y2="29125"/>
                        <a14:backgroundMark x1="35750" y1="5500" x2="35750" y2="5500"/>
                        <a14:backgroundMark x1="39500" y1="5750" x2="39500" y2="5750"/>
                      </a14:backgroundRemoval>
                    </a14:imgEffect>
                  </a14:imgLayer>
                </a14:imgProps>
              </a:ext>
              <a:ext uri="{28A0092B-C50C-407E-A947-70E740481C1C}">
                <a14:useLocalDpi xmlns:a14="http://schemas.microsoft.com/office/drawing/2010/main" val="0"/>
              </a:ext>
            </a:extLst>
          </a:blip>
          <a:stretch>
            <a:fillRect/>
          </a:stretch>
        </p:blipFill>
        <p:spPr>
          <a:xfrm>
            <a:off x="914400" y="1196752"/>
            <a:ext cx="4030710" cy="2687140"/>
          </a:xfrm>
          <a:prstGeom prst="rect">
            <a:avLst/>
          </a:prstGeom>
        </p:spPr>
      </p:pic>
      <p:pic>
        <p:nvPicPr>
          <p:cNvPr id="7" name="Picture 6" descr="liquidtext-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2736" y="1196752"/>
            <a:ext cx="3711263" cy="5661248"/>
          </a:xfrm>
          <a:prstGeom prst="rect">
            <a:avLst/>
          </a:prstGeom>
        </p:spPr>
      </p:pic>
    </p:spTree>
    <p:extLst>
      <p:ext uri="{BB962C8B-B14F-4D97-AF65-F5344CB8AC3E}">
        <p14:creationId xmlns:p14="http://schemas.microsoft.com/office/powerpoint/2010/main" val="41384518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Challenges</a:t>
            </a:r>
            <a:endParaRPr lang="en-US" dirty="0"/>
          </a:p>
        </p:txBody>
      </p:sp>
      <p:sp>
        <p:nvSpPr>
          <p:cNvPr id="3" name="Content Placeholder 2"/>
          <p:cNvSpPr>
            <a:spLocks noGrp="1"/>
          </p:cNvSpPr>
          <p:nvPr>
            <p:ph idx="1"/>
          </p:nvPr>
        </p:nvSpPr>
        <p:spPr/>
        <p:txBody>
          <a:bodyPr/>
          <a:lstStyle/>
          <a:p>
            <a:r>
              <a:rPr lang="en-US" dirty="0"/>
              <a:t>Information Overload</a:t>
            </a:r>
          </a:p>
          <a:p>
            <a:r>
              <a:rPr lang="en-US" dirty="0" smtClean="0"/>
              <a:t>Lack of Interaction</a:t>
            </a:r>
            <a:endParaRPr lang="en-US" dirty="0"/>
          </a:p>
          <a:p>
            <a:r>
              <a:rPr lang="en-US" dirty="0"/>
              <a:t>Lack of Overviews</a:t>
            </a:r>
          </a:p>
          <a:p>
            <a:pPr marL="0" indent="0">
              <a:buNone/>
            </a:pPr>
            <a:endParaRPr lang="en-US" dirty="0"/>
          </a:p>
        </p:txBody>
      </p:sp>
      <p:pic>
        <p:nvPicPr>
          <p:cNvPr id="6" name="Picture 5" descr="zina_search.png"/>
          <p:cNvPicPr>
            <a:picLocks noChangeAspect="1"/>
          </p:cNvPicPr>
          <p:nvPr/>
        </p:nvPicPr>
        <p:blipFill>
          <a:blip r:embed="rId3">
            <a:extLst>
              <a:ext uri="{BEBA8EAE-BF5A-486C-A8C5-ECC9F3942E4B}">
                <a14:imgProps xmlns:a14="http://schemas.microsoft.com/office/drawing/2010/main">
                  <a14:imgLayer r:embed="rId4">
                    <a14:imgEffect>
                      <a14:backgroundRemoval t="889" b="100000" l="1000" r="100000">
                        <a14:foregroundMark x1="4000" y1="17778" x2="4000" y2="17778"/>
                        <a14:foregroundMark x1="4333" y1="21778" x2="11333" y2="33778"/>
                        <a14:foregroundMark x1="27667" y1="21778" x2="27667" y2="21778"/>
                        <a14:foregroundMark x1="28667" y1="26222" x2="32333" y2="28889"/>
                        <a14:foregroundMark x1="45000" y1="19111" x2="46000" y2="25333"/>
                        <a14:foregroundMark x1="71333" y1="23111" x2="67000" y2="28000"/>
                        <a14:foregroundMark x1="40333" y1="18667" x2="40333" y2="24889"/>
                        <a14:foregroundMark x1="56000" y1="16889" x2="56667" y2="24889"/>
                        <a14:foregroundMark x1="79000" y1="9333" x2="78333" y2="26667"/>
                        <a14:foregroundMark x1="84333" y1="23556" x2="87000" y2="28889"/>
                        <a14:foregroundMark x1="4000" y1="75556" x2="16333" y2="76889"/>
                        <a14:foregroundMark x1="28667" y1="76889" x2="42000" y2="76889"/>
                        <a14:foregroundMark x1="57667" y1="76000" x2="71333" y2="76444"/>
                        <a14:foregroundMark x1="82667" y1="76000" x2="94333" y2="76444"/>
                        <a14:foregroundMark x1="8000" y1="56889" x2="8000" y2="56889"/>
                        <a14:foregroundMark x1="11000" y1="56889" x2="11000" y2="56889"/>
                        <a14:foregroundMark x1="5667" y1="57778" x2="5667" y2="57778"/>
                        <a14:foregroundMark x1="50667" y1="13778" x2="50667" y2="13778"/>
                      </a14:backgroundRemoval>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5334000" y="4000500"/>
            <a:ext cx="3810000" cy="2857500"/>
          </a:xfrm>
          <a:prstGeom prst="rect">
            <a:avLst/>
          </a:prstGeom>
        </p:spPr>
      </p:pic>
      <p:pic>
        <p:nvPicPr>
          <p:cNvPr id="7" name="Picture 6" descr="spam_19825.jpg"/>
          <p:cNvPicPr>
            <a:picLocks noChangeAspect="1"/>
          </p:cNvPicPr>
          <p:nvPr/>
        </p:nvPicPr>
        <p:blipFill>
          <a:blip r:embed="rId5">
            <a:extLst>
              <a:ext uri="{BEBA8EAE-BF5A-486C-A8C5-ECC9F3942E4B}">
                <a14:imgProps xmlns:a14="http://schemas.microsoft.com/office/drawing/2010/main">
                  <a14:imgLayer r:embed="rId6">
                    <a14:imgEffect>
                      <a14:backgroundRemoval t="843" b="94101" l="200" r="97000">
                        <a14:foregroundMark x1="55400" y1="9831" x2="55400" y2="9831"/>
                        <a14:foregroundMark x1="61000" y1="9831" x2="61000" y2="9831"/>
                        <a14:foregroundMark x1="36000" y1="14326" x2="36000" y2="14326"/>
                        <a14:foregroundMark x1="45800" y1="13202" x2="45800" y2="13202"/>
                        <a14:foregroundMark x1="72600" y1="9270" x2="72600" y2="9270"/>
                        <a14:foregroundMark x1="80800" y1="8146" x2="80800" y2="8146"/>
                        <a14:foregroundMark x1="87200" y1="20787" x2="87200" y2="20787"/>
                        <a14:foregroundMark x1="88800" y1="27528" x2="88800" y2="27528"/>
                        <a14:foregroundMark x1="82400" y1="36798" x2="82400" y2="36798"/>
                        <a14:foregroundMark x1="67400" y1="35674" x2="67400" y2="35674"/>
                        <a14:foregroundMark x1="90400" y1="46629" x2="75000" y2="82303"/>
                        <a14:foregroundMark x1="93400" y1="77809" x2="93400" y2="77809"/>
                        <a14:foregroundMark x1="34400" y1="82865" x2="34400" y2="82865"/>
                        <a14:foregroundMark x1="30600" y1="84831" x2="30600" y2="84831"/>
                        <a14:foregroundMark x1="52600" y1="16011" x2="52600" y2="16011"/>
                        <a14:foregroundMark x1="72000" y1="16011" x2="72000" y2="16011"/>
                        <a14:foregroundMark x1="80600" y1="12640" x2="80600" y2="12640"/>
                        <a14:foregroundMark x1="70400" y1="94382" x2="70400" y2="94382"/>
                        <a14:foregroundMark x1="57200" y1="6461" x2="57200" y2="6461"/>
                        <a14:foregroundMark x1="48400" y1="10112" x2="48400" y2="10112"/>
                        <a14:foregroundMark x1="50400" y1="10112" x2="50400" y2="10112"/>
                        <a14:foregroundMark x1="52600" y1="11517" x2="52600" y2="11517"/>
                        <a14:foregroundMark x1="59200" y1="5337" x2="59200" y2="5337"/>
                        <a14:foregroundMark x1="39000" y1="12640" x2="39000" y2="12640"/>
                        <a14:backgroundMark x1="65600" y1="47191" x2="65600" y2="47191"/>
                        <a14:backgroundMark x1="43000" y1="5337" x2="43000" y2="5337"/>
                      </a14:backgroundRemoval>
                    </a14:imgEffect>
                  </a14:imgLayer>
                </a14:imgProps>
              </a:ext>
              <a:ext uri="{28A0092B-C50C-407E-A947-70E740481C1C}">
                <a14:useLocalDpi xmlns:a14="http://schemas.microsoft.com/office/drawing/2010/main" val="0"/>
              </a:ext>
            </a:extLst>
          </a:blip>
          <a:stretch>
            <a:fillRect/>
          </a:stretch>
        </p:blipFill>
        <p:spPr>
          <a:xfrm>
            <a:off x="0" y="4276394"/>
            <a:ext cx="3625850" cy="2581605"/>
          </a:xfrm>
          <a:prstGeom prst="rect">
            <a:avLst/>
          </a:prstGeom>
        </p:spPr>
      </p:pic>
      <p:pic>
        <p:nvPicPr>
          <p:cNvPr id="8" name="Picture 7" descr="products-technology-lg-01.jpg"/>
          <p:cNvPicPr>
            <a:picLocks noChangeAspect="1"/>
          </p:cNvPicPr>
          <p:nvPr/>
        </p:nvPicPr>
        <p:blipFill>
          <a:blip r:embed="rId7">
            <a:extLst>
              <a:ext uri="{BEBA8EAE-BF5A-486C-A8C5-ECC9F3942E4B}">
                <a14:imgProps xmlns:a14="http://schemas.microsoft.com/office/drawing/2010/main">
                  <a14:imgLayer r:embed="rId8">
                    <a14:imgEffect>
                      <a14:backgroundRemoval t="6011" b="95082" l="9949" r="89796"/>
                    </a14:imgEffect>
                  </a14:imgLayer>
                </a14:imgProps>
              </a:ext>
              <a:ext uri="{28A0092B-C50C-407E-A947-70E740481C1C}">
                <a14:useLocalDpi xmlns:a14="http://schemas.microsoft.com/office/drawing/2010/main" val="0"/>
              </a:ext>
            </a:extLst>
          </a:blip>
          <a:stretch>
            <a:fillRect/>
          </a:stretch>
        </p:blipFill>
        <p:spPr>
          <a:xfrm>
            <a:off x="5374217" y="3338253"/>
            <a:ext cx="3769783" cy="3519746"/>
          </a:xfrm>
          <a:prstGeom prst="rect">
            <a:avLst/>
          </a:prstGeom>
        </p:spPr>
      </p:pic>
      <p:sp>
        <p:nvSpPr>
          <p:cNvPr id="4" name="Slide Number Placeholder 3"/>
          <p:cNvSpPr>
            <a:spLocks noGrp="1"/>
          </p:cNvSpPr>
          <p:nvPr>
            <p:ph type="sldNum" sz="quarter" idx="12"/>
          </p:nvPr>
        </p:nvSpPr>
        <p:spPr/>
        <p:txBody>
          <a:bodyPr/>
          <a:lstStyle/>
          <a:p>
            <a:fld id="{B9D2C864-9362-43C7-A136-D9C41D93A96D}" type="slidenum">
              <a:rPr lang="en-US" smtClean="0"/>
              <a:t>2</a:t>
            </a:fld>
            <a:endParaRPr lang="en-US"/>
          </a:p>
        </p:txBody>
      </p:sp>
    </p:spTree>
    <p:extLst>
      <p:ext uri="{BB962C8B-B14F-4D97-AF65-F5344CB8AC3E}">
        <p14:creationId xmlns:p14="http://schemas.microsoft.com/office/powerpoint/2010/main" val="2201031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462" y="1710427"/>
            <a:ext cx="9144000" cy="5143500"/>
          </a:xfrm>
          <a:prstGeom prst="rect">
            <a:avLst/>
          </a:prstGeom>
        </p:spPr>
      </p:pic>
      <p:pic>
        <p:nvPicPr>
          <p:cNvPr id="9" name="Picture 8"/>
          <p:cNvPicPr>
            <a:picLocks noChangeAspect="1"/>
          </p:cNvPicPr>
          <p:nvPr/>
        </p:nvPicPr>
        <p:blipFill rotWithShape="1">
          <a:blip r:embed="rId4"/>
          <a:srcRect b="83220"/>
          <a:stretch/>
        </p:blipFill>
        <p:spPr>
          <a:xfrm>
            <a:off x="-16150" y="-4076"/>
            <a:ext cx="9144000" cy="603448"/>
          </a:xfrm>
          <a:prstGeom prst="rect">
            <a:avLst/>
          </a:prstGeom>
        </p:spPr>
      </p:pic>
      <p:sp>
        <p:nvSpPr>
          <p:cNvPr id="4" name="Slide Number Placeholder 3"/>
          <p:cNvSpPr>
            <a:spLocks noGrp="1"/>
          </p:cNvSpPr>
          <p:nvPr>
            <p:ph type="sldNum" sz="quarter" idx="12"/>
          </p:nvPr>
        </p:nvSpPr>
        <p:spPr/>
        <p:txBody>
          <a:bodyPr/>
          <a:lstStyle/>
          <a:p>
            <a:fld id="{B9D2C864-9362-43C7-A136-D9C41D93A96D}" type="slidenum">
              <a:rPr lang="en-US" smtClean="0"/>
              <a:t>20</a:t>
            </a:fld>
            <a:endParaRPr lang="en-US"/>
          </a:p>
        </p:txBody>
      </p:sp>
      <p:pic>
        <p:nvPicPr>
          <p:cNvPr id="8" name="Picture 7"/>
          <p:cNvPicPr>
            <a:picLocks noChangeAspect="1"/>
          </p:cNvPicPr>
          <p:nvPr/>
        </p:nvPicPr>
        <p:blipFill rotWithShape="1">
          <a:blip r:embed="rId4"/>
          <a:srcRect t="60392"/>
          <a:stretch/>
        </p:blipFill>
        <p:spPr>
          <a:xfrm>
            <a:off x="-16150" y="620688"/>
            <a:ext cx="9144000" cy="1112072"/>
          </a:xfrm>
          <a:prstGeom prst="rect">
            <a:avLst/>
          </a:prstGeom>
        </p:spPr>
      </p:pic>
    </p:spTree>
    <p:extLst>
      <p:ext uri="{BB962C8B-B14F-4D97-AF65-F5344CB8AC3E}">
        <p14:creationId xmlns:p14="http://schemas.microsoft.com/office/powerpoint/2010/main" val="32284657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5" name="Picture 4" descr="Igor-Kopelnitsky-sensemaking.jpg"/>
          <p:cNvPicPr>
            <a:picLocks noChangeAspect="1"/>
          </p:cNvPicPr>
          <p:nvPr/>
        </p:nvPicPr>
        <p:blipFill>
          <a:blip r:embed="rId2">
            <a:extLst>
              <a:ext uri="{BEBA8EAE-BF5A-486C-A8C5-ECC9F3942E4B}">
                <a14:imgProps xmlns:a14="http://schemas.microsoft.com/office/drawing/2010/main">
                  <a14:imgLayer r:embed="rId3">
                    <a14:imgEffect>
                      <a14:backgroundRemoval t="4948" b="96354" l="4944" r="94607">
                        <a14:foregroundMark x1="81573" y1="35156" x2="81573" y2="35156"/>
                        <a14:foregroundMark x1="84270" y1="21875" x2="84270" y2="30208"/>
                        <a14:foregroundMark x1="69663" y1="18229" x2="64270" y2="20052"/>
                        <a14:foregroundMark x1="42022" y1="80469" x2="50337" y2="80469"/>
                        <a14:foregroundMark x1="19326" y1="40365" x2="19326" y2="40365"/>
                        <a14:foregroundMark x1="27191" y1="34375" x2="27191" y2="34375"/>
                        <a14:foregroundMark x1="63371" y1="33333" x2="63371" y2="33333"/>
                      </a14:backgroundRemoval>
                    </a14:imgEffect>
                  </a14:imgLayer>
                </a14:imgProps>
              </a:ext>
              <a:ext uri="{28A0092B-C50C-407E-A947-70E740481C1C}">
                <a14:useLocalDpi xmlns:a14="http://schemas.microsoft.com/office/drawing/2010/main" val="0"/>
              </a:ext>
            </a:extLst>
          </a:blip>
          <a:stretch>
            <a:fillRect/>
          </a:stretch>
        </p:blipFill>
        <p:spPr>
          <a:xfrm>
            <a:off x="2339752" y="1772816"/>
            <a:ext cx="4712940" cy="4066897"/>
          </a:xfrm>
          <a:prstGeom prst="rect">
            <a:avLst/>
          </a:prstGeom>
        </p:spPr>
      </p:pic>
      <p:sp>
        <p:nvSpPr>
          <p:cNvPr id="6" name="Slide Number Placeholder 5"/>
          <p:cNvSpPr>
            <a:spLocks noGrp="1"/>
          </p:cNvSpPr>
          <p:nvPr>
            <p:ph type="sldNum" sz="quarter" idx="12"/>
          </p:nvPr>
        </p:nvSpPr>
        <p:spPr/>
        <p:txBody>
          <a:bodyPr/>
          <a:lstStyle/>
          <a:p>
            <a:fld id="{B9D2C864-9362-43C7-A136-D9C41D93A96D}" type="slidenum">
              <a:rPr lang="en-US" smtClean="0"/>
              <a:t>21</a:t>
            </a:fld>
            <a:endParaRPr lang="en-US"/>
          </a:p>
        </p:txBody>
      </p:sp>
    </p:spTree>
    <p:extLst>
      <p:ext uri="{BB962C8B-B14F-4D97-AF65-F5344CB8AC3E}">
        <p14:creationId xmlns:p14="http://schemas.microsoft.com/office/powerpoint/2010/main" val="14604785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Efforts</a:t>
            </a:r>
            <a:endParaRPr lang="en-US" dirty="0"/>
          </a:p>
        </p:txBody>
      </p:sp>
      <p:sp>
        <p:nvSpPr>
          <p:cNvPr id="3" name="Content Placeholder 2"/>
          <p:cNvSpPr>
            <a:spLocks noGrp="1"/>
          </p:cNvSpPr>
          <p:nvPr>
            <p:ph idx="1"/>
          </p:nvPr>
        </p:nvSpPr>
        <p:spPr/>
        <p:txBody>
          <a:bodyPr/>
          <a:lstStyle/>
          <a:p>
            <a:r>
              <a:rPr lang="en-US" dirty="0"/>
              <a:t>Ranking Methods</a:t>
            </a:r>
          </a:p>
          <a:p>
            <a:pPr lvl="1"/>
            <a:r>
              <a:rPr lang="en-US" dirty="0"/>
              <a:t>Ordering retrieved documents</a:t>
            </a:r>
          </a:p>
          <a:p>
            <a:pPr lvl="1"/>
            <a:r>
              <a:rPr lang="en-US" dirty="0"/>
              <a:t>Novelty</a:t>
            </a:r>
          </a:p>
          <a:p>
            <a:pPr lvl="1"/>
            <a:r>
              <a:rPr lang="en-US" dirty="0"/>
              <a:t>Diversity</a:t>
            </a:r>
          </a:p>
          <a:p>
            <a:r>
              <a:rPr lang="en-US" dirty="0"/>
              <a:t>Going Beyond Documents</a:t>
            </a:r>
          </a:p>
          <a:p>
            <a:pPr lvl="1"/>
            <a:r>
              <a:rPr lang="en-US" dirty="0"/>
              <a:t>QA</a:t>
            </a:r>
          </a:p>
          <a:p>
            <a:pPr lvl="1"/>
            <a:r>
              <a:rPr lang="en-US" dirty="0"/>
              <a:t>Summarization</a:t>
            </a:r>
          </a:p>
          <a:p>
            <a:pPr lvl="1"/>
            <a:r>
              <a:rPr lang="en-US" dirty="0" smtClean="0"/>
              <a:t>IE</a:t>
            </a:r>
            <a:endParaRPr lang="en-US" dirty="0"/>
          </a:p>
        </p:txBody>
      </p:sp>
      <p:pic>
        <p:nvPicPr>
          <p:cNvPr id="5" name="Picture 4" descr="scanning.jpg"/>
          <p:cNvPicPr>
            <a:picLocks noChangeAspect="1"/>
          </p:cNvPicPr>
          <p:nvPr/>
        </p:nvPicPr>
        <p:blipFill>
          <a:blip r:embed="rId3">
            <a:extLst>
              <a:ext uri="{BEBA8EAE-BF5A-486C-A8C5-ECC9F3942E4B}">
                <a14:imgProps xmlns:a14="http://schemas.microsoft.com/office/drawing/2010/main">
                  <a14:imgLayer r:embed="rId4">
                    <a14:imgEffect>
                      <a14:backgroundRemoval t="1245" b="100000" l="0" r="97640">
                        <a14:foregroundMark x1="56047" y1="12863" x2="40413" y2="18257"/>
                        <a14:foregroundMark x1="25959" y1="96680" x2="25959" y2="96680"/>
                      </a14:backgroundRemoval>
                    </a14:imgEffect>
                  </a14:imgLayer>
                </a14:imgProps>
              </a:ext>
              <a:ext uri="{28A0092B-C50C-407E-A947-70E740481C1C}">
                <a14:useLocalDpi xmlns:a14="http://schemas.microsoft.com/office/drawing/2010/main" val="0"/>
              </a:ext>
            </a:extLst>
          </a:blip>
          <a:stretch>
            <a:fillRect/>
          </a:stretch>
        </p:blipFill>
        <p:spPr>
          <a:xfrm>
            <a:off x="5780617" y="1860550"/>
            <a:ext cx="3469217" cy="3060700"/>
          </a:xfrm>
          <a:prstGeom prst="rect">
            <a:avLst/>
          </a:prstGeom>
        </p:spPr>
      </p:pic>
      <p:pic>
        <p:nvPicPr>
          <p:cNvPr id="6" name="Picture 5" descr="Dominating-Local-Search-Cartoon.jpg"/>
          <p:cNvPicPr>
            <a:picLocks noChangeAspect="1"/>
          </p:cNvPicPr>
          <p:nvPr/>
        </p:nvPicPr>
        <p:blipFill>
          <a:blip r:embed="rId5">
            <a:extLst>
              <a:ext uri="{BEBA8EAE-BF5A-486C-A8C5-ECC9F3942E4B}">
                <a14:imgProps xmlns:a14="http://schemas.microsoft.com/office/drawing/2010/main">
                  <a14:imgLayer r:embed="rId6">
                    <a14:imgEffect>
                      <a14:backgroundRemoval t="2926" b="98138" l="0" r="98000">
                        <a14:foregroundMark x1="10750" y1="43883" x2="10750" y2="57181"/>
                        <a14:foregroundMark x1="6500" y1="42819" x2="6500" y2="47606"/>
                        <a14:foregroundMark x1="18250" y1="19415" x2="12000" y2="36968"/>
                        <a14:foregroundMark x1="21250" y1="27660" x2="29500" y2="25000"/>
                        <a14:foregroundMark x1="35750" y1="12766" x2="76750" y2="41755"/>
                        <a14:foregroundMark x1="36000" y1="62234" x2="62750" y2="58245"/>
                        <a14:foregroundMark x1="80500" y1="61436" x2="69500" y2="61436"/>
                        <a14:foregroundMark x1="63750" y1="16755" x2="63750" y2="16755"/>
                        <a14:foregroundMark x1="59750" y1="15691" x2="59750" y2="15691"/>
                        <a14:foregroundMark x1="50000" y1="67553" x2="50000" y2="67553"/>
                        <a14:foregroundMark x1="67250" y1="74734" x2="67250" y2="74734"/>
                        <a14:foregroundMark x1="77500" y1="72074" x2="77500" y2="72074"/>
                        <a14:foregroundMark x1="89250" y1="69415" x2="89250" y2="69415"/>
                        <a14:foregroundMark x1="65250" y1="80053" x2="65250" y2="80053"/>
                        <a14:foregroundMark x1="91500" y1="78191" x2="91500" y2="78191"/>
                        <a14:foregroundMark x1="58750" y1="4787" x2="58750" y2="4787"/>
                        <a14:foregroundMark x1="38500" y1="4787" x2="38500" y2="4787"/>
                        <a14:foregroundMark x1="53500" y1="4787" x2="53500" y2="4787"/>
                        <a14:foregroundMark x1="68000" y1="5053" x2="68000" y2="5053"/>
                        <a14:foregroundMark x1="72000" y1="4255" x2="72000" y2="4255"/>
                        <a14:foregroundMark x1="27500" y1="9840" x2="27500" y2="9840"/>
                        <a14:foregroundMark x1="53500" y1="47606" x2="53500" y2="47606"/>
                        <a14:foregroundMark x1="41500" y1="48138" x2="45250" y2="48138"/>
                        <a14:foregroundMark x1="30500" y1="16223" x2="30500" y2="16223"/>
                        <a14:foregroundMark x1="35250" y1="8777" x2="35250" y2="8777"/>
                        <a14:foregroundMark x1="30250" y1="4521" x2="30250" y2="4521"/>
                        <a14:foregroundMark x1="27750" y1="5851" x2="27750" y2="5851"/>
                        <a14:foregroundMark x1="27500" y1="19149" x2="27500" y2="19149"/>
                        <a14:foregroundMark x1="44000" y1="8511" x2="44000" y2="8511"/>
                        <a14:foregroundMark x1="30250" y1="34574" x2="30250" y2="34574"/>
                        <a14:foregroundMark x1="27500" y1="12766" x2="27500" y2="12766"/>
                        <a14:foregroundMark x1="29250" y1="46543" x2="29250" y2="46543"/>
                        <a14:foregroundMark x1="29500" y1="18883" x2="29500" y2="18883"/>
                        <a14:foregroundMark x1="63750" y1="6383" x2="63750" y2="6383"/>
                        <a14:backgroundMark x1="26250" y1="15426" x2="26250" y2="15426"/>
                        <a14:backgroundMark x1="1750" y1="52926" x2="1750" y2="52926"/>
                        <a14:backgroundMark x1="50250" y1="49734" x2="50250" y2="49734"/>
                        <a14:backgroundMark x1="34750" y1="48936" x2="34750" y2="48936"/>
                        <a14:backgroundMark x1="49750" y1="6649" x2="49750" y2="6649"/>
                      </a14:backgroundRemoval>
                    </a14:imgEffect>
                  </a14:imgLayer>
                </a14:imgProps>
              </a:ext>
              <a:ext uri="{28A0092B-C50C-407E-A947-70E740481C1C}">
                <a14:useLocalDpi xmlns:a14="http://schemas.microsoft.com/office/drawing/2010/main" val="0"/>
              </a:ext>
            </a:extLst>
          </a:blip>
          <a:stretch>
            <a:fillRect/>
          </a:stretch>
        </p:blipFill>
        <p:spPr>
          <a:xfrm>
            <a:off x="5439833" y="3376083"/>
            <a:ext cx="3704167" cy="3481917"/>
          </a:xfrm>
          <a:prstGeom prst="rect">
            <a:avLst/>
          </a:prstGeom>
        </p:spPr>
      </p:pic>
      <p:sp>
        <p:nvSpPr>
          <p:cNvPr id="7" name="Slide Number Placeholder 6"/>
          <p:cNvSpPr>
            <a:spLocks noGrp="1"/>
          </p:cNvSpPr>
          <p:nvPr>
            <p:ph type="sldNum" sz="quarter" idx="12"/>
          </p:nvPr>
        </p:nvSpPr>
        <p:spPr/>
        <p:txBody>
          <a:bodyPr/>
          <a:lstStyle/>
          <a:p>
            <a:fld id="{B9D2C864-9362-43C7-A136-D9C41D93A96D}" type="slidenum">
              <a:rPr lang="en-US" smtClean="0"/>
              <a:t>3</a:t>
            </a:fld>
            <a:endParaRPr lang="en-US"/>
          </a:p>
        </p:txBody>
      </p:sp>
    </p:spTree>
    <p:extLst>
      <p:ext uri="{BB962C8B-B14F-4D97-AF65-F5344CB8AC3E}">
        <p14:creationId xmlns:p14="http://schemas.microsoft.com/office/powerpoint/2010/main" val="1044503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Web Search and Increasing Expectations</a:t>
            </a:r>
          </a:p>
          <a:p>
            <a:pPr lvl="1"/>
            <a:r>
              <a:rPr lang="en-US" dirty="0" smtClean="0"/>
              <a:t>Largest source of information</a:t>
            </a:r>
          </a:p>
          <a:p>
            <a:pPr lvl="1"/>
            <a:r>
              <a:rPr lang="en-US" dirty="0" smtClean="0"/>
              <a:t>Satisfies different types of information needs</a:t>
            </a:r>
          </a:p>
          <a:p>
            <a:pPr lvl="1"/>
            <a:r>
              <a:rPr lang="en-US" dirty="0" smtClean="0"/>
              <a:t>Search engines facilitated finding information</a:t>
            </a:r>
          </a:p>
          <a:p>
            <a:pPr lvl="1"/>
            <a:r>
              <a:rPr lang="en-US" dirty="0" smtClean="0"/>
              <a:t>But … the expectations exceeds the capabilities</a:t>
            </a:r>
          </a:p>
          <a:p>
            <a:endParaRPr lang="en-US" dirty="0"/>
          </a:p>
        </p:txBody>
      </p:sp>
      <p:pic>
        <p:nvPicPr>
          <p:cNvPr id="4" name="Picture 3" descr="google-cartoon.jpg"/>
          <p:cNvPicPr>
            <a:picLocks noChangeAspect="1"/>
          </p:cNvPicPr>
          <p:nvPr/>
        </p:nvPicPr>
        <p:blipFill>
          <a:blip r:embed="rId3">
            <a:extLst>
              <a:ext uri="{BEBA8EAE-BF5A-486C-A8C5-ECC9F3942E4B}">
                <a14:imgProps xmlns:a14="http://schemas.microsoft.com/office/drawing/2010/main">
                  <a14:imgLayer r:embed="rId4">
                    <a14:imgEffect>
                      <a14:backgroundRemoval t="5869" b="93192" l="9231" r="89231">
                        <a14:foregroundMark x1="22500" y1="9390" x2="22500" y2="9390"/>
                        <a14:foregroundMark x1="62500" y1="25117" x2="62500" y2="25117"/>
                        <a14:foregroundMark x1="71346" y1="22770" x2="71346" y2="22770"/>
                        <a14:foregroundMark x1="75962" y1="23005" x2="75962" y2="23005"/>
                        <a14:foregroundMark x1="14038" y1="83803" x2="14038" y2="83803"/>
                        <a14:foregroundMark x1="15962" y1="73709" x2="15962" y2="73709"/>
                        <a14:foregroundMark x1="60577" y1="72300" x2="75192" y2="82394"/>
                        <a14:foregroundMark x1="73462" y1="77934" x2="83462" y2="84038"/>
                        <a14:foregroundMark x1="12500" y1="66901" x2="13077" y2="88028"/>
                        <a14:backgroundMark x1="61923" y1="20188" x2="61923" y2="20188"/>
                        <a14:backgroundMark x1="78846" y1="18545" x2="78846" y2="18545"/>
                      </a14:backgroundRemoval>
                    </a14:imgEffect>
                  </a14:imgLayer>
                </a14:imgProps>
              </a:ext>
              <a:ext uri="{28A0092B-C50C-407E-A947-70E740481C1C}">
                <a14:useLocalDpi xmlns:a14="http://schemas.microsoft.com/office/drawing/2010/main" val="0"/>
              </a:ext>
            </a:extLst>
          </a:blip>
          <a:stretch>
            <a:fillRect/>
          </a:stretch>
        </p:blipFill>
        <p:spPr>
          <a:xfrm>
            <a:off x="5662082" y="3946198"/>
            <a:ext cx="3704167" cy="3034568"/>
          </a:xfrm>
          <a:prstGeom prst="rect">
            <a:avLst/>
          </a:prstGeom>
        </p:spPr>
      </p:pic>
      <p:sp>
        <p:nvSpPr>
          <p:cNvPr id="5" name="Slide Number Placeholder 4"/>
          <p:cNvSpPr>
            <a:spLocks noGrp="1"/>
          </p:cNvSpPr>
          <p:nvPr>
            <p:ph type="sldNum" sz="quarter" idx="12"/>
          </p:nvPr>
        </p:nvSpPr>
        <p:spPr/>
        <p:txBody>
          <a:bodyPr/>
          <a:lstStyle/>
          <a:p>
            <a:fld id="{B9D2C864-9362-43C7-A136-D9C41D93A96D}" type="slidenum">
              <a:rPr lang="en-US" sz="3200" smtClean="0">
                <a:ln>
                  <a:solidFill>
                    <a:schemeClr val="tx1"/>
                  </a:solidFill>
                </a:ln>
                <a:solidFill>
                  <a:schemeClr val="accent2">
                    <a:lumMod val="25000"/>
                    <a:lumOff val="75000"/>
                    <a:alpha val="10000"/>
                  </a:schemeClr>
                </a:solidFill>
              </a:rPr>
              <a:t>4</a:t>
            </a:fld>
            <a:endParaRPr lang="en-US" dirty="0">
              <a:ln>
                <a:solidFill>
                  <a:schemeClr val="tx1"/>
                </a:solidFill>
              </a:ln>
              <a:solidFill>
                <a:schemeClr val="accent2">
                  <a:lumMod val="25000"/>
                  <a:lumOff val="75000"/>
                  <a:alpha val="10000"/>
                </a:schemeClr>
              </a:solidFill>
            </a:endParaRPr>
          </a:p>
        </p:txBody>
      </p:sp>
    </p:spTree>
    <p:extLst>
      <p:ext uri="{BB962C8B-B14F-4D97-AF65-F5344CB8AC3E}">
        <p14:creationId xmlns:p14="http://schemas.microsoft.com/office/powerpoint/2010/main" val="3174690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5</a:t>
            </a:fld>
            <a:endParaRPr lang="en-US"/>
          </a:p>
        </p:txBody>
      </p:sp>
      <p:pic>
        <p:nvPicPr>
          <p:cNvPr id="6" name="Picture 5" descr="story-of-why-630x47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512" y="491982"/>
            <a:ext cx="8001000" cy="5994400"/>
          </a:xfrm>
          <a:prstGeom prst="rect">
            <a:avLst/>
          </a:prstGeom>
        </p:spPr>
      </p:pic>
    </p:spTree>
    <p:extLst>
      <p:ext uri="{BB962C8B-B14F-4D97-AF65-F5344CB8AC3E}">
        <p14:creationId xmlns:p14="http://schemas.microsoft.com/office/powerpoint/2010/main" val="32706091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 Contd.</a:t>
            </a:r>
            <a:endParaRPr lang="en-US" dirty="0"/>
          </a:p>
        </p:txBody>
      </p:sp>
      <p:sp>
        <p:nvSpPr>
          <p:cNvPr id="3" name="Content Placeholder 2"/>
          <p:cNvSpPr>
            <a:spLocks noGrp="1"/>
          </p:cNvSpPr>
          <p:nvPr>
            <p:ph idx="1"/>
          </p:nvPr>
        </p:nvSpPr>
        <p:spPr/>
        <p:txBody>
          <a:bodyPr/>
          <a:lstStyle/>
          <a:p>
            <a:r>
              <a:rPr lang="en-US" dirty="0" smtClean="0"/>
              <a:t>Search Engines do NOT fully support</a:t>
            </a:r>
          </a:p>
          <a:p>
            <a:pPr lvl="1"/>
            <a:r>
              <a:rPr lang="en-US" dirty="0" smtClean="0"/>
              <a:t>Information need is not well defined;</a:t>
            </a:r>
          </a:p>
          <a:p>
            <a:pPr lvl="1"/>
            <a:r>
              <a:rPr lang="en-US" dirty="0" smtClean="0"/>
              <a:t>The nature of Search is Complex;</a:t>
            </a:r>
          </a:p>
          <a:p>
            <a:pPr lvl="1"/>
            <a:r>
              <a:rPr lang="en-US" dirty="0" smtClean="0"/>
              <a:t>It involves Learning;</a:t>
            </a:r>
          </a:p>
          <a:p>
            <a:pPr lvl="1"/>
            <a:r>
              <a:rPr lang="en-US" dirty="0" smtClean="0"/>
              <a:t>…</a:t>
            </a:r>
          </a:p>
          <a:p>
            <a:pPr lvl="1"/>
            <a:endParaRPr lang="en-US" dirty="0"/>
          </a:p>
          <a:p>
            <a:pPr marL="457200" lvl="1" indent="0">
              <a:buNone/>
            </a:pPr>
            <a:endParaRPr lang="en-US" dirty="0"/>
          </a:p>
        </p:txBody>
      </p:sp>
      <p:sp>
        <p:nvSpPr>
          <p:cNvPr id="5" name="Slide Number Placeholder 4"/>
          <p:cNvSpPr>
            <a:spLocks noGrp="1"/>
          </p:cNvSpPr>
          <p:nvPr>
            <p:ph type="sldNum" sz="quarter" idx="12"/>
          </p:nvPr>
        </p:nvSpPr>
        <p:spPr/>
        <p:txBody>
          <a:bodyPr/>
          <a:lstStyle/>
          <a:p>
            <a:fld id="{B9D2C864-9362-43C7-A136-D9C41D93A96D}" type="slidenum">
              <a:rPr lang="en-US" smtClean="0"/>
              <a:t>6</a:t>
            </a:fld>
            <a:endParaRPr lang="en-US"/>
          </a:p>
        </p:txBody>
      </p:sp>
      <p:sp>
        <p:nvSpPr>
          <p:cNvPr id="6" name="Rounded Rectangle 5"/>
          <p:cNvSpPr/>
          <p:nvPr/>
        </p:nvSpPr>
        <p:spPr>
          <a:xfrm>
            <a:off x="3491880" y="5229200"/>
            <a:ext cx="504056" cy="562000"/>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6322" b="93678" l="4348" r="97101">
                        <a14:foregroundMark x1="22029" y1="51437" x2="22029" y2="51437"/>
                        <a14:foregroundMark x1="20580" y1="37644" x2="20580" y2="37644"/>
                        <a14:foregroundMark x1="37681" y1="58046" x2="40580" y2="50000"/>
                        <a14:foregroundMark x1="26957" y1="46839" x2="26957" y2="46839"/>
                      </a14:backgroundRemoval>
                    </a14:imgEffect>
                  </a14:imgLayer>
                </a14:imgProps>
              </a:ext>
            </a:extLst>
          </a:blip>
          <a:stretch>
            <a:fillRect/>
          </a:stretch>
        </p:blipFill>
        <p:spPr>
          <a:xfrm>
            <a:off x="6084168" y="3785548"/>
            <a:ext cx="3045964" cy="3072451"/>
          </a:xfrm>
          <a:prstGeom prst="rect">
            <a:avLst/>
          </a:prstGeom>
        </p:spPr>
      </p:pic>
    </p:spTree>
    <p:extLst>
      <p:ext uri="{BB962C8B-B14F-4D97-AF65-F5344CB8AC3E}">
        <p14:creationId xmlns:p14="http://schemas.microsoft.com/office/powerpoint/2010/main" val="782820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t>
            </a:r>
            <a:r>
              <a:rPr lang="en-US" dirty="0" err="1" smtClean="0"/>
              <a:t>v.s</a:t>
            </a:r>
            <a:r>
              <a:rPr lang="en-US" dirty="0" smtClean="0"/>
              <a:t>. Complex</a:t>
            </a:r>
            <a:endParaRPr lang="en-US" dirty="0"/>
          </a:p>
        </p:txBody>
      </p:sp>
      <p:sp>
        <p:nvSpPr>
          <p:cNvPr id="3" name="Content Placeholder 2"/>
          <p:cNvSpPr>
            <a:spLocks noGrp="1"/>
          </p:cNvSpPr>
          <p:nvPr>
            <p:ph idx="1"/>
          </p:nvPr>
        </p:nvSpPr>
        <p:spPr/>
        <p:txBody>
          <a:bodyPr>
            <a:normAutofit fontScale="92500"/>
          </a:bodyPr>
          <a:lstStyle/>
          <a:p>
            <a:r>
              <a:rPr lang="en-US" dirty="0"/>
              <a:t>People’s day-to-day search activities can vary </a:t>
            </a:r>
            <a:r>
              <a:rPr lang="en-US" dirty="0" smtClean="0"/>
              <a:t>greatly</a:t>
            </a:r>
          </a:p>
          <a:p>
            <a:pPr lvl="1"/>
            <a:r>
              <a:rPr lang="en-US" dirty="0" smtClean="0"/>
              <a:t>motivations</a:t>
            </a:r>
            <a:r>
              <a:rPr lang="en-US" dirty="0"/>
              <a:t>, objectives, and outcomes. </a:t>
            </a:r>
            <a:endParaRPr lang="en-US" dirty="0" smtClean="0"/>
          </a:p>
          <a:p>
            <a:r>
              <a:rPr lang="en-US" dirty="0" smtClean="0"/>
              <a:t>These </a:t>
            </a:r>
            <a:r>
              <a:rPr lang="en-US" dirty="0"/>
              <a:t>search activities can be broadly classified into two groups: “</a:t>
            </a:r>
            <a:r>
              <a:rPr lang="en-US" dirty="0" smtClean="0"/>
              <a:t>Simple</a:t>
            </a:r>
            <a:r>
              <a:rPr lang="en-US" dirty="0"/>
              <a:t>” and “Complex”. </a:t>
            </a:r>
            <a:endParaRPr lang="en-US" dirty="0" smtClean="0"/>
          </a:p>
          <a:p>
            <a:pPr lvl="1"/>
            <a:r>
              <a:rPr lang="en-US" dirty="0" smtClean="0"/>
              <a:t>Simple </a:t>
            </a:r>
            <a:r>
              <a:rPr lang="en-US" dirty="0"/>
              <a:t>search tasks are similar to </a:t>
            </a:r>
            <a:r>
              <a:rPr lang="en-US" dirty="0" smtClean="0"/>
              <a:t>“</a:t>
            </a:r>
            <a:r>
              <a:rPr lang="en-US" dirty="0"/>
              <a:t>known-item” search </a:t>
            </a:r>
            <a:r>
              <a:rPr lang="en-US" dirty="0" smtClean="0"/>
              <a:t>tasks</a:t>
            </a:r>
          </a:p>
          <a:p>
            <a:pPr lvl="2"/>
            <a:r>
              <a:rPr lang="en-US" dirty="0" smtClean="0"/>
              <a:t>involve </a:t>
            </a:r>
            <a:r>
              <a:rPr lang="en-US" dirty="0"/>
              <a:t>looking up some discrete, well-structured information </a:t>
            </a:r>
            <a:r>
              <a:rPr lang="en-US" dirty="0" smtClean="0"/>
              <a:t>object;</a:t>
            </a:r>
          </a:p>
          <a:p>
            <a:pPr lvl="2"/>
            <a:r>
              <a:rPr lang="en-US" dirty="0" smtClean="0"/>
              <a:t>e.g., numbers</a:t>
            </a:r>
            <a:r>
              <a:rPr lang="en-US" dirty="0"/>
              <a:t>, names and </a:t>
            </a:r>
            <a:r>
              <a:rPr lang="en-US" dirty="0" smtClean="0"/>
              <a:t>facts; </a:t>
            </a:r>
          </a:p>
          <a:p>
            <a:pPr lvl="1"/>
            <a:r>
              <a:rPr lang="en-US" dirty="0" smtClean="0"/>
              <a:t>Complex </a:t>
            </a:r>
            <a:r>
              <a:rPr lang="en-US" dirty="0"/>
              <a:t>search </a:t>
            </a:r>
            <a:r>
              <a:rPr lang="en-US" dirty="0" smtClean="0"/>
              <a:t>tasks, </a:t>
            </a:r>
            <a:r>
              <a:rPr lang="en-US" dirty="0"/>
              <a:t>are seen to be more exploratory </a:t>
            </a:r>
            <a:endParaRPr lang="en-US" dirty="0" smtClean="0"/>
          </a:p>
          <a:p>
            <a:pPr lvl="2"/>
            <a:r>
              <a:rPr lang="en-US" dirty="0" smtClean="0"/>
              <a:t>involve </a:t>
            </a:r>
            <a:r>
              <a:rPr lang="en-US" dirty="0"/>
              <a:t>investigating, learning and synthesis of information </a:t>
            </a:r>
          </a:p>
          <a:p>
            <a:endParaRPr lang="en-US" dirty="0"/>
          </a:p>
        </p:txBody>
      </p:sp>
      <p:sp>
        <p:nvSpPr>
          <p:cNvPr id="4" name="Slide Number Placeholder 3"/>
          <p:cNvSpPr>
            <a:spLocks noGrp="1"/>
          </p:cNvSpPr>
          <p:nvPr>
            <p:ph type="sldNum" sz="quarter" idx="12"/>
          </p:nvPr>
        </p:nvSpPr>
        <p:spPr/>
        <p:txBody>
          <a:bodyPr/>
          <a:lstStyle/>
          <a:p>
            <a:fld id="{B9D2C864-9362-43C7-A136-D9C41D93A96D}" type="slidenum">
              <a:rPr lang="en-US" smtClean="0"/>
              <a:t>7</a:t>
            </a:fld>
            <a:endParaRPr lang="en-US"/>
          </a:p>
        </p:txBody>
      </p:sp>
    </p:spTree>
    <p:extLst>
      <p:ext uri="{BB962C8B-B14F-4D97-AF65-F5344CB8AC3E}">
        <p14:creationId xmlns:p14="http://schemas.microsoft.com/office/powerpoint/2010/main" val="6984234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Simple Questions</a:t>
            </a:r>
            <a:endParaRPr lang="en-US" dirty="0"/>
          </a:p>
        </p:txBody>
      </p:sp>
      <p:sp>
        <p:nvSpPr>
          <p:cNvPr id="3" name="Content Placeholder 2"/>
          <p:cNvSpPr>
            <a:spLocks noGrp="1"/>
          </p:cNvSpPr>
          <p:nvPr>
            <p:ph idx="1"/>
          </p:nvPr>
        </p:nvSpPr>
        <p:spPr>
          <a:xfrm>
            <a:off x="323528" y="1628800"/>
            <a:ext cx="8496944" cy="5112568"/>
          </a:xfrm>
        </p:spPr>
        <p:txBody>
          <a:bodyPr>
            <a:normAutofit fontScale="77500" lnSpcReduction="20000"/>
          </a:bodyPr>
          <a:lstStyle/>
          <a:p>
            <a:r>
              <a:rPr lang="en-US" dirty="0" smtClean="0"/>
              <a:t>IR</a:t>
            </a:r>
            <a:r>
              <a:rPr lang="en-US" dirty="0"/>
              <a:t>-based </a:t>
            </a:r>
            <a:r>
              <a:rPr lang="en-US" dirty="0" smtClean="0"/>
              <a:t>approaches</a:t>
            </a:r>
          </a:p>
          <a:p>
            <a:pPr lvl="1"/>
            <a:r>
              <a:rPr lang="en-US" dirty="0"/>
              <a:t>QUESTION PROCESSING</a:t>
            </a:r>
          </a:p>
          <a:p>
            <a:pPr lvl="2"/>
            <a:r>
              <a:rPr lang="en-US" dirty="0"/>
              <a:t>Detect question type, answer type, focus, relations</a:t>
            </a:r>
          </a:p>
          <a:p>
            <a:pPr lvl="2"/>
            <a:r>
              <a:rPr lang="en-US" dirty="0"/>
              <a:t>Formulate queries to send to a search engine</a:t>
            </a:r>
          </a:p>
          <a:p>
            <a:pPr lvl="1"/>
            <a:r>
              <a:rPr lang="en-US" dirty="0"/>
              <a:t>PASSAGE RETRIEVAL</a:t>
            </a:r>
          </a:p>
          <a:p>
            <a:pPr lvl="2"/>
            <a:r>
              <a:rPr lang="en-US" dirty="0"/>
              <a:t>Retrieve ranked documents</a:t>
            </a:r>
          </a:p>
          <a:p>
            <a:pPr lvl="2"/>
            <a:r>
              <a:rPr lang="en-US" dirty="0"/>
              <a:t>Break into suitable passages and </a:t>
            </a:r>
            <a:r>
              <a:rPr lang="en-US" dirty="0" smtClean="0"/>
              <a:t>re-rank</a:t>
            </a:r>
            <a:endParaRPr lang="en-US" dirty="0"/>
          </a:p>
          <a:p>
            <a:pPr lvl="1"/>
            <a:r>
              <a:rPr lang="en-US" dirty="0"/>
              <a:t>ANSWER PROCESSING</a:t>
            </a:r>
          </a:p>
          <a:p>
            <a:pPr lvl="2"/>
            <a:r>
              <a:rPr lang="en-US" dirty="0"/>
              <a:t>Extract candidate answers</a:t>
            </a:r>
          </a:p>
          <a:p>
            <a:pPr lvl="2"/>
            <a:r>
              <a:rPr lang="en-US" dirty="0"/>
              <a:t>Rank candidates </a:t>
            </a:r>
          </a:p>
          <a:p>
            <a:pPr lvl="2"/>
            <a:r>
              <a:rPr lang="en-US" dirty="0"/>
              <a:t>using evidence from the text and external sources</a:t>
            </a:r>
          </a:p>
          <a:p>
            <a:r>
              <a:rPr lang="en-US" dirty="0" smtClean="0"/>
              <a:t>Knowledge</a:t>
            </a:r>
            <a:r>
              <a:rPr lang="en-US" dirty="0"/>
              <a:t>-based and Hybrid </a:t>
            </a:r>
            <a:r>
              <a:rPr lang="en-US" dirty="0" smtClean="0"/>
              <a:t>approaches</a:t>
            </a:r>
          </a:p>
          <a:p>
            <a:pPr lvl="1"/>
            <a:r>
              <a:rPr lang="en-US" dirty="0"/>
              <a:t>Build a semantic representation of the query</a:t>
            </a:r>
          </a:p>
          <a:p>
            <a:pPr lvl="2"/>
            <a:r>
              <a:rPr lang="en-US" dirty="0"/>
              <a:t>Times, dates, locations, entities, numeric quantities</a:t>
            </a:r>
          </a:p>
          <a:p>
            <a:pPr lvl="1"/>
            <a:r>
              <a:rPr lang="en-US" dirty="0"/>
              <a:t>Map from this semantics to query structured data  or resources</a:t>
            </a:r>
          </a:p>
          <a:p>
            <a:pPr lvl="2"/>
            <a:r>
              <a:rPr lang="en-US" dirty="0"/>
              <a:t>Geospatial databases</a:t>
            </a:r>
          </a:p>
          <a:p>
            <a:pPr lvl="2"/>
            <a:r>
              <a:rPr lang="en-US" dirty="0"/>
              <a:t>Ontologies (Wikipedia </a:t>
            </a:r>
            <a:r>
              <a:rPr lang="en-US" dirty="0" err="1"/>
              <a:t>infoboxes</a:t>
            </a:r>
            <a:r>
              <a:rPr lang="en-US" dirty="0"/>
              <a:t>, </a:t>
            </a:r>
            <a:r>
              <a:rPr lang="en-US" dirty="0" err="1"/>
              <a:t>dbPedia</a:t>
            </a:r>
            <a:r>
              <a:rPr lang="en-US" dirty="0"/>
              <a:t>, </a:t>
            </a:r>
            <a:r>
              <a:rPr lang="en-US" dirty="0" err="1"/>
              <a:t>WordNet</a:t>
            </a:r>
            <a:r>
              <a:rPr lang="en-US" dirty="0"/>
              <a:t>, </a:t>
            </a:r>
            <a:r>
              <a:rPr lang="en-US" dirty="0" err="1"/>
              <a:t>Yago</a:t>
            </a:r>
            <a:r>
              <a:rPr lang="en-US" dirty="0"/>
              <a:t>)</a:t>
            </a:r>
          </a:p>
          <a:p>
            <a:endParaRPr lang="en-US" dirty="0"/>
          </a:p>
        </p:txBody>
      </p:sp>
      <p:sp>
        <p:nvSpPr>
          <p:cNvPr id="4" name="Slide Number Placeholder 3"/>
          <p:cNvSpPr>
            <a:spLocks noGrp="1"/>
          </p:cNvSpPr>
          <p:nvPr>
            <p:ph type="sldNum" sz="quarter" idx="12"/>
          </p:nvPr>
        </p:nvSpPr>
        <p:spPr/>
        <p:txBody>
          <a:bodyPr/>
          <a:lstStyle/>
          <a:p>
            <a:fld id="{B9D2C864-9362-43C7-A136-D9C41D93A96D}" type="slidenum">
              <a:rPr lang="en-US" smtClean="0"/>
              <a:t>8</a:t>
            </a:fld>
            <a:endParaRPr lang="en-US"/>
          </a:p>
        </p:txBody>
      </p:sp>
    </p:spTree>
    <p:extLst>
      <p:ext uri="{BB962C8B-B14F-4D97-AF65-F5344CB8AC3E}">
        <p14:creationId xmlns:p14="http://schemas.microsoft.com/office/powerpoint/2010/main" val="2467065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a:t>
            </a:r>
            <a:r>
              <a:rPr lang="en-US" dirty="0" smtClean="0"/>
              <a:t>Complex Search</a:t>
            </a:r>
            <a:endParaRPr lang="en-US" dirty="0"/>
          </a:p>
        </p:txBody>
      </p:sp>
      <p:sp>
        <p:nvSpPr>
          <p:cNvPr id="3" name="Content Placeholder 2"/>
          <p:cNvSpPr>
            <a:spLocks noGrp="1"/>
          </p:cNvSpPr>
          <p:nvPr>
            <p:ph idx="1"/>
          </p:nvPr>
        </p:nvSpPr>
        <p:spPr/>
        <p:txBody>
          <a:bodyPr/>
          <a:lstStyle/>
          <a:p>
            <a:r>
              <a:rPr lang="en-US" dirty="0" smtClean="0"/>
              <a:t>Finding relevant information</a:t>
            </a:r>
            <a:endParaRPr lang="en-US" dirty="0"/>
          </a:p>
          <a:p>
            <a:r>
              <a:rPr lang="en-US" dirty="0" smtClean="0"/>
              <a:t>Making </a:t>
            </a:r>
            <a:r>
              <a:rPr lang="en-US" dirty="0"/>
              <a:t>sense of the information</a:t>
            </a:r>
          </a:p>
          <a:p>
            <a:r>
              <a:rPr lang="en-US" dirty="0"/>
              <a:t>Offloading and Organizing the gathered information</a:t>
            </a:r>
          </a:p>
          <a:p>
            <a:endParaRPr lang="en-US" dirty="0"/>
          </a:p>
        </p:txBody>
      </p:sp>
      <p:pic>
        <p:nvPicPr>
          <p:cNvPr id="4" name="Picture 3" descr="cartoon-meaning-of-life.jpg"/>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5334000" y="3581400"/>
            <a:ext cx="3810000" cy="3276600"/>
          </a:xfrm>
          <a:prstGeom prst="rect">
            <a:avLst/>
          </a:prstGeom>
        </p:spPr>
      </p:pic>
      <p:sp>
        <p:nvSpPr>
          <p:cNvPr id="5" name="Slide Number Placeholder 4"/>
          <p:cNvSpPr>
            <a:spLocks noGrp="1"/>
          </p:cNvSpPr>
          <p:nvPr>
            <p:ph type="sldNum" sz="quarter" idx="12"/>
          </p:nvPr>
        </p:nvSpPr>
        <p:spPr/>
        <p:txBody>
          <a:bodyPr/>
          <a:lstStyle/>
          <a:p>
            <a:fld id="{B9D2C864-9362-43C7-A136-D9C41D93A96D}" type="slidenum">
              <a:rPr lang="en-US" smtClean="0"/>
              <a:t>9</a:t>
            </a:fld>
            <a:endParaRPr lang="en-US"/>
          </a:p>
        </p:txBody>
      </p:sp>
      <p:pic>
        <p:nvPicPr>
          <p:cNvPr id="6" name="Picture 5" descr="Dominating-Local-Search-Cartoon.jpg"/>
          <p:cNvPicPr>
            <a:picLocks noChangeAspect="1"/>
          </p:cNvPicPr>
          <p:nvPr/>
        </p:nvPicPr>
        <p:blipFill>
          <a:blip r:embed="rId5">
            <a:extLst>
              <a:ext uri="{BEBA8EAE-BF5A-486C-A8C5-ECC9F3942E4B}">
                <a14:imgProps xmlns:a14="http://schemas.microsoft.com/office/drawing/2010/main">
                  <a14:imgLayer r:embed="rId6">
                    <a14:imgEffect>
                      <a14:backgroundRemoval t="2926" b="98138" l="0" r="98000">
                        <a14:foregroundMark x1="10750" y1="43883" x2="10750" y2="57181"/>
                        <a14:foregroundMark x1="6500" y1="42819" x2="6500" y2="47606"/>
                        <a14:foregroundMark x1="18250" y1="19415" x2="12000" y2="36968"/>
                        <a14:foregroundMark x1="21250" y1="27660" x2="29500" y2="25000"/>
                        <a14:foregroundMark x1="35750" y1="12766" x2="76750" y2="41755"/>
                        <a14:foregroundMark x1="36000" y1="62234" x2="62750" y2="58245"/>
                        <a14:foregroundMark x1="80500" y1="61436" x2="69500" y2="61436"/>
                        <a14:foregroundMark x1="63750" y1="16755" x2="63750" y2="16755"/>
                        <a14:foregroundMark x1="59750" y1="15691" x2="59750" y2="15691"/>
                        <a14:foregroundMark x1="50000" y1="67553" x2="50000" y2="67553"/>
                        <a14:foregroundMark x1="67250" y1="74734" x2="67250" y2="74734"/>
                        <a14:foregroundMark x1="77500" y1="72074" x2="77500" y2="72074"/>
                        <a14:foregroundMark x1="89250" y1="69415" x2="89250" y2="69415"/>
                        <a14:foregroundMark x1="65250" y1="80053" x2="65250" y2="80053"/>
                        <a14:foregroundMark x1="91500" y1="78191" x2="91500" y2="78191"/>
                        <a14:foregroundMark x1="58750" y1="4787" x2="58750" y2="4787"/>
                        <a14:foregroundMark x1="38500" y1="4787" x2="38500" y2="4787"/>
                        <a14:foregroundMark x1="53500" y1="4787" x2="53500" y2="4787"/>
                        <a14:foregroundMark x1="68000" y1="5053" x2="68000" y2="5053"/>
                        <a14:foregroundMark x1="72000" y1="4255" x2="72000" y2="4255"/>
                        <a14:foregroundMark x1="27500" y1="9840" x2="27500" y2="9840"/>
                        <a14:foregroundMark x1="53500" y1="47606" x2="53500" y2="47606"/>
                        <a14:foregroundMark x1="41500" y1="48138" x2="45250" y2="48138"/>
                        <a14:foregroundMark x1="30500" y1="16223" x2="30500" y2="16223"/>
                        <a14:foregroundMark x1="35250" y1="8777" x2="35250" y2="8777"/>
                        <a14:foregroundMark x1="30250" y1="4521" x2="30250" y2="4521"/>
                        <a14:foregroundMark x1="27750" y1="5851" x2="27750" y2="5851"/>
                        <a14:foregroundMark x1="27500" y1="19149" x2="27500" y2="19149"/>
                        <a14:foregroundMark x1="44000" y1="8511" x2="44000" y2="8511"/>
                        <a14:foregroundMark x1="30250" y1="34574" x2="30250" y2="34574"/>
                        <a14:foregroundMark x1="27500" y1="12766" x2="27500" y2="12766"/>
                        <a14:foregroundMark x1="29250" y1="46543" x2="29250" y2="46543"/>
                        <a14:foregroundMark x1="29500" y1="18883" x2="29500" y2="18883"/>
                        <a14:foregroundMark x1="63750" y1="6383" x2="63750" y2="6383"/>
                        <a14:backgroundMark x1="26250" y1="15426" x2="26250" y2="15426"/>
                        <a14:backgroundMark x1="1750" y1="52926" x2="1750" y2="52926"/>
                        <a14:backgroundMark x1="50250" y1="49734" x2="50250" y2="49734"/>
                        <a14:backgroundMark x1="34750" y1="48936" x2="34750" y2="48936"/>
                        <a14:backgroundMark x1="49750" y1="6649" x2="49750" y2="6649"/>
                      </a14:backgroundRemoval>
                    </a14:imgEffect>
                  </a14:imgLayer>
                </a14:imgProps>
              </a:ext>
              <a:ext uri="{28A0092B-C50C-407E-A947-70E740481C1C}">
                <a14:useLocalDpi xmlns:a14="http://schemas.microsoft.com/office/drawing/2010/main" val="0"/>
              </a:ext>
            </a:extLst>
          </a:blip>
          <a:stretch>
            <a:fillRect/>
          </a:stretch>
        </p:blipFill>
        <p:spPr>
          <a:xfrm>
            <a:off x="-108520" y="3861048"/>
            <a:ext cx="3704167" cy="3481917"/>
          </a:xfrm>
          <a:prstGeom prst="rect">
            <a:avLst/>
          </a:prstGeom>
        </p:spPr>
      </p:pic>
    </p:spTree>
    <p:extLst>
      <p:ext uri="{BB962C8B-B14F-4D97-AF65-F5344CB8AC3E}">
        <p14:creationId xmlns:p14="http://schemas.microsoft.com/office/powerpoint/2010/main" val="3483454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16355</TotalTime>
  <Words>1469</Words>
  <Application>Microsoft Macintosh PowerPoint</Application>
  <PresentationFormat>On-screen Show (4:3)</PresentationFormat>
  <Paragraphs>203</Paragraphs>
  <Slides>21</Slides>
  <Notes>12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Inkwell</vt:lpstr>
      <vt:lpstr>Going Beyond Simple Question Answering</vt:lpstr>
      <vt:lpstr>Current Challenges</vt:lpstr>
      <vt:lpstr>Current Efforts</vt:lpstr>
      <vt:lpstr>Motivation</vt:lpstr>
      <vt:lpstr>PowerPoint Presentation</vt:lpstr>
      <vt:lpstr>Motivation – Contd.</vt:lpstr>
      <vt:lpstr>Simple v.s. Complex</vt:lpstr>
      <vt:lpstr>Supporting Simple Questions</vt:lpstr>
      <vt:lpstr>Supporting Complex Search</vt:lpstr>
      <vt:lpstr>How Complex Questions are Different?</vt:lpstr>
      <vt:lpstr>Example</vt:lpstr>
      <vt:lpstr>Why Complex QA is more Challenging?</vt:lpstr>
      <vt:lpstr>Automatic Complex QA</vt:lpstr>
      <vt:lpstr>A Simple Paradigm</vt:lpstr>
      <vt:lpstr>Example</vt:lpstr>
      <vt:lpstr>MDS and Complex QA</vt:lpstr>
      <vt:lpstr>Is the Perfect QA System enough?</vt:lpstr>
      <vt:lpstr>Supporting Complex Search</vt:lpstr>
      <vt:lpstr>Supporting the Exploration</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Combining  Document Retrieval  with Knowledge Graphs  for Exploratory Search</dc:title>
  <dc:creator>Bahareh Sarrafzadeh</dc:creator>
  <cp:lastModifiedBy>Bahareh Sarrafzadeh</cp:lastModifiedBy>
  <cp:revision>188</cp:revision>
  <dcterms:created xsi:type="dcterms:W3CDTF">2014-06-16T22:16:30Z</dcterms:created>
  <dcterms:modified xsi:type="dcterms:W3CDTF">2015-06-10T16:21:25Z</dcterms:modified>
</cp:coreProperties>
</file>