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2" r:id="rId5"/>
    <p:sldId id="263" r:id="rId6"/>
    <p:sldId id="264" r:id="rId7"/>
    <p:sldId id="265" r:id="rId8"/>
    <p:sldId id="266" r:id="rId9"/>
    <p:sldId id="267" r:id="rId10"/>
    <p:sldId id="277" r:id="rId11"/>
    <p:sldId id="268" r:id="rId12"/>
    <p:sldId id="269" r:id="rId13"/>
    <p:sldId id="270" r:id="rId14"/>
    <p:sldId id="271" r:id="rId15"/>
    <p:sldId id="272" r:id="rId16"/>
    <p:sldId id="273" r:id="rId17"/>
    <p:sldId id="274" r:id="rId18"/>
    <p:sldId id="275" r:id="rId19"/>
    <p:sldId id="276" r:id="rId20"/>
    <p:sldId id="286" r:id="rId21"/>
    <p:sldId id="278" r:id="rId22"/>
    <p:sldId id="279" r:id="rId23"/>
    <p:sldId id="280" r:id="rId24"/>
    <p:sldId id="281" r:id="rId25"/>
    <p:sldId id="282" r:id="rId26"/>
    <p:sldId id="283" r:id="rId27"/>
    <p:sldId id="284" r:id="rId28"/>
    <p:sldId id="285" r:id="rId29"/>
    <p:sldId id="260"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920"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176917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228455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404744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384397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162289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188519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75145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84997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380464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205594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C29BC63-376F-48A5-82F7-EB50397D6963}" type="datetimeFigureOut">
              <a:rPr lang="zh-CN" altLang="en-US" smtClean="0"/>
              <a:t>2015/7/15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73078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9BC63-376F-48A5-82F7-EB50397D6963}" type="datetimeFigureOut">
              <a:rPr lang="zh-CN" altLang="en-US" smtClean="0"/>
              <a:t>2015/7/15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03BBC-17FB-41AA-8CEB-08C3E0FBF7F6}" type="slidenum">
              <a:rPr lang="zh-CN" altLang="en-US" smtClean="0"/>
              <a:t>‹#›</a:t>
            </a:fld>
            <a:endParaRPr lang="zh-CN" altLang="en-US"/>
          </a:p>
        </p:txBody>
      </p:sp>
    </p:spTree>
    <p:extLst>
      <p:ext uri="{BB962C8B-B14F-4D97-AF65-F5344CB8AC3E}">
        <p14:creationId xmlns:p14="http://schemas.microsoft.com/office/powerpoint/2010/main" val="37425657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s.ubc.ca/~schmidtm/MLRG/Multi-task%20Learning.pdf" TargetMode="External"/><Relationship Id="rId2" Type="http://schemas.openxmlformats.org/officeDocument/2006/relationships/hyperlink" Target="http://cseweb.ucsd.edu/~dasgupta/254-deep/stefano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6200" y="1676400"/>
            <a:ext cx="8915400" cy="1924051"/>
          </a:xfrm>
        </p:spPr>
        <p:txBody>
          <a:bodyPr>
            <a:normAutofit/>
          </a:bodyPr>
          <a:lstStyle/>
          <a:p>
            <a:r>
              <a:rPr lang="en-US" altLang="zh-CN" sz="2800" dirty="0" smtClean="0"/>
              <a:t>A Unified Architecture for Natural Language Processing: </a:t>
            </a:r>
            <a:br>
              <a:rPr lang="en-US" altLang="zh-CN" sz="2800" dirty="0" smtClean="0"/>
            </a:br>
            <a:r>
              <a:rPr lang="en-US" altLang="zh-CN" sz="2800" dirty="0" smtClean="0"/>
              <a:t>Deep Neural Networks with Multitask Learning</a:t>
            </a:r>
            <a:endParaRPr lang="zh-CN" altLang="en-US" sz="2800" dirty="0"/>
          </a:p>
        </p:txBody>
      </p:sp>
      <p:sp>
        <p:nvSpPr>
          <p:cNvPr id="3" name="副标题 2"/>
          <p:cNvSpPr>
            <a:spLocks noGrp="1"/>
          </p:cNvSpPr>
          <p:nvPr>
            <p:ph type="subTitle" idx="1"/>
          </p:nvPr>
        </p:nvSpPr>
        <p:spPr>
          <a:xfrm>
            <a:off x="1371600" y="3886200"/>
            <a:ext cx="6400800" cy="2133600"/>
          </a:xfrm>
        </p:spPr>
        <p:txBody>
          <a:bodyPr/>
          <a:lstStyle/>
          <a:p>
            <a:r>
              <a:rPr lang="en-US" altLang="zh-CN" dirty="0" smtClean="0"/>
              <a:t>Ronan </a:t>
            </a:r>
            <a:r>
              <a:rPr lang="en-US" altLang="zh-CN" dirty="0" err="1" smtClean="0"/>
              <a:t>Collobert</a:t>
            </a:r>
            <a:endParaRPr lang="en-US" altLang="zh-CN" dirty="0" smtClean="0"/>
          </a:p>
          <a:p>
            <a:r>
              <a:rPr lang="en-US" altLang="zh-CN" dirty="0" smtClean="0"/>
              <a:t>Jason Weston</a:t>
            </a:r>
          </a:p>
          <a:p>
            <a:r>
              <a:rPr lang="en-US" altLang="zh-CN" dirty="0" smtClean="0"/>
              <a:t>Presented by </a:t>
            </a:r>
            <a:r>
              <a:rPr lang="en-US" altLang="zh-CN" dirty="0" err="1" smtClean="0"/>
              <a:t>Jie</a:t>
            </a:r>
            <a:r>
              <a:rPr lang="en-US" altLang="zh-CN" dirty="0" smtClean="0"/>
              <a:t> Peng</a:t>
            </a:r>
            <a:endParaRPr lang="zh-CN" altLang="en-US" dirty="0"/>
          </a:p>
        </p:txBody>
      </p:sp>
    </p:spTree>
    <p:extLst>
      <p:ext uri="{BB962C8B-B14F-4D97-AF65-F5344CB8AC3E}">
        <p14:creationId xmlns:p14="http://schemas.microsoft.com/office/powerpoint/2010/main" val="1469351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The General Deep NN Architecture </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endParaRPr lang="zh-CN" alt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683" y="1255868"/>
            <a:ext cx="3402515" cy="558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59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fontScale="90000"/>
          </a:bodyPr>
          <a:lstStyle/>
          <a:p>
            <a:r>
              <a:rPr lang="en-US" altLang="zh-CN" sz="3600" dirty="0" smtClean="0"/>
              <a:t>How to represent a word using a common way?</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The </a:t>
            </a:r>
            <a:r>
              <a:rPr lang="en-US" altLang="zh-CN" sz="2000" dirty="0"/>
              <a:t>first layer has to map words </a:t>
            </a:r>
            <a:r>
              <a:rPr lang="en-US" altLang="zh-CN" sz="2000" dirty="0" smtClean="0"/>
              <a:t>into real-valued </a:t>
            </a:r>
            <a:r>
              <a:rPr lang="en-US" altLang="zh-CN" sz="2000" dirty="0"/>
              <a:t>vectors for processing by subsequent </a:t>
            </a:r>
            <a:r>
              <a:rPr lang="en-US" altLang="zh-CN" sz="2000" dirty="0" smtClean="0"/>
              <a:t>layers.</a:t>
            </a:r>
          </a:p>
          <a:p>
            <a:r>
              <a:rPr lang="en-US" altLang="zh-CN" sz="2000" dirty="0" smtClean="0"/>
              <a:t>Each word </a:t>
            </a:r>
            <a:r>
              <a:rPr lang="en-US" altLang="zh-CN" sz="2000" dirty="0" smtClean="0"/>
              <a:t> is </a:t>
            </a:r>
            <a:r>
              <a:rPr lang="en-US" altLang="zh-CN" sz="2000" dirty="0" smtClean="0"/>
              <a:t>embedded into a d-dimensional space using a lookup table</a:t>
            </a:r>
            <a:r>
              <a:rPr lang="en-US" altLang="zh-CN" sz="2000" dirty="0" smtClean="0"/>
              <a:t>:</a:t>
            </a:r>
          </a:p>
          <a:p>
            <a:endParaRPr lang="en-US" altLang="zh-CN" sz="2000" dirty="0"/>
          </a:p>
          <a:p>
            <a:r>
              <a:rPr lang="en-US" altLang="zh-CN" sz="2000" dirty="0" smtClean="0"/>
              <a:t>It considers words as indices in a finite dictionary of words D.</a:t>
            </a:r>
          </a:p>
          <a:p>
            <a:r>
              <a:rPr lang="en-US" altLang="zh-CN" sz="2000" i="1" dirty="0" smtClean="0"/>
              <a:t>W </a:t>
            </a:r>
            <a:r>
              <a:rPr lang="en-US" altLang="zh-CN" sz="2000" dirty="0" smtClean="0"/>
              <a:t>is a matrix of parameter to be learnt and its size is </a:t>
            </a:r>
            <a:r>
              <a:rPr lang="en-US" altLang="zh-CN" sz="2000" dirty="0" err="1" smtClean="0"/>
              <a:t>dX|D</a:t>
            </a:r>
            <a:r>
              <a:rPr lang="en-US" altLang="zh-CN" sz="2000" dirty="0" smtClean="0"/>
              <a:t>|</a:t>
            </a:r>
            <a:r>
              <a:rPr lang="en-US" altLang="zh-CN" sz="2000" dirty="0" smtClean="0"/>
              <a:t>.       </a:t>
            </a:r>
            <a:r>
              <a:rPr lang="en-US" altLang="zh-CN" sz="2000" dirty="0"/>
              <a:t> i</a:t>
            </a:r>
            <a:r>
              <a:rPr lang="en-US" altLang="zh-CN" sz="2000" dirty="0" smtClean="0"/>
              <a:t>s the       column of </a:t>
            </a:r>
            <a:r>
              <a:rPr lang="en-US" altLang="zh-CN" sz="2000" i="1" dirty="0" smtClean="0"/>
              <a:t>W </a:t>
            </a:r>
            <a:r>
              <a:rPr lang="en-US" altLang="zh-CN" sz="2000" dirty="0" smtClean="0"/>
              <a:t>and d is </a:t>
            </a:r>
            <a:r>
              <a:rPr lang="en-US" altLang="zh-CN" sz="2000" dirty="0"/>
              <a:t>the word vector size (</a:t>
            </a:r>
            <a:r>
              <a:rPr lang="en-US" altLang="zh-CN" sz="2000" dirty="0" err="1"/>
              <a:t>wsz</a:t>
            </a:r>
            <a:r>
              <a:rPr lang="en-US" altLang="zh-CN" sz="2000" dirty="0"/>
              <a:t> ) to be chosen by the </a:t>
            </a:r>
            <a:r>
              <a:rPr lang="en-US" altLang="zh-CN" sz="2000" dirty="0" smtClean="0"/>
              <a:t>user.</a:t>
            </a:r>
          </a:p>
          <a:p>
            <a:r>
              <a:rPr lang="en-US" altLang="zh-CN" sz="2000" dirty="0" smtClean="0"/>
              <a:t>An input sequence                     of n words in the dictionary D is transformed into a sequence of vectors </a:t>
            </a:r>
          </a:p>
          <a:p>
            <a:r>
              <a:rPr lang="en-US" altLang="zh-CN" sz="2000" dirty="0" smtClean="0"/>
              <a:t>Pre-processing, </a:t>
            </a:r>
            <a:r>
              <a:rPr lang="en-US" altLang="zh-CN" sz="2000" dirty="0" err="1" smtClean="0"/>
              <a:t>eg</a:t>
            </a:r>
            <a:r>
              <a:rPr lang="en-US" altLang="zh-CN" sz="2000" dirty="0" smtClean="0"/>
              <a:t>. </a:t>
            </a:r>
            <a:r>
              <a:rPr lang="en-US" altLang="zh-CN" sz="2000" dirty="0" err="1" smtClean="0"/>
              <a:t>steming</a:t>
            </a:r>
            <a:r>
              <a:rPr lang="en-US" altLang="zh-CN" sz="2000" dirty="0" smtClean="0"/>
              <a:t>,  lower case, capitalizations as a new feature.</a:t>
            </a:r>
          </a:p>
          <a:p>
            <a:pPr marL="0" indent="0">
              <a:buNone/>
            </a:pPr>
            <a:r>
              <a:rPr lang="en-US" altLang="zh-CN" sz="2000" dirty="0" smtClean="0"/>
              <a:t> </a:t>
            </a:r>
          </a:p>
          <a:p>
            <a:endParaRPr lang="en-US" altLang="zh-CN" sz="2000" dirty="0" smtClean="0"/>
          </a:p>
          <a:p>
            <a:pPr marL="0" indent="0">
              <a:buNone/>
            </a:pPr>
            <a:r>
              <a:rPr lang="en-US" altLang="zh-CN" sz="2000" dirty="0" smtClean="0"/>
              <a:t> </a:t>
            </a:r>
            <a:endParaRPr lang="en-US" altLang="zh-CN" sz="2000" dirty="0" smtClean="0"/>
          </a:p>
          <a:p>
            <a:pPr marL="0" indent="0">
              <a:buNone/>
            </a:pPr>
            <a:endParaRPr lang="zh-CN" altLang="en-US" sz="2000" dirty="0"/>
          </a:p>
        </p:txBody>
      </p:sp>
      <p:graphicFrame>
        <p:nvGraphicFramePr>
          <p:cNvPr id="4" name="对象 3"/>
          <p:cNvGraphicFramePr>
            <a:graphicFrameLocks noChangeAspect="1"/>
          </p:cNvGraphicFramePr>
          <p:nvPr>
            <p:extLst>
              <p:ext uri="{D42A27DB-BD31-4B8C-83A1-F6EECF244321}">
                <p14:modId xmlns:p14="http://schemas.microsoft.com/office/powerpoint/2010/main" val="1610237897"/>
              </p:ext>
            </p:extLst>
          </p:nvPr>
        </p:nvGraphicFramePr>
        <p:xfrm>
          <a:off x="3276600" y="2438400"/>
          <a:ext cx="687999" cy="319428"/>
        </p:xfrm>
        <a:graphic>
          <a:graphicData uri="http://schemas.openxmlformats.org/presentationml/2006/ole">
            <mc:AlternateContent xmlns:mc="http://schemas.openxmlformats.org/markup-compatibility/2006">
              <mc:Choice xmlns:v="urn:schemas-microsoft-com:vml" Requires="v">
                <p:oleObj spid="_x0000_s1171" name="Equation" r:id="rId3" imgW="355320" imgH="164880" progId="Equation.DSMT4">
                  <p:embed/>
                </p:oleObj>
              </mc:Choice>
              <mc:Fallback>
                <p:oleObj name="Equation" r:id="rId3" imgW="355320" imgH="164880" progId="Equation.DSMT4">
                  <p:embed/>
                  <p:pic>
                    <p:nvPicPr>
                      <p:cNvPr id="0" name=""/>
                      <p:cNvPicPr/>
                      <p:nvPr/>
                    </p:nvPicPr>
                    <p:blipFill>
                      <a:blip r:embed="rId4"/>
                      <a:stretch>
                        <a:fillRect/>
                      </a:stretch>
                    </p:blipFill>
                    <p:spPr>
                      <a:xfrm>
                        <a:off x="3276600" y="2438400"/>
                        <a:ext cx="687999" cy="31942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799858424"/>
              </p:ext>
            </p:extLst>
          </p:nvPr>
        </p:nvGraphicFramePr>
        <p:xfrm>
          <a:off x="1752599" y="2438400"/>
          <a:ext cx="1248833" cy="381000"/>
        </p:xfrm>
        <a:graphic>
          <a:graphicData uri="http://schemas.openxmlformats.org/presentationml/2006/ole">
            <mc:AlternateContent xmlns:mc="http://schemas.openxmlformats.org/markup-compatibility/2006">
              <mc:Choice xmlns:v="urn:schemas-microsoft-com:vml" Requires="v">
                <p:oleObj spid="_x0000_s1172" name="Equation" r:id="rId5" imgW="749160" imgH="228600" progId="Equation.DSMT4">
                  <p:embed/>
                </p:oleObj>
              </mc:Choice>
              <mc:Fallback>
                <p:oleObj name="Equation" r:id="rId5" imgW="749160" imgH="228600" progId="Equation.DSMT4">
                  <p:embed/>
                  <p:pic>
                    <p:nvPicPr>
                      <p:cNvPr id="0" name=""/>
                      <p:cNvPicPr/>
                      <p:nvPr/>
                    </p:nvPicPr>
                    <p:blipFill>
                      <a:blip r:embed="rId6"/>
                      <a:stretch>
                        <a:fillRect/>
                      </a:stretch>
                    </p:blipFill>
                    <p:spPr>
                      <a:xfrm>
                        <a:off x="1752599" y="2438400"/>
                        <a:ext cx="1248833" cy="3810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778367543"/>
              </p:ext>
            </p:extLst>
          </p:nvPr>
        </p:nvGraphicFramePr>
        <p:xfrm>
          <a:off x="7162800" y="3124200"/>
          <a:ext cx="325968" cy="419101"/>
        </p:xfrm>
        <a:graphic>
          <a:graphicData uri="http://schemas.openxmlformats.org/presentationml/2006/ole">
            <mc:AlternateContent xmlns:mc="http://schemas.openxmlformats.org/markup-compatibility/2006">
              <mc:Choice xmlns:v="urn:schemas-microsoft-com:vml" Requires="v">
                <p:oleObj spid="_x0000_s1173"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7162800" y="3124200"/>
                        <a:ext cx="325968" cy="419101"/>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64527609"/>
              </p:ext>
            </p:extLst>
          </p:nvPr>
        </p:nvGraphicFramePr>
        <p:xfrm>
          <a:off x="8153400" y="3048000"/>
          <a:ext cx="371475" cy="457200"/>
        </p:xfrm>
        <a:graphic>
          <a:graphicData uri="http://schemas.openxmlformats.org/presentationml/2006/ole">
            <mc:AlternateContent xmlns:mc="http://schemas.openxmlformats.org/markup-compatibility/2006">
              <mc:Choice xmlns:v="urn:schemas-microsoft-com:vml" Requires="v">
                <p:oleObj spid="_x0000_s1174" name="Equation" r:id="rId9" imgW="164880" imgH="203040" progId="Equation.DSMT4">
                  <p:embed/>
                </p:oleObj>
              </mc:Choice>
              <mc:Fallback>
                <p:oleObj name="Equation" r:id="rId9" imgW="164880" imgH="203040" progId="Equation.DSMT4">
                  <p:embed/>
                  <p:pic>
                    <p:nvPicPr>
                      <p:cNvPr id="0" name=""/>
                      <p:cNvPicPr/>
                      <p:nvPr/>
                    </p:nvPicPr>
                    <p:blipFill>
                      <a:blip r:embed="rId10"/>
                      <a:stretch>
                        <a:fillRect/>
                      </a:stretch>
                    </p:blipFill>
                    <p:spPr>
                      <a:xfrm>
                        <a:off x="8153400" y="3048000"/>
                        <a:ext cx="371475" cy="4572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651187005"/>
              </p:ext>
            </p:extLst>
          </p:nvPr>
        </p:nvGraphicFramePr>
        <p:xfrm>
          <a:off x="2895600" y="3733800"/>
          <a:ext cx="1126068" cy="533400"/>
        </p:xfrm>
        <a:graphic>
          <a:graphicData uri="http://schemas.openxmlformats.org/presentationml/2006/ole">
            <mc:AlternateContent xmlns:mc="http://schemas.openxmlformats.org/markup-compatibility/2006">
              <mc:Choice xmlns:v="urn:schemas-microsoft-com:vml" Requires="v">
                <p:oleObj spid="_x0000_s1175" name="Equation" r:id="rId11" imgW="482400" imgH="228600" progId="Equation.DSMT4">
                  <p:embed/>
                </p:oleObj>
              </mc:Choice>
              <mc:Fallback>
                <p:oleObj name="Equation" r:id="rId11" imgW="482400" imgH="228600" progId="Equation.DSMT4">
                  <p:embed/>
                  <p:pic>
                    <p:nvPicPr>
                      <p:cNvPr id="0" name=""/>
                      <p:cNvPicPr/>
                      <p:nvPr/>
                    </p:nvPicPr>
                    <p:blipFill>
                      <a:blip r:embed="rId12"/>
                      <a:stretch>
                        <a:fillRect/>
                      </a:stretch>
                    </p:blipFill>
                    <p:spPr>
                      <a:xfrm>
                        <a:off x="2895600" y="3733800"/>
                        <a:ext cx="1126068" cy="5334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618927506"/>
              </p:ext>
            </p:extLst>
          </p:nvPr>
        </p:nvGraphicFramePr>
        <p:xfrm>
          <a:off x="5029200" y="4114800"/>
          <a:ext cx="940468" cy="425450"/>
        </p:xfrm>
        <a:graphic>
          <a:graphicData uri="http://schemas.openxmlformats.org/presentationml/2006/ole">
            <mc:AlternateContent xmlns:mc="http://schemas.openxmlformats.org/markup-compatibility/2006">
              <mc:Choice xmlns:v="urn:schemas-microsoft-com:vml" Requires="v">
                <p:oleObj spid="_x0000_s1176" name="Equation" r:id="rId13" imgW="533160" imgH="241200" progId="Equation.DSMT4">
                  <p:embed/>
                </p:oleObj>
              </mc:Choice>
              <mc:Fallback>
                <p:oleObj name="Equation" r:id="rId13" imgW="533160" imgH="241200" progId="Equation.DSMT4">
                  <p:embed/>
                  <p:pic>
                    <p:nvPicPr>
                      <p:cNvPr id="0" name=""/>
                      <p:cNvPicPr/>
                      <p:nvPr/>
                    </p:nvPicPr>
                    <p:blipFill>
                      <a:blip r:embed="rId14"/>
                      <a:stretch>
                        <a:fillRect/>
                      </a:stretch>
                    </p:blipFill>
                    <p:spPr>
                      <a:xfrm>
                        <a:off x="5029200" y="4114800"/>
                        <a:ext cx="940468" cy="425450"/>
                      </a:xfrm>
                      <a:prstGeom prst="rect">
                        <a:avLst/>
                      </a:prstGeom>
                    </p:spPr>
                  </p:pic>
                </p:oleObj>
              </mc:Fallback>
            </mc:AlternateContent>
          </a:graphicData>
        </a:graphic>
      </p:graphicFrame>
    </p:spTree>
    <p:extLst>
      <p:ext uri="{BB962C8B-B14F-4D97-AF65-F5344CB8AC3E}">
        <p14:creationId xmlns:p14="http://schemas.microsoft.com/office/powerpoint/2010/main" val="203219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fontScale="90000"/>
          </a:bodyPr>
          <a:lstStyle/>
          <a:p>
            <a:r>
              <a:rPr lang="en-US" altLang="zh-CN" sz="3600" dirty="0"/>
              <a:t>How to represent a word using a common way?</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Decompose a word into K features.</a:t>
            </a:r>
          </a:p>
          <a:p>
            <a:r>
              <a:rPr lang="en-US" altLang="zh-CN" sz="2000" dirty="0" smtClean="0"/>
              <a:t>Represent words as tuples: </a:t>
            </a:r>
          </a:p>
          <a:p>
            <a:endParaRPr lang="en-US" altLang="zh-CN" sz="2000" dirty="0"/>
          </a:p>
          <a:p>
            <a:endParaRPr lang="en-US" altLang="zh-CN" sz="2000" dirty="0" smtClean="0"/>
          </a:p>
          <a:p>
            <a:endParaRPr lang="en-US" altLang="zh-CN" sz="2000" dirty="0"/>
          </a:p>
          <a:p>
            <a:endParaRPr lang="en-US" altLang="zh-CN" sz="2000" dirty="0" smtClean="0"/>
          </a:p>
          <a:p>
            <a:r>
              <a:rPr lang="en-US" altLang="zh-CN" sz="2000" dirty="0" smtClean="0"/>
              <a:t>Classifying with respect to a predicate:</a:t>
            </a:r>
          </a:p>
          <a:p>
            <a:endParaRPr lang="en-US" altLang="zh-CN" sz="2000" dirty="0"/>
          </a:p>
          <a:p>
            <a:endParaRPr lang="en-US" altLang="zh-CN" sz="2000" dirty="0" smtClean="0"/>
          </a:p>
          <a:p>
            <a:endParaRPr lang="en-US" altLang="zh-CN" sz="2000" dirty="0"/>
          </a:p>
          <a:p>
            <a:endParaRPr lang="en-US" altLang="zh-CN" sz="2000" dirty="0" smtClean="0"/>
          </a:p>
          <a:p>
            <a:pPr marL="0" indent="0">
              <a:buNone/>
            </a:pPr>
            <a:endParaRPr lang="en-US" altLang="zh-CN" sz="2000" dirty="0" smtClean="0"/>
          </a:p>
          <a:p>
            <a:endParaRPr lang="en-US" altLang="zh-CN" sz="2000" dirty="0"/>
          </a:p>
          <a:p>
            <a:endParaRPr lang="en-US" altLang="zh-CN" sz="2000" dirty="0" smtClean="0"/>
          </a:p>
          <a:p>
            <a:endParaRPr lang="en-US" altLang="zh-CN" sz="2000" dirty="0"/>
          </a:p>
          <a:p>
            <a:pPr marL="400050" lvl="1" indent="0">
              <a:buNone/>
            </a:pPr>
            <a:endParaRPr lang="en-US" altLang="zh-CN" sz="1600" dirty="0" smtClean="0"/>
          </a:p>
          <a:p>
            <a:endParaRPr lang="en-US" altLang="zh-CN" sz="2000" dirty="0" smtClean="0"/>
          </a:p>
          <a:p>
            <a:endParaRPr lang="en-US" altLang="zh-CN" sz="2000" dirty="0" smtClean="0"/>
          </a:p>
          <a:p>
            <a:endParaRPr lang="zh-CN" alt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2162820"/>
            <a:ext cx="5410200" cy="134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4038600"/>
            <a:ext cx="5596601" cy="118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92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fontScale="90000"/>
          </a:bodyPr>
          <a:lstStyle/>
          <a:p>
            <a:r>
              <a:rPr lang="en-US" altLang="zh-CN" sz="3600" dirty="0"/>
              <a:t>How to represent a word using a common way?</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As                               and           is the dimension of the         feature.</a:t>
            </a:r>
          </a:p>
          <a:p>
            <a:r>
              <a:rPr lang="en-US" altLang="zh-CN" sz="2000" dirty="0" smtClean="0"/>
              <a:t>So a word </a:t>
            </a:r>
            <a:r>
              <a:rPr lang="en-US" altLang="zh-CN" sz="2000" i="1" dirty="0" err="1" smtClean="0"/>
              <a:t>i</a:t>
            </a:r>
            <a:r>
              <a:rPr lang="en-US" altLang="zh-CN" sz="2000" dirty="0" smtClean="0"/>
              <a:t> is then embedded in a                        dimensional space by concatenating all the lookup-table outputs.</a:t>
            </a:r>
          </a:p>
          <a:p>
            <a:r>
              <a:rPr lang="en-US" altLang="zh-CN" sz="2000" dirty="0" smtClean="0"/>
              <a:t>Thus a unified representation of word is defined.</a:t>
            </a:r>
          </a:p>
          <a:p>
            <a:r>
              <a:rPr lang="en-US" altLang="zh-CN" sz="2000" dirty="0" smtClean="0"/>
              <a:t>The lookup table layer maps the original sentence into a sequence of n identically sized </a:t>
            </a:r>
            <a:r>
              <a:rPr lang="en-US" altLang="zh-CN" sz="2000" dirty="0" err="1" smtClean="0"/>
              <a:t>vertors</a:t>
            </a:r>
            <a:r>
              <a:rPr lang="en-US" altLang="zh-CN" sz="2000" dirty="0" smtClean="0"/>
              <a:t> (d) : </a:t>
            </a:r>
          </a:p>
          <a:p>
            <a:r>
              <a:rPr lang="en-US" altLang="zh-CN" sz="2000" dirty="0" smtClean="0"/>
              <a:t>There is another problem that the size n of the sequence varies depending in the sentence but normal NNs are not able to </a:t>
            </a:r>
            <a:r>
              <a:rPr lang="en-US" altLang="zh-CN" sz="2000" dirty="0"/>
              <a:t>handle sequences </a:t>
            </a:r>
            <a:r>
              <a:rPr lang="en-US" altLang="zh-CN" sz="2000" dirty="0" smtClean="0"/>
              <a:t>of variable </a:t>
            </a:r>
            <a:r>
              <a:rPr lang="en-US" altLang="zh-CN" sz="2000" dirty="0"/>
              <a:t>length</a:t>
            </a:r>
            <a:r>
              <a:rPr lang="en-US" altLang="zh-CN" sz="2000" dirty="0" smtClean="0"/>
              <a:t>.</a:t>
            </a:r>
          </a:p>
          <a:p>
            <a:endParaRPr lang="en-US" altLang="zh-CN" sz="2000" dirty="0"/>
          </a:p>
          <a:p>
            <a:endParaRPr lang="en-US" altLang="zh-CN" sz="2000" dirty="0" smtClean="0"/>
          </a:p>
          <a:p>
            <a:pPr marL="0" indent="0">
              <a:buNone/>
            </a:pPr>
            <a:r>
              <a:rPr lang="en-US" altLang="zh-CN" sz="2000" dirty="0"/>
              <a:t> </a:t>
            </a:r>
            <a:r>
              <a:rPr lang="en-US" altLang="zh-CN" sz="2000" dirty="0" smtClean="0"/>
              <a:t>    </a:t>
            </a:r>
            <a:r>
              <a:rPr lang="en-US" altLang="zh-CN" sz="2000" dirty="0" smtClean="0"/>
              <a:t> </a:t>
            </a:r>
            <a:endParaRPr lang="zh-CN" altLang="en-US" sz="2000" dirty="0"/>
          </a:p>
        </p:txBody>
      </p:sp>
      <p:graphicFrame>
        <p:nvGraphicFramePr>
          <p:cNvPr id="4" name="对象 3"/>
          <p:cNvGraphicFramePr>
            <a:graphicFrameLocks noChangeAspect="1"/>
          </p:cNvGraphicFramePr>
          <p:nvPr>
            <p:extLst>
              <p:ext uri="{D42A27DB-BD31-4B8C-83A1-F6EECF244321}">
                <p14:modId xmlns:p14="http://schemas.microsoft.com/office/powerpoint/2010/main" val="1973056149"/>
              </p:ext>
            </p:extLst>
          </p:nvPr>
        </p:nvGraphicFramePr>
        <p:xfrm>
          <a:off x="1295400" y="1219200"/>
          <a:ext cx="1600200" cy="533400"/>
        </p:xfrm>
        <a:graphic>
          <a:graphicData uri="http://schemas.openxmlformats.org/presentationml/2006/ole">
            <mc:AlternateContent xmlns:mc="http://schemas.openxmlformats.org/markup-compatibility/2006">
              <mc:Choice xmlns:v="urn:schemas-microsoft-com:vml" Requires="v">
                <p:oleObj spid="_x0000_s3188" name="Equation" r:id="rId3" imgW="799920" imgH="266400" progId="Equation.DSMT4">
                  <p:embed/>
                </p:oleObj>
              </mc:Choice>
              <mc:Fallback>
                <p:oleObj name="Equation" r:id="rId3" imgW="799920" imgH="266400" progId="Equation.DSMT4">
                  <p:embed/>
                  <p:pic>
                    <p:nvPicPr>
                      <p:cNvPr id="0" name=""/>
                      <p:cNvPicPr/>
                      <p:nvPr/>
                    </p:nvPicPr>
                    <p:blipFill>
                      <a:blip r:embed="rId4"/>
                      <a:stretch>
                        <a:fillRect/>
                      </a:stretch>
                    </p:blipFill>
                    <p:spPr>
                      <a:xfrm>
                        <a:off x="1295400" y="1219200"/>
                        <a:ext cx="1600200" cy="5334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862477964"/>
              </p:ext>
            </p:extLst>
          </p:nvPr>
        </p:nvGraphicFramePr>
        <p:xfrm>
          <a:off x="3429000" y="1219200"/>
          <a:ext cx="533400" cy="581891"/>
        </p:xfrm>
        <a:graphic>
          <a:graphicData uri="http://schemas.openxmlformats.org/presentationml/2006/ole">
            <mc:AlternateContent xmlns:mc="http://schemas.openxmlformats.org/markup-compatibility/2006">
              <mc:Choice xmlns:v="urn:schemas-microsoft-com:vml" Requires="v">
                <p:oleObj spid="_x0000_s3189" name="Equation" r:id="rId5" imgW="139680" imgH="152280" progId="Equation.DSMT4">
                  <p:embed/>
                </p:oleObj>
              </mc:Choice>
              <mc:Fallback>
                <p:oleObj name="Equation" r:id="rId5" imgW="139680" imgH="152280" progId="Equation.DSMT4">
                  <p:embed/>
                  <p:pic>
                    <p:nvPicPr>
                      <p:cNvPr id="0" name=""/>
                      <p:cNvPicPr/>
                      <p:nvPr/>
                    </p:nvPicPr>
                    <p:blipFill>
                      <a:blip r:embed="rId6"/>
                      <a:stretch>
                        <a:fillRect/>
                      </a:stretch>
                    </p:blipFill>
                    <p:spPr>
                      <a:xfrm>
                        <a:off x="3429000" y="1219200"/>
                        <a:ext cx="533400" cy="581891"/>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624971526"/>
              </p:ext>
            </p:extLst>
          </p:nvPr>
        </p:nvGraphicFramePr>
        <p:xfrm>
          <a:off x="6324600" y="1295400"/>
          <a:ext cx="457200" cy="457200"/>
        </p:xfrm>
        <a:graphic>
          <a:graphicData uri="http://schemas.openxmlformats.org/presentationml/2006/ole">
            <mc:AlternateContent xmlns:mc="http://schemas.openxmlformats.org/markup-compatibility/2006">
              <mc:Choice xmlns:v="urn:schemas-microsoft-com:vml" Requires="v">
                <p:oleObj spid="_x0000_s3190" name="Equation" r:id="rId7" imgW="203040" imgH="203040" progId="Equation.DSMT4">
                  <p:embed/>
                </p:oleObj>
              </mc:Choice>
              <mc:Fallback>
                <p:oleObj name="Equation" r:id="rId7" imgW="203040" imgH="203040" progId="Equation.DSMT4">
                  <p:embed/>
                  <p:pic>
                    <p:nvPicPr>
                      <p:cNvPr id="0" name=""/>
                      <p:cNvPicPr/>
                      <p:nvPr/>
                    </p:nvPicPr>
                    <p:blipFill>
                      <a:blip r:embed="rId8"/>
                      <a:stretch>
                        <a:fillRect/>
                      </a:stretch>
                    </p:blipFill>
                    <p:spPr>
                      <a:xfrm>
                        <a:off x="6324600" y="1295400"/>
                        <a:ext cx="457200" cy="4572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45732258"/>
              </p:ext>
            </p:extLst>
          </p:nvPr>
        </p:nvGraphicFramePr>
        <p:xfrm>
          <a:off x="4419600" y="1714500"/>
          <a:ext cx="1297214" cy="495300"/>
        </p:xfrm>
        <a:graphic>
          <a:graphicData uri="http://schemas.openxmlformats.org/presentationml/2006/ole">
            <mc:AlternateContent xmlns:mc="http://schemas.openxmlformats.org/markup-compatibility/2006">
              <mc:Choice xmlns:v="urn:schemas-microsoft-com:vml" Requires="v">
                <p:oleObj spid="_x0000_s3191" name="Equation" r:id="rId9" imgW="698400" imgH="266400" progId="Equation.DSMT4">
                  <p:embed/>
                </p:oleObj>
              </mc:Choice>
              <mc:Fallback>
                <p:oleObj name="Equation" r:id="rId9" imgW="698400" imgH="266400" progId="Equation.DSMT4">
                  <p:embed/>
                  <p:pic>
                    <p:nvPicPr>
                      <p:cNvPr id="0" name=""/>
                      <p:cNvPicPr/>
                      <p:nvPr/>
                    </p:nvPicPr>
                    <p:blipFill>
                      <a:blip r:embed="rId10"/>
                      <a:stretch>
                        <a:fillRect/>
                      </a:stretch>
                    </p:blipFill>
                    <p:spPr>
                      <a:xfrm>
                        <a:off x="4419600" y="1714500"/>
                        <a:ext cx="1297214" cy="495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879646252"/>
              </p:ext>
            </p:extLst>
          </p:nvPr>
        </p:nvGraphicFramePr>
        <p:xfrm>
          <a:off x="3810000" y="3048000"/>
          <a:ext cx="2646947" cy="457200"/>
        </p:xfrm>
        <a:graphic>
          <a:graphicData uri="http://schemas.openxmlformats.org/presentationml/2006/ole">
            <mc:AlternateContent xmlns:mc="http://schemas.openxmlformats.org/markup-compatibility/2006">
              <mc:Choice xmlns:v="urn:schemas-microsoft-com:vml" Requires="v">
                <p:oleObj spid="_x0000_s3192" name="Equation" r:id="rId11" imgW="1396800" imgH="241200" progId="Equation.DSMT4">
                  <p:embed/>
                </p:oleObj>
              </mc:Choice>
              <mc:Fallback>
                <p:oleObj name="Equation" r:id="rId11" imgW="1396800" imgH="241200" progId="Equation.DSMT4">
                  <p:embed/>
                  <p:pic>
                    <p:nvPicPr>
                      <p:cNvPr id="0" name=""/>
                      <p:cNvPicPr/>
                      <p:nvPr/>
                    </p:nvPicPr>
                    <p:blipFill>
                      <a:blip r:embed="rId12"/>
                      <a:stretch>
                        <a:fillRect/>
                      </a:stretch>
                    </p:blipFill>
                    <p:spPr>
                      <a:xfrm>
                        <a:off x="3810000" y="3048000"/>
                        <a:ext cx="2646947" cy="457200"/>
                      </a:xfrm>
                      <a:prstGeom prst="rect">
                        <a:avLst/>
                      </a:prstGeom>
                    </p:spPr>
                  </p:pic>
                </p:oleObj>
              </mc:Fallback>
            </mc:AlternateContent>
          </a:graphicData>
        </a:graphic>
      </p:graphicFrame>
    </p:spTree>
    <p:extLst>
      <p:ext uri="{BB962C8B-B14F-4D97-AF65-F5344CB8AC3E}">
        <p14:creationId xmlns:p14="http://schemas.microsoft.com/office/powerpoint/2010/main" val="203219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How to solve the problems?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One possible way is using a window around the word to be labeled.</a:t>
            </a:r>
          </a:p>
          <a:p>
            <a:pPr lvl="1"/>
            <a:r>
              <a:rPr lang="en-US" altLang="zh-CN" sz="1600" dirty="0" smtClean="0"/>
              <a:t>Work for simple tasks like POS</a:t>
            </a:r>
          </a:p>
          <a:p>
            <a:pPr lvl="1"/>
            <a:r>
              <a:rPr lang="en-US" altLang="zh-CN" sz="1600" dirty="0" smtClean="0"/>
              <a:t>Fails on more complex tasks like SRL as the role of a word depends on a word far away from the sentence-outside of window.</a:t>
            </a:r>
            <a:endParaRPr lang="en-US" altLang="zh-CN" sz="1600" dirty="0"/>
          </a:p>
          <a:p>
            <a:r>
              <a:rPr lang="en-US" altLang="zh-CN" sz="2000" dirty="0" smtClean="0"/>
              <a:t>This paper proposed the solution </a:t>
            </a:r>
            <a:r>
              <a:rPr lang="en-US" altLang="zh-CN" sz="2000" dirty="0"/>
              <a:t>of using TDNN’s. When modeling long-distance dependencies is </a:t>
            </a:r>
            <a:r>
              <a:rPr lang="en-US" altLang="zh-CN" sz="2000" dirty="0" smtClean="0"/>
              <a:t>important</a:t>
            </a:r>
            <a:r>
              <a:rPr lang="en-US" altLang="zh-CN" sz="2000" dirty="0"/>
              <a:t>, Time-Delay Neural Networks (TDNNs) </a:t>
            </a:r>
            <a:r>
              <a:rPr lang="en-US" altLang="zh-CN" sz="2000" dirty="0" smtClean="0"/>
              <a:t>are </a:t>
            </a:r>
            <a:r>
              <a:rPr lang="en-US" altLang="zh-CN" sz="2000" dirty="0"/>
              <a:t>a better choice</a:t>
            </a:r>
            <a:r>
              <a:rPr lang="en-US" altLang="zh-CN" sz="2000" dirty="0" smtClean="0"/>
              <a:t>.</a:t>
            </a:r>
          </a:p>
          <a:p>
            <a:r>
              <a:rPr lang="en-US" altLang="zh-CN" sz="2000" dirty="0" smtClean="0"/>
              <a:t>Time refers to order of words in the sentence.</a:t>
            </a:r>
          </a:p>
          <a:p>
            <a:r>
              <a:rPr lang="en-US" altLang="zh-CN" sz="2000" dirty="0" smtClean="0"/>
              <a:t>A TDNN </a:t>
            </a:r>
            <a:r>
              <a:rPr lang="en-US" altLang="zh-CN" sz="2000" dirty="0"/>
              <a:t>“reads” the sequence in an online fashion</a:t>
            </a:r>
            <a:r>
              <a:rPr lang="en-US" altLang="zh-CN" sz="2000" dirty="0" smtClean="0"/>
              <a:t>: at time t, it sees the        word.</a:t>
            </a:r>
          </a:p>
          <a:p>
            <a:r>
              <a:rPr lang="en-US" altLang="zh-CN" sz="2000" dirty="0" smtClean="0"/>
              <a:t>It  performs a convolution</a:t>
            </a:r>
          </a:p>
          <a:p>
            <a:endParaRPr lang="en-US" altLang="zh-CN" sz="2000" dirty="0" smtClean="0"/>
          </a:p>
          <a:p>
            <a:r>
              <a:rPr lang="en-US" altLang="zh-CN" sz="2000" dirty="0"/>
              <a:t> </a:t>
            </a:r>
            <a:r>
              <a:rPr lang="en-US" altLang="zh-CN" sz="2000" dirty="0" smtClean="0"/>
              <a:t>     are the parameters of the layer and          is the number of the hidden units. </a:t>
            </a:r>
            <a:endParaRPr lang="en-US" altLang="zh-CN" sz="2000" dirty="0"/>
          </a:p>
        </p:txBody>
      </p:sp>
      <p:graphicFrame>
        <p:nvGraphicFramePr>
          <p:cNvPr id="4" name="对象 3"/>
          <p:cNvGraphicFramePr>
            <a:graphicFrameLocks noChangeAspect="1"/>
          </p:cNvGraphicFramePr>
          <p:nvPr>
            <p:extLst>
              <p:ext uri="{D42A27DB-BD31-4B8C-83A1-F6EECF244321}">
                <p14:modId xmlns:p14="http://schemas.microsoft.com/office/powerpoint/2010/main" val="4159922143"/>
              </p:ext>
            </p:extLst>
          </p:nvPr>
        </p:nvGraphicFramePr>
        <p:xfrm>
          <a:off x="8305800" y="3810000"/>
          <a:ext cx="371475" cy="457200"/>
        </p:xfrm>
        <a:graphic>
          <a:graphicData uri="http://schemas.openxmlformats.org/presentationml/2006/ole">
            <mc:AlternateContent xmlns:mc="http://schemas.openxmlformats.org/markup-compatibility/2006">
              <mc:Choice xmlns:v="urn:schemas-microsoft-com:vml" Requires="v">
                <p:oleObj spid="_x0000_s4183" name="Equation" r:id="rId3" imgW="164880" imgH="203040" progId="Equation.DSMT4">
                  <p:embed/>
                </p:oleObj>
              </mc:Choice>
              <mc:Fallback>
                <p:oleObj name="Equation" r:id="rId3" imgW="164880" imgH="203040" progId="Equation.DSMT4">
                  <p:embed/>
                  <p:pic>
                    <p:nvPicPr>
                      <p:cNvPr id="0" name=""/>
                      <p:cNvPicPr/>
                      <p:nvPr/>
                    </p:nvPicPr>
                    <p:blipFill>
                      <a:blip r:embed="rId4"/>
                      <a:stretch>
                        <a:fillRect/>
                      </a:stretch>
                    </p:blipFill>
                    <p:spPr>
                      <a:xfrm>
                        <a:off x="8305800" y="3810000"/>
                        <a:ext cx="371475" cy="4572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839492686"/>
              </p:ext>
            </p:extLst>
          </p:nvPr>
        </p:nvGraphicFramePr>
        <p:xfrm>
          <a:off x="3657600" y="4419600"/>
          <a:ext cx="4837611" cy="838200"/>
        </p:xfrm>
        <a:graphic>
          <a:graphicData uri="http://schemas.openxmlformats.org/presentationml/2006/ole">
            <mc:AlternateContent xmlns:mc="http://schemas.openxmlformats.org/markup-compatibility/2006">
              <mc:Choice xmlns:v="urn:schemas-microsoft-com:vml" Requires="v">
                <p:oleObj spid="_x0000_s4184" name="Equation" r:id="rId5" imgW="2565360" imgH="444240" progId="Equation.DSMT4">
                  <p:embed/>
                </p:oleObj>
              </mc:Choice>
              <mc:Fallback>
                <p:oleObj name="Equation" r:id="rId5" imgW="2565360" imgH="444240" progId="Equation.DSMT4">
                  <p:embed/>
                  <p:pic>
                    <p:nvPicPr>
                      <p:cNvPr id="0" name=""/>
                      <p:cNvPicPr/>
                      <p:nvPr/>
                    </p:nvPicPr>
                    <p:blipFill>
                      <a:blip r:embed="rId6"/>
                      <a:stretch>
                        <a:fillRect/>
                      </a:stretch>
                    </p:blipFill>
                    <p:spPr>
                      <a:xfrm>
                        <a:off x="3657600" y="4419600"/>
                        <a:ext cx="4837611" cy="8382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34994626"/>
              </p:ext>
            </p:extLst>
          </p:nvPr>
        </p:nvGraphicFramePr>
        <p:xfrm>
          <a:off x="838200" y="5257800"/>
          <a:ext cx="346242" cy="469900"/>
        </p:xfrm>
        <a:graphic>
          <a:graphicData uri="http://schemas.openxmlformats.org/presentationml/2006/ole">
            <mc:AlternateContent xmlns:mc="http://schemas.openxmlformats.org/markup-compatibility/2006">
              <mc:Choice xmlns:v="urn:schemas-microsoft-com:vml" Requires="v">
                <p:oleObj spid="_x0000_s4185" name="Equation" r:id="rId7" imgW="177480" imgH="241200" progId="Equation.DSMT4">
                  <p:embed/>
                </p:oleObj>
              </mc:Choice>
              <mc:Fallback>
                <p:oleObj name="Equation" r:id="rId7" imgW="177480" imgH="241200" progId="Equation.DSMT4">
                  <p:embed/>
                  <p:pic>
                    <p:nvPicPr>
                      <p:cNvPr id="0" name=""/>
                      <p:cNvPicPr/>
                      <p:nvPr/>
                    </p:nvPicPr>
                    <p:blipFill>
                      <a:blip r:embed="rId8"/>
                      <a:stretch>
                        <a:fillRect/>
                      </a:stretch>
                    </p:blipFill>
                    <p:spPr>
                      <a:xfrm>
                        <a:off x="838200" y="5257800"/>
                        <a:ext cx="346242" cy="4699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445567092"/>
              </p:ext>
            </p:extLst>
          </p:nvPr>
        </p:nvGraphicFramePr>
        <p:xfrm>
          <a:off x="4953000" y="5257800"/>
          <a:ext cx="495300" cy="457200"/>
        </p:xfrm>
        <a:graphic>
          <a:graphicData uri="http://schemas.openxmlformats.org/presentationml/2006/ole">
            <mc:AlternateContent xmlns:mc="http://schemas.openxmlformats.org/markup-compatibility/2006">
              <mc:Choice xmlns:v="urn:schemas-microsoft-com:vml" Requires="v">
                <p:oleObj spid="_x0000_s4186" name="Equation" r:id="rId9" imgW="164880" imgH="152280" progId="Equation.DSMT4">
                  <p:embed/>
                </p:oleObj>
              </mc:Choice>
              <mc:Fallback>
                <p:oleObj name="Equation" r:id="rId9" imgW="164880" imgH="152280" progId="Equation.DSMT4">
                  <p:embed/>
                  <p:pic>
                    <p:nvPicPr>
                      <p:cNvPr id="0" name=""/>
                      <p:cNvPicPr/>
                      <p:nvPr/>
                    </p:nvPicPr>
                    <p:blipFill>
                      <a:blip r:embed="rId10"/>
                      <a:stretch>
                        <a:fillRect/>
                      </a:stretch>
                    </p:blipFill>
                    <p:spPr>
                      <a:xfrm>
                        <a:off x="4953000" y="5257800"/>
                        <a:ext cx="495300" cy="457200"/>
                      </a:xfrm>
                      <a:prstGeom prst="rect">
                        <a:avLst/>
                      </a:prstGeom>
                    </p:spPr>
                  </p:pic>
                </p:oleObj>
              </mc:Fallback>
            </mc:AlternateContent>
          </a:graphicData>
        </a:graphic>
      </p:graphicFrame>
    </p:spTree>
    <p:extLst>
      <p:ext uri="{BB962C8B-B14F-4D97-AF65-F5344CB8AC3E}">
        <p14:creationId xmlns:p14="http://schemas.microsoft.com/office/powerpoint/2010/main" val="3976476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a:t>How to solve the problems?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a:t>A classical window approach only considers words </a:t>
            </a:r>
            <a:r>
              <a:rPr lang="en-US" altLang="zh-CN" sz="2000" dirty="0" smtClean="0"/>
              <a:t>in a </a:t>
            </a:r>
            <a:r>
              <a:rPr lang="en-US" altLang="zh-CN" sz="2000" dirty="0"/>
              <a:t>window of size </a:t>
            </a:r>
            <a:r>
              <a:rPr lang="en-US" altLang="zh-CN" sz="2000" dirty="0" err="1"/>
              <a:t>ksz</a:t>
            </a:r>
            <a:r>
              <a:rPr lang="en-US" altLang="zh-CN" sz="2000" dirty="0"/>
              <a:t> around the word to be labeled</a:t>
            </a:r>
            <a:r>
              <a:rPr lang="en-US" altLang="zh-CN" sz="2000" dirty="0" smtClean="0"/>
              <a:t>.</a:t>
            </a:r>
          </a:p>
          <a:p>
            <a:r>
              <a:rPr lang="en-US" altLang="zh-CN" sz="2000" dirty="0"/>
              <a:t>But a TDNN considers at </a:t>
            </a:r>
            <a:r>
              <a:rPr lang="en-US" altLang="zh-CN" sz="2000" dirty="0" smtClean="0"/>
              <a:t>the same </a:t>
            </a:r>
            <a:r>
              <a:rPr lang="en-US" altLang="zh-CN" sz="2000" dirty="0"/>
              <a:t>time all windows of </a:t>
            </a:r>
            <a:r>
              <a:rPr lang="en-US" altLang="zh-CN" sz="2000" dirty="0" err="1"/>
              <a:t>ksz</a:t>
            </a:r>
            <a:r>
              <a:rPr lang="en-US" altLang="zh-CN" sz="2000" dirty="0"/>
              <a:t> words in the sentence</a:t>
            </a:r>
            <a:r>
              <a:rPr lang="en-US" altLang="zh-CN" sz="2000" dirty="0" smtClean="0"/>
              <a:t>. It shares weights through time-space.</a:t>
            </a:r>
          </a:p>
          <a:p>
            <a:r>
              <a:rPr lang="en-US" altLang="zh-CN" sz="2000" dirty="0"/>
              <a:t>TDNN layers can also be stacked so that one can </a:t>
            </a:r>
            <a:r>
              <a:rPr lang="en-US" altLang="zh-CN" sz="2000" dirty="0" smtClean="0"/>
              <a:t>extract </a:t>
            </a:r>
            <a:r>
              <a:rPr lang="en-US" altLang="zh-CN" sz="2000" dirty="0"/>
              <a:t>local features in lower layers, and more </a:t>
            </a:r>
            <a:r>
              <a:rPr lang="en-US" altLang="zh-CN" sz="2000" dirty="0" smtClean="0"/>
              <a:t>global features </a:t>
            </a:r>
            <a:r>
              <a:rPr lang="en-US" altLang="zh-CN" sz="2000" dirty="0"/>
              <a:t>in subsequent </a:t>
            </a:r>
            <a:r>
              <a:rPr lang="en-US" altLang="zh-CN" sz="2000" dirty="0" smtClean="0"/>
              <a:t>ones, which </a:t>
            </a:r>
            <a:r>
              <a:rPr lang="en-US" altLang="zh-CN" sz="2000" dirty="0"/>
              <a:t>is </a:t>
            </a:r>
            <a:r>
              <a:rPr lang="en-US" altLang="zh-CN" sz="2000" dirty="0" smtClean="0"/>
              <a:t>typically </a:t>
            </a:r>
            <a:r>
              <a:rPr lang="en-US" altLang="zh-CN" sz="2000" dirty="0"/>
              <a:t>used in convolutional networks for vision </a:t>
            </a:r>
            <a:r>
              <a:rPr lang="en-US" altLang="zh-CN" sz="2000" dirty="0" smtClean="0"/>
              <a:t>tasks.</a:t>
            </a:r>
          </a:p>
          <a:p>
            <a:r>
              <a:rPr lang="en-US" altLang="zh-CN" sz="2000" dirty="0" smtClean="0"/>
              <a:t>Now how to solve the problem of </a:t>
            </a:r>
            <a:r>
              <a:rPr lang="en-US" altLang="zh-CN" sz="2000" dirty="0"/>
              <a:t>sequences of variable </a:t>
            </a:r>
            <a:r>
              <a:rPr lang="en-US" altLang="zh-CN" sz="2000" dirty="0" smtClean="0"/>
              <a:t>length?</a:t>
            </a:r>
          </a:p>
          <a:p>
            <a:r>
              <a:rPr lang="en-US" altLang="zh-CN" sz="2000" dirty="0" smtClean="0"/>
              <a:t>Take all windows of words in the sentence to predict the label of one word of interest.</a:t>
            </a:r>
          </a:p>
          <a:p>
            <a:r>
              <a:rPr lang="en-US" altLang="zh-CN" sz="2000" dirty="0" smtClean="0"/>
              <a:t>Add </a:t>
            </a:r>
            <a:r>
              <a:rPr lang="en-US" altLang="zh-CN" sz="2000" dirty="0"/>
              <a:t>to </a:t>
            </a:r>
            <a:r>
              <a:rPr lang="en-US" altLang="zh-CN" sz="2000" dirty="0" smtClean="0"/>
              <a:t>the </a:t>
            </a:r>
            <a:r>
              <a:rPr lang="en-US" altLang="zh-CN" sz="2000" dirty="0"/>
              <a:t>architecture a layer which </a:t>
            </a:r>
            <a:r>
              <a:rPr lang="en-US" altLang="zh-CN" sz="2000" dirty="0" smtClean="0"/>
              <a:t>captures the </a:t>
            </a:r>
            <a:r>
              <a:rPr lang="en-US" altLang="zh-CN" sz="2000" dirty="0"/>
              <a:t>most relevant features over the sentence by feeding  the TDNN layer(s) into a “Max” </a:t>
            </a:r>
            <a:r>
              <a:rPr lang="en-US" altLang="zh-CN" sz="2000" dirty="0" smtClean="0"/>
              <a:t>Layer.</a:t>
            </a:r>
          </a:p>
          <a:p>
            <a:endParaRPr lang="en-US" altLang="zh-CN" sz="2000" dirty="0"/>
          </a:p>
          <a:p>
            <a:endParaRPr lang="en-US" altLang="zh-CN" sz="2000" dirty="0"/>
          </a:p>
          <a:p>
            <a:endParaRPr lang="zh-CN" altLang="en-US" sz="2000" dirty="0"/>
          </a:p>
        </p:txBody>
      </p:sp>
    </p:spTree>
    <p:extLst>
      <p:ext uri="{BB962C8B-B14F-4D97-AF65-F5344CB8AC3E}">
        <p14:creationId xmlns:p14="http://schemas.microsoft.com/office/powerpoint/2010/main" val="4052739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Max Layer</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a:t>Local feature vectors extracted by the convolutional layers have to </a:t>
            </a:r>
            <a:r>
              <a:rPr lang="en-US" altLang="zh-CN" sz="2000" dirty="0" smtClean="0"/>
              <a:t>be combined </a:t>
            </a:r>
            <a:r>
              <a:rPr lang="en-US" altLang="zh-CN" sz="2000" dirty="0"/>
              <a:t>to obtain a global feature vector, with a fixed size independent of the sentence length in order to apply subsequent standard affine </a:t>
            </a:r>
            <a:r>
              <a:rPr lang="en-US" altLang="zh-CN" sz="2000" dirty="0" smtClean="0"/>
              <a:t>layers.</a:t>
            </a:r>
          </a:p>
          <a:p>
            <a:r>
              <a:rPr lang="en-US" altLang="zh-CN" sz="2000" dirty="0" smtClean="0"/>
              <a:t>Traditional networks </a:t>
            </a:r>
            <a:r>
              <a:rPr lang="en-US" altLang="zh-CN" sz="2000" dirty="0"/>
              <a:t>often apply an </a:t>
            </a:r>
            <a:r>
              <a:rPr lang="en-US" altLang="zh-CN" sz="2000" dirty="0" smtClean="0"/>
              <a:t>average operation over the time</a:t>
            </a:r>
            <a:r>
              <a:rPr lang="en-US" altLang="zh-CN" sz="2000" dirty="0"/>
              <a:t>. </a:t>
            </a:r>
            <a:r>
              <a:rPr lang="en-US" altLang="zh-CN" sz="2000" dirty="0" smtClean="0"/>
              <a:t>But the </a:t>
            </a:r>
            <a:r>
              <a:rPr lang="en-US" altLang="zh-CN" sz="2000" dirty="0"/>
              <a:t>average operation does not make much sense in </a:t>
            </a:r>
            <a:r>
              <a:rPr lang="en-US" altLang="zh-CN" sz="2000" dirty="0" smtClean="0"/>
              <a:t>this case.</a:t>
            </a:r>
          </a:p>
          <a:p>
            <a:r>
              <a:rPr lang="en-US" altLang="zh-CN" sz="2000" dirty="0" smtClean="0"/>
              <a:t>As </a:t>
            </a:r>
            <a:r>
              <a:rPr lang="en-US" altLang="zh-CN" sz="2000" dirty="0"/>
              <a:t>in general </a:t>
            </a:r>
            <a:r>
              <a:rPr lang="en-US" altLang="zh-CN" sz="2000" dirty="0" smtClean="0"/>
              <a:t>most words </a:t>
            </a:r>
            <a:r>
              <a:rPr lang="en-US" altLang="zh-CN" sz="2000" dirty="0"/>
              <a:t>in </a:t>
            </a:r>
            <a:r>
              <a:rPr lang="en-US" altLang="zh-CN" sz="2000" dirty="0" smtClean="0"/>
              <a:t>the </a:t>
            </a:r>
            <a:r>
              <a:rPr lang="en-US" altLang="zh-CN" sz="2000" dirty="0"/>
              <a:t>sentence do not have any influence on the semantic role of a given word to tag.</a:t>
            </a:r>
          </a:p>
          <a:p>
            <a:r>
              <a:rPr lang="en-US" altLang="zh-CN" sz="2000" dirty="0"/>
              <a:t>Instead, </a:t>
            </a:r>
            <a:r>
              <a:rPr lang="en-US" altLang="zh-CN" sz="2000" dirty="0" smtClean="0"/>
              <a:t>it uses a </a:t>
            </a:r>
            <a:r>
              <a:rPr lang="en-US" altLang="zh-CN" sz="2000" dirty="0"/>
              <a:t>max approach, which forces the network to capture the most useful </a:t>
            </a:r>
            <a:r>
              <a:rPr lang="en-US" altLang="zh-CN" sz="2000" dirty="0" smtClean="0"/>
              <a:t>local features </a:t>
            </a:r>
            <a:r>
              <a:rPr lang="en-US" altLang="zh-CN" sz="2000" dirty="0"/>
              <a:t>produced by the convolutional </a:t>
            </a:r>
            <a:r>
              <a:rPr lang="en-US" altLang="zh-CN" sz="2000" dirty="0" smtClean="0"/>
              <a:t>layers.</a:t>
            </a:r>
          </a:p>
          <a:p>
            <a:r>
              <a:rPr lang="en-US" altLang="zh-CN" sz="2000" dirty="0" smtClean="0"/>
              <a:t>The max output by a convolutional layer l-1 is as following:</a:t>
            </a:r>
          </a:p>
          <a:p>
            <a:endParaRPr lang="zh-CN" alt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85824"/>
            <a:ext cx="4800600" cy="67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638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Deeper Architecture</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A TDNN layer performs a linear </a:t>
            </a:r>
            <a:r>
              <a:rPr lang="en-US" altLang="zh-CN" sz="2000" dirty="0"/>
              <a:t>operator over </a:t>
            </a:r>
            <a:r>
              <a:rPr lang="en-US" altLang="zh-CN" sz="2000" dirty="0" smtClean="0"/>
              <a:t>the input </a:t>
            </a:r>
            <a:r>
              <a:rPr lang="en-US" altLang="zh-CN" sz="2000" dirty="0"/>
              <a:t>sequence</a:t>
            </a:r>
            <a:r>
              <a:rPr lang="en-US" altLang="zh-CN" sz="2000" dirty="0" smtClean="0"/>
              <a:t>.</a:t>
            </a:r>
          </a:p>
          <a:p>
            <a:endParaRPr lang="en-US" altLang="zh-CN" sz="2000" dirty="0"/>
          </a:p>
          <a:p>
            <a:r>
              <a:rPr lang="en-US" altLang="zh-CN" sz="2000" dirty="0" smtClean="0"/>
              <a:t>Linear </a:t>
            </a:r>
            <a:r>
              <a:rPr lang="en-US" altLang="zh-CN" sz="2000" dirty="0"/>
              <a:t>approach works for </a:t>
            </a:r>
            <a:r>
              <a:rPr lang="en-US" altLang="zh-CN" sz="2000" dirty="0" smtClean="0"/>
              <a:t>POS and NER </a:t>
            </a:r>
            <a:r>
              <a:rPr lang="en-US" altLang="zh-CN" sz="2000" dirty="0"/>
              <a:t>but NOT </a:t>
            </a:r>
            <a:r>
              <a:rPr lang="en-US" altLang="zh-CN" sz="2000" dirty="0" smtClean="0"/>
              <a:t>for SRL. More </a:t>
            </a:r>
            <a:r>
              <a:rPr lang="en-US" altLang="zh-CN" sz="2000" dirty="0"/>
              <a:t>complex tasks like SRL require nonlinear models</a:t>
            </a:r>
            <a:r>
              <a:rPr lang="en-US" altLang="zh-CN" sz="2000" dirty="0" smtClean="0"/>
              <a:t>.</a:t>
            </a:r>
          </a:p>
          <a:p>
            <a:endParaRPr lang="en-US" altLang="zh-CN" sz="2000" dirty="0"/>
          </a:p>
          <a:p>
            <a:r>
              <a:rPr lang="en-US" altLang="zh-CN" sz="2000" dirty="0" smtClean="0"/>
              <a:t>We can </a:t>
            </a:r>
            <a:r>
              <a:rPr lang="en-US" altLang="zh-CN" sz="2000" dirty="0"/>
              <a:t>add one or more layers to the </a:t>
            </a:r>
            <a:r>
              <a:rPr lang="en-US" altLang="zh-CN" sz="2000" dirty="0" smtClean="0"/>
              <a:t>NN with a non-linear </a:t>
            </a:r>
            <a:r>
              <a:rPr lang="en-US" altLang="zh-CN" sz="2000" dirty="0" err="1" smtClean="0"/>
              <a:t>appraoch</a:t>
            </a:r>
            <a:r>
              <a:rPr lang="en-US" altLang="zh-CN" sz="2000" dirty="0" smtClean="0"/>
              <a:t>.</a:t>
            </a:r>
          </a:p>
          <a:p>
            <a:endParaRPr lang="en-US" altLang="zh-CN" sz="2000" dirty="0"/>
          </a:p>
          <a:p>
            <a:r>
              <a:rPr lang="en-US" altLang="zh-CN" sz="2000" dirty="0" smtClean="0"/>
              <a:t> The output of the       layer is computed by back-propagation by </a:t>
            </a:r>
          </a:p>
          <a:p>
            <a:endParaRPr lang="zh-CN" altLang="en-US" sz="2000" dirty="0"/>
          </a:p>
        </p:txBody>
      </p:sp>
      <p:graphicFrame>
        <p:nvGraphicFramePr>
          <p:cNvPr id="4" name="对象 3"/>
          <p:cNvGraphicFramePr>
            <a:graphicFrameLocks noChangeAspect="1"/>
          </p:cNvGraphicFramePr>
          <p:nvPr>
            <p:extLst>
              <p:ext uri="{D42A27DB-BD31-4B8C-83A1-F6EECF244321}">
                <p14:modId xmlns:p14="http://schemas.microsoft.com/office/powerpoint/2010/main" val="531627410"/>
              </p:ext>
            </p:extLst>
          </p:nvPr>
        </p:nvGraphicFramePr>
        <p:xfrm>
          <a:off x="2819400" y="3810000"/>
          <a:ext cx="319087" cy="392723"/>
        </p:xfrm>
        <a:graphic>
          <a:graphicData uri="http://schemas.openxmlformats.org/presentationml/2006/ole">
            <mc:AlternateContent xmlns:mc="http://schemas.openxmlformats.org/markup-compatibility/2006">
              <mc:Choice xmlns:v="urn:schemas-microsoft-com:vml" Requires="v">
                <p:oleObj spid="_x0000_s8232" name="Equation" r:id="rId3" imgW="164880" imgH="203040" progId="Equation.DSMT4">
                  <p:embed/>
                </p:oleObj>
              </mc:Choice>
              <mc:Fallback>
                <p:oleObj name="Equation" r:id="rId3" imgW="164880" imgH="203040" progId="Equation.DSMT4">
                  <p:embed/>
                  <p:pic>
                    <p:nvPicPr>
                      <p:cNvPr id="0" name=""/>
                      <p:cNvPicPr/>
                      <p:nvPr/>
                    </p:nvPicPr>
                    <p:blipFill>
                      <a:blip r:embed="rId4"/>
                      <a:stretch>
                        <a:fillRect/>
                      </a:stretch>
                    </p:blipFill>
                    <p:spPr>
                      <a:xfrm>
                        <a:off x="2819400" y="3810000"/>
                        <a:ext cx="319087" cy="39272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885089204"/>
              </p:ext>
            </p:extLst>
          </p:nvPr>
        </p:nvGraphicFramePr>
        <p:xfrm>
          <a:off x="2209800" y="4419600"/>
          <a:ext cx="4326467" cy="533400"/>
        </p:xfrm>
        <a:graphic>
          <a:graphicData uri="http://schemas.openxmlformats.org/presentationml/2006/ole">
            <mc:AlternateContent xmlns:mc="http://schemas.openxmlformats.org/markup-compatibility/2006">
              <mc:Choice xmlns:v="urn:schemas-microsoft-com:vml" Requires="v">
                <p:oleObj spid="_x0000_s8233" name="Equation" r:id="rId5" imgW="1854000" imgH="228600" progId="Equation.DSMT4">
                  <p:embed/>
                </p:oleObj>
              </mc:Choice>
              <mc:Fallback>
                <p:oleObj name="Equation" r:id="rId5" imgW="1854000" imgH="228600" progId="Equation.DSMT4">
                  <p:embed/>
                  <p:pic>
                    <p:nvPicPr>
                      <p:cNvPr id="0" name=""/>
                      <p:cNvPicPr/>
                      <p:nvPr/>
                    </p:nvPicPr>
                    <p:blipFill>
                      <a:blip r:embed="rId6"/>
                      <a:stretch>
                        <a:fillRect/>
                      </a:stretch>
                    </p:blipFill>
                    <p:spPr>
                      <a:xfrm>
                        <a:off x="2209800" y="4419600"/>
                        <a:ext cx="4326467" cy="533400"/>
                      </a:xfrm>
                      <a:prstGeom prst="rect">
                        <a:avLst/>
                      </a:prstGeom>
                    </p:spPr>
                  </p:pic>
                </p:oleObj>
              </mc:Fallback>
            </mc:AlternateContent>
          </a:graphicData>
        </a:graphic>
      </p:graphicFrame>
    </p:spTree>
    <p:extLst>
      <p:ext uri="{BB962C8B-B14F-4D97-AF65-F5344CB8AC3E}">
        <p14:creationId xmlns:p14="http://schemas.microsoft.com/office/powerpoint/2010/main" val="1815638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Deeper Architecture</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The </a:t>
            </a:r>
            <a:r>
              <a:rPr lang="en-US" altLang="zh-CN" sz="2000" dirty="0"/>
              <a:t>size of the last output is the number of </a:t>
            </a:r>
            <a:r>
              <a:rPr lang="en-US" altLang="zh-CN" sz="2000" dirty="0" smtClean="0"/>
              <a:t>classes  </a:t>
            </a:r>
            <a:r>
              <a:rPr lang="en-US" altLang="zh-CN" sz="2000" dirty="0"/>
              <a:t>considered in the NLP task</a:t>
            </a:r>
          </a:p>
          <a:p>
            <a:r>
              <a:rPr lang="en-US" altLang="zh-CN" sz="2000" dirty="0" smtClean="0"/>
              <a:t>A </a:t>
            </a:r>
            <a:r>
              <a:rPr lang="en-US" altLang="zh-CN" sz="2000" dirty="0" err="1"/>
              <a:t>softmax</a:t>
            </a:r>
            <a:r>
              <a:rPr lang="en-US" altLang="zh-CN" sz="2000" dirty="0"/>
              <a:t> layer follows, to ensure positivity </a:t>
            </a:r>
            <a:r>
              <a:rPr lang="en-US" altLang="zh-CN" sz="2000" dirty="0" smtClean="0"/>
              <a:t>and  </a:t>
            </a:r>
            <a:r>
              <a:rPr lang="en-US" altLang="zh-CN" sz="2000" dirty="0"/>
              <a:t>summation to </a:t>
            </a:r>
            <a:r>
              <a:rPr lang="en-US" altLang="zh-CN" sz="2000" dirty="0" smtClean="0"/>
              <a:t>1. </a:t>
            </a:r>
            <a:endParaRPr lang="en-US" altLang="zh-CN" sz="2000" dirty="0"/>
          </a:p>
          <a:p>
            <a:r>
              <a:rPr lang="en-US" altLang="zh-CN" sz="2000" dirty="0" smtClean="0"/>
              <a:t>It allows us to interpret the output as probabilities </a:t>
            </a:r>
            <a:r>
              <a:rPr lang="en-US" altLang="zh-CN" sz="2000" dirty="0"/>
              <a:t>for each class </a:t>
            </a:r>
            <a:r>
              <a:rPr lang="en-US" altLang="zh-CN" sz="2000" dirty="0" smtClean="0"/>
              <a:t>.</a:t>
            </a:r>
          </a:p>
          <a:p>
            <a:endParaRPr lang="en-US" altLang="zh-CN" sz="2000" dirty="0" smtClean="0"/>
          </a:p>
          <a:p>
            <a:endParaRPr lang="en-US" altLang="zh-CN" sz="2000" dirty="0"/>
          </a:p>
          <a:p>
            <a:r>
              <a:rPr lang="en-US" altLang="zh-CN" sz="2000" dirty="0" smtClean="0"/>
              <a:t>The </a:t>
            </a:r>
            <a:r>
              <a:rPr lang="en-US" altLang="zh-CN" sz="2000" dirty="0"/>
              <a:t>whole network is trained by the </a:t>
            </a:r>
            <a:r>
              <a:rPr lang="en-US" altLang="zh-CN" sz="2000" dirty="0" smtClean="0"/>
              <a:t>cross-entropy criterion</a:t>
            </a:r>
          </a:p>
        </p:txBody>
      </p:sp>
      <p:graphicFrame>
        <p:nvGraphicFramePr>
          <p:cNvPr id="4" name="对象 3"/>
          <p:cNvGraphicFramePr>
            <a:graphicFrameLocks noChangeAspect="1"/>
          </p:cNvGraphicFramePr>
          <p:nvPr>
            <p:extLst>
              <p:ext uri="{D42A27DB-BD31-4B8C-83A1-F6EECF244321}">
                <p14:modId xmlns:p14="http://schemas.microsoft.com/office/powerpoint/2010/main" val="3361745582"/>
              </p:ext>
            </p:extLst>
          </p:nvPr>
        </p:nvGraphicFramePr>
        <p:xfrm>
          <a:off x="2819400" y="2743200"/>
          <a:ext cx="2590800" cy="711758"/>
        </p:xfrm>
        <a:graphic>
          <a:graphicData uri="http://schemas.openxmlformats.org/presentationml/2006/ole">
            <mc:AlternateContent xmlns:mc="http://schemas.openxmlformats.org/markup-compatibility/2006">
              <mc:Choice xmlns:v="urn:schemas-microsoft-com:vml" Requires="v">
                <p:oleObj spid="_x0000_s9237" name="Equation" r:id="rId3" imgW="1155600" imgH="317160" progId="Equation.DSMT4">
                  <p:embed/>
                </p:oleObj>
              </mc:Choice>
              <mc:Fallback>
                <p:oleObj name="Equation" r:id="rId3" imgW="1155600" imgH="317160" progId="Equation.DSMT4">
                  <p:embed/>
                  <p:pic>
                    <p:nvPicPr>
                      <p:cNvPr id="0" name=""/>
                      <p:cNvPicPr/>
                      <p:nvPr/>
                    </p:nvPicPr>
                    <p:blipFill>
                      <a:blip r:embed="rId4"/>
                      <a:stretch>
                        <a:fillRect/>
                      </a:stretch>
                    </p:blipFill>
                    <p:spPr>
                      <a:xfrm>
                        <a:off x="2819400" y="2743200"/>
                        <a:ext cx="2590800" cy="711758"/>
                      </a:xfrm>
                      <a:prstGeom prst="rect">
                        <a:avLst/>
                      </a:prstGeom>
                    </p:spPr>
                  </p:pic>
                </p:oleObj>
              </mc:Fallback>
            </mc:AlternateContent>
          </a:graphicData>
        </a:graphic>
      </p:graphicFrame>
    </p:spTree>
    <p:extLst>
      <p:ext uri="{BB962C8B-B14F-4D97-AF65-F5344CB8AC3E}">
        <p14:creationId xmlns:p14="http://schemas.microsoft.com/office/powerpoint/2010/main" val="1815638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Multitask Learning</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a:t>Related </a:t>
            </a:r>
            <a:r>
              <a:rPr lang="en-US" altLang="zh-CN" sz="2000" dirty="0" err="1" smtClean="0"/>
              <a:t>tasks,means</a:t>
            </a:r>
            <a:r>
              <a:rPr lang="en-US" altLang="zh-CN" sz="2000" dirty="0" smtClean="0"/>
              <a:t> </a:t>
            </a:r>
            <a:r>
              <a:rPr lang="en-US" altLang="zh-CN" sz="2000" dirty="0"/>
              <a:t>that features for one task might </a:t>
            </a:r>
            <a:r>
              <a:rPr lang="en-US" altLang="zh-CN" sz="2000" dirty="0" smtClean="0"/>
              <a:t>be useful </a:t>
            </a:r>
            <a:r>
              <a:rPr lang="en-US" altLang="zh-CN" sz="2000" dirty="0"/>
              <a:t>for features in other tasks</a:t>
            </a:r>
            <a:r>
              <a:rPr lang="en-US" altLang="zh-CN" sz="2000" dirty="0" smtClean="0"/>
              <a:t>.</a:t>
            </a:r>
          </a:p>
          <a:p>
            <a:endParaRPr lang="en-US" altLang="zh-CN" sz="2000" dirty="0"/>
          </a:p>
          <a:p>
            <a:r>
              <a:rPr lang="en-US" altLang="zh-CN" sz="2000" dirty="0"/>
              <a:t>Deepest layer learns features implicitly for each work in </a:t>
            </a:r>
            <a:r>
              <a:rPr lang="en-US" altLang="zh-CN" sz="2000" dirty="0" smtClean="0"/>
              <a:t>D.</a:t>
            </a:r>
          </a:p>
          <a:p>
            <a:endParaRPr lang="en-US" altLang="zh-CN" sz="2000" dirty="0"/>
          </a:p>
          <a:p>
            <a:r>
              <a:rPr lang="en-US" altLang="zh-CN" sz="2000" dirty="0"/>
              <a:t>Reasonable to expect that training NNs on related tasks </a:t>
            </a:r>
            <a:r>
              <a:rPr lang="en-US" altLang="zh-CN" sz="2000" dirty="0" smtClean="0"/>
              <a:t>that share </a:t>
            </a:r>
            <a:r>
              <a:rPr lang="en-US" altLang="zh-CN" sz="2000" dirty="0"/>
              <a:t>deep </a:t>
            </a:r>
            <a:r>
              <a:rPr lang="en-US" altLang="zh-CN" sz="2000" dirty="0" smtClean="0"/>
              <a:t>layers</a:t>
            </a:r>
            <a:r>
              <a:rPr lang="zh-CN" altLang="en-US" sz="2000" dirty="0" smtClean="0"/>
              <a:t> </a:t>
            </a:r>
            <a:r>
              <a:rPr lang="en-US" altLang="zh-CN" sz="2000" dirty="0" smtClean="0"/>
              <a:t>would </a:t>
            </a:r>
            <a:r>
              <a:rPr lang="en-US" altLang="zh-CN" sz="2000" dirty="0"/>
              <a:t>improve performance</a:t>
            </a:r>
            <a:r>
              <a:rPr lang="en-US" altLang="zh-CN" sz="2000" dirty="0" smtClean="0"/>
              <a:t>.</a:t>
            </a:r>
          </a:p>
          <a:p>
            <a:endParaRPr lang="en-US" altLang="zh-CN" sz="2000" dirty="0"/>
          </a:p>
          <a:p>
            <a:r>
              <a:rPr lang="en-US" altLang="zh-CN" sz="2000" dirty="0" smtClean="0"/>
              <a:t>Training </a:t>
            </a:r>
            <a:r>
              <a:rPr lang="en-US" altLang="zh-CN" sz="2000" dirty="0"/>
              <a:t>the NN by looping over the tasks</a:t>
            </a:r>
            <a:r>
              <a:rPr lang="en-US" altLang="zh-CN" sz="2000" dirty="0" smtClean="0"/>
              <a:t>:</a:t>
            </a:r>
          </a:p>
          <a:p>
            <a:pPr marL="800100" lvl="1" indent="-342900">
              <a:buFont typeface="+mj-lt"/>
              <a:buAutoNum type="arabicPeriod"/>
            </a:pPr>
            <a:r>
              <a:rPr lang="en-US" altLang="zh-CN" sz="1600" dirty="0"/>
              <a:t>Select the next task</a:t>
            </a:r>
          </a:p>
          <a:p>
            <a:pPr marL="800100" lvl="1" indent="-342900">
              <a:buFont typeface="+mj-lt"/>
              <a:buAutoNum type="arabicPeriod"/>
            </a:pPr>
            <a:r>
              <a:rPr lang="en-US" altLang="zh-CN" sz="1600" dirty="0"/>
              <a:t>Select training example for this task at random</a:t>
            </a:r>
          </a:p>
          <a:p>
            <a:pPr marL="800100" lvl="1" indent="-342900">
              <a:buFont typeface="+mj-lt"/>
              <a:buAutoNum type="arabicPeriod"/>
            </a:pPr>
            <a:r>
              <a:rPr lang="en-US" altLang="zh-CN" sz="1600" dirty="0"/>
              <a:t>Update the NN by taking a gradient step w. r. t this example</a:t>
            </a:r>
          </a:p>
          <a:p>
            <a:pPr marL="800100" lvl="1" indent="-342900">
              <a:buFont typeface="+mj-lt"/>
              <a:buAutoNum type="arabicPeriod"/>
            </a:pPr>
            <a:r>
              <a:rPr lang="en-US" altLang="zh-CN" sz="1600" dirty="0"/>
              <a:t>Go to 1</a:t>
            </a:r>
          </a:p>
          <a:p>
            <a:pPr marL="800100" lvl="1" indent="-342900">
              <a:buFont typeface="+mj-lt"/>
              <a:buAutoNum type="arabicPeriod"/>
            </a:pPr>
            <a:endParaRPr lang="zh-CN" altLang="en-US" sz="1600" dirty="0"/>
          </a:p>
        </p:txBody>
      </p:sp>
    </p:spTree>
    <p:extLst>
      <p:ext uri="{BB962C8B-B14F-4D97-AF65-F5344CB8AC3E}">
        <p14:creationId xmlns:p14="http://schemas.microsoft.com/office/powerpoint/2010/main" val="1815638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Motivation</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Many systems possess few characteristics that would help develop a unified architecture:</a:t>
            </a:r>
          </a:p>
          <a:p>
            <a:pPr lvl="1"/>
            <a:r>
              <a:rPr lang="en-US" altLang="zh-CN" sz="1600" dirty="0" smtClean="0"/>
              <a:t>(</a:t>
            </a:r>
            <a:r>
              <a:rPr lang="en-US" altLang="zh-CN" sz="1600" dirty="0" err="1"/>
              <a:t>i</a:t>
            </a:r>
            <a:r>
              <a:rPr lang="en-US" altLang="zh-CN" sz="1600" dirty="0"/>
              <a:t>) they are shallow in the sense that the </a:t>
            </a:r>
            <a:r>
              <a:rPr lang="en-US" altLang="zh-CN" sz="1600" dirty="0" smtClean="0"/>
              <a:t>classifier </a:t>
            </a:r>
            <a:r>
              <a:rPr lang="en-US" altLang="zh-CN" sz="1600" dirty="0"/>
              <a:t>is often </a:t>
            </a:r>
            <a:r>
              <a:rPr lang="en-US" altLang="zh-CN" sz="1600" dirty="0" smtClean="0"/>
              <a:t>linear.</a:t>
            </a:r>
          </a:p>
          <a:p>
            <a:pPr lvl="1"/>
            <a:r>
              <a:rPr lang="en-US" altLang="zh-CN" sz="1600" dirty="0" smtClean="0"/>
              <a:t>(ii) for good performance with a linear classifier they must incorporate many hand-engineered features specific for the task;</a:t>
            </a:r>
          </a:p>
          <a:p>
            <a:pPr lvl="1"/>
            <a:r>
              <a:rPr lang="en-US" altLang="zh-CN" sz="1600" dirty="0" smtClean="0"/>
              <a:t>(iii) they cascade features learnt separately from other tasks, thus propagating errors.</a:t>
            </a:r>
          </a:p>
          <a:p>
            <a:r>
              <a:rPr lang="en-US" altLang="zh-CN" sz="2000" dirty="0" smtClean="0"/>
              <a:t>The objective of this paper is define a unified architecture for Natural Language Processing</a:t>
            </a:r>
          </a:p>
          <a:p>
            <a:pPr lvl="1"/>
            <a:r>
              <a:rPr lang="en-US" altLang="zh-CN" sz="1600" dirty="0" smtClean="0"/>
              <a:t>learns features that are relevant to the tasks at hand given very limited prior knowledge.</a:t>
            </a:r>
          </a:p>
          <a:p>
            <a:pPr lvl="1"/>
            <a:r>
              <a:rPr lang="en-US" altLang="zh-CN" sz="1600" dirty="0" smtClean="0"/>
              <a:t>achieved by training a deep neural network, building upon work by (</a:t>
            </a:r>
            <a:r>
              <a:rPr lang="en-US" altLang="zh-CN" sz="1600" dirty="0" err="1" smtClean="0"/>
              <a:t>Bengio</a:t>
            </a:r>
            <a:r>
              <a:rPr lang="en-US" altLang="zh-CN" sz="1600" dirty="0" smtClean="0"/>
              <a:t> &amp; </a:t>
            </a:r>
            <a:r>
              <a:rPr lang="en-US" altLang="zh-CN" sz="1600" dirty="0" err="1" smtClean="0"/>
              <a:t>Ducharme</a:t>
            </a:r>
            <a:r>
              <a:rPr lang="en-US" altLang="zh-CN" sz="1600" dirty="0" smtClean="0"/>
              <a:t>, 2001) and (</a:t>
            </a:r>
            <a:r>
              <a:rPr lang="en-US" altLang="zh-CN" sz="1600" dirty="0" err="1" smtClean="0"/>
              <a:t>Collobert</a:t>
            </a:r>
            <a:r>
              <a:rPr lang="en-US" altLang="zh-CN" sz="1600" dirty="0" smtClean="0"/>
              <a:t> &amp; Weston, 2007)</a:t>
            </a:r>
          </a:p>
          <a:p>
            <a:r>
              <a:rPr lang="en-US" altLang="zh-CN" sz="2000" dirty="0" smtClean="0"/>
              <a:t>All the tasks except the language model are supervised tasks with labeled training data. The language model is trained in an unsupervised fashion on the entire Wikipedia website. That is semi-supervised learning.</a:t>
            </a:r>
          </a:p>
          <a:p>
            <a:endParaRPr lang="zh-CN" altLang="en-US" sz="2000" dirty="0"/>
          </a:p>
        </p:txBody>
      </p:sp>
    </p:spTree>
    <p:extLst>
      <p:ext uri="{BB962C8B-B14F-4D97-AF65-F5344CB8AC3E}">
        <p14:creationId xmlns:p14="http://schemas.microsoft.com/office/powerpoint/2010/main" val="2137144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Example of MTL</a:t>
            </a:r>
            <a:endParaRPr lang="zh-CN" altLang="en-US" sz="3600" dirty="0"/>
          </a:p>
        </p:txBody>
      </p:sp>
      <p:sp>
        <p:nvSpPr>
          <p:cNvPr id="3" name="内容占位符 2"/>
          <p:cNvSpPr>
            <a:spLocks noGrp="1"/>
          </p:cNvSpPr>
          <p:nvPr>
            <p:ph idx="1"/>
          </p:nvPr>
        </p:nvSpPr>
        <p:spPr/>
        <p:txBody>
          <a:bodyPr/>
          <a:lstStyle/>
          <a:p>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1600200"/>
            <a:ext cx="7181850"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5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a:t>Leveraging </a:t>
            </a:r>
            <a:r>
              <a:rPr lang="en-US" altLang="zh-CN" sz="3600" dirty="0" err="1"/>
              <a:t>Unlabled</a:t>
            </a:r>
            <a:r>
              <a:rPr lang="en-US" altLang="zh-CN" sz="3600" dirty="0"/>
              <a:t> Data</a:t>
            </a:r>
            <a:endParaRPr lang="zh-CN" altLang="en-US" sz="3600" dirty="0"/>
          </a:p>
        </p:txBody>
      </p:sp>
      <p:sp>
        <p:nvSpPr>
          <p:cNvPr id="3" name="内容占位符 2"/>
          <p:cNvSpPr>
            <a:spLocks noGrp="1"/>
          </p:cNvSpPr>
          <p:nvPr>
            <p:ph idx="1"/>
          </p:nvPr>
        </p:nvSpPr>
        <p:spPr>
          <a:xfrm>
            <a:off x="457200" y="1371600"/>
            <a:ext cx="8229600" cy="4754563"/>
          </a:xfrm>
        </p:spPr>
        <p:txBody>
          <a:bodyPr>
            <a:normAutofit lnSpcReduction="10000"/>
          </a:bodyPr>
          <a:lstStyle/>
          <a:p>
            <a:r>
              <a:rPr lang="en-US" altLang="zh-CN" sz="2000" dirty="0"/>
              <a:t>Labeling in NLP is </a:t>
            </a:r>
            <a:r>
              <a:rPr lang="en-US" altLang="zh-CN" sz="2000" dirty="0" smtClean="0"/>
              <a:t>expensive and unlabeled </a:t>
            </a:r>
            <a:r>
              <a:rPr lang="en-US" altLang="zh-CN" sz="2000" dirty="0"/>
              <a:t>data are </a:t>
            </a:r>
            <a:r>
              <a:rPr lang="en-US" altLang="zh-CN" sz="2000" dirty="0" smtClean="0"/>
              <a:t>abundant.</a:t>
            </a:r>
            <a:endParaRPr lang="en-US" altLang="zh-CN" sz="2000" dirty="0"/>
          </a:p>
          <a:p>
            <a:r>
              <a:rPr lang="en-US" altLang="zh-CN" sz="2000" dirty="0" smtClean="0"/>
              <a:t>We can </a:t>
            </a:r>
            <a:r>
              <a:rPr lang="en-US" altLang="zh-CN" sz="2000" dirty="0"/>
              <a:t>leverage </a:t>
            </a:r>
            <a:r>
              <a:rPr lang="en-US" altLang="zh-CN" sz="2000" dirty="0" smtClean="0"/>
              <a:t>unlabeled </a:t>
            </a:r>
            <a:r>
              <a:rPr lang="en-US" altLang="zh-CN" sz="2000" dirty="0"/>
              <a:t>data by unsupervised learning </a:t>
            </a:r>
            <a:r>
              <a:rPr lang="en-US" altLang="zh-CN" sz="2000" dirty="0" smtClean="0"/>
              <a:t>and jointly </a:t>
            </a:r>
            <a:r>
              <a:rPr lang="en-US" altLang="zh-CN" sz="2000" dirty="0"/>
              <a:t>train supervised and unsupervised </a:t>
            </a:r>
            <a:r>
              <a:rPr lang="en-US" altLang="zh-CN" sz="2000" dirty="0" smtClean="0"/>
              <a:t>tasks.</a:t>
            </a:r>
            <a:endParaRPr lang="en-US" altLang="zh-CN" sz="2000" dirty="0"/>
          </a:p>
          <a:p>
            <a:r>
              <a:rPr lang="en-US" altLang="zh-CN" sz="2000" dirty="0"/>
              <a:t>Language </a:t>
            </a:r>
            <a:r>
              <a:rPr lang="en-US" altLang="zh-CN" sz="2000" dirty="0" smtClean="0"/>
              <a:t>Model: Discriminate </a:t>
            </a:r>
            <a:r>
              <a:rPr lang="en-US" altLang="zh-CN" sz="2000" dirty="0"/>
              <a:t>a </a:t>
            </a:r>
            <a:r>
              <a:rPr lang="en-US" altLang="zh-CN" sz="2000" dirty="0" smtClean="0"/>
              <a:t>two-class </a:t>
            </a:r>
            <a:r>
              <a:rPr lang="en-US" altLang="zh-CN" sz="2000" dirty="0"/>
              <a:t>classification </a:t>
            </a:r>
            <a:r>
              <a:rPr lang="en-US" altLang="zh-CN" sz="2000" dirty="0" smtClean="0"/>
              <a:t>task</a:t>
            </a:r>
          </a:p>
          <a:p>
            <a:pPr lvl="1"/>
            <a:r>
              <a:rPr lang="en-US" altLang="zh-CN" sz="1600" dirty="0" smtClean="0"/>
              <a:t>Whether the word </a:t>
            </a:r>
            <a:r>
              <a:rPr lang="en-US" altLang="zh-CN" sz="1600" dirty="0"/>
              <a:t>in the middle of the input window </a:t>
            </a:r>
            <a:r>
              <a:rPr lang="en-US" altLang="zh-CN" sz="1600" dirty="0" smtClean="0"/>
              <a:t>is related </a:t>
            </a:r>
            <a:r>
              <a:rPr lang="en-US" altLang="zh-CN" sz="1600" dirty="0"/>
              <a:t>to </a:t>
            </a:r>
            <a:r>
              <a:rPr lang="en-US" altLang="zh-CN" sz="1600" dirty="0" smtClean="0"/>
              <a:t>context or not.</a:t>
            </a:r>
            <a:endParaRPr lang="en-US" altLang="zh-CN" sz="1600" dirty="0"/>
          </a:p>
          <a:p>
            <a:r>
              <a:rPr lang="en-US" altLang="zh-CN" sz="2000" dirty="0"/>
              <a:t>Used </a:t>
            </a:r>
            <a:r>
              <a:rPr lang="en-US" altLang="zh-CN" sz="2000" dirty="0" smtClean="0"/>
              <a:t>ranking-type cost:</a:t>
            </a:r>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r>
              <a:rPr lang="en-US" altLang="zh-CN" sz="2000" dirty="0"/>
              <a:t>We </a:t>
            </a:r>
            <a:r>
              <a:rPr lang="en-US" altLang="zh-CN" sz="2000" dirty="0" smtClean="0"/>
              <a:t>construct a </a:t>
            </a:r>
            <a:r>
              <a:rPr lang="en-US" altLang="zh-CN" sz="2000" dirty="0"/>
              <a:t>dataset for this task by considering all possible </a:t>
            </a:r>
            <a:r>
              <a:rPr lang="en-US" altLang="zh-CN" sz="2000" dirty="0" err="1" smtClean="0"/>
              <a:t>ksz</a:t>
            </a:r>
            <a:r>
              <a:rPr lang="en-US" altLang="zh-CN" sz="2000" dirty="0"/>
              <a:t> </a:t>
            </a:r>
            <a:r>
              <a:rPr lang="en-US" altLang="zh-CN" sz="2000" dirty="0" smtClean="0"/>
              <a:t>windows </a:t>
            </a:r>
            <a:r>
              <a:rPr lang="en-US" altLang="zh-CN" sz="2000" dirty="0"/>
              <a:t>of text from the entire of English </a:t>
            </a:r>
            <a:r>
              <a:rPr lang="en-US" altLang="zh-CN" sz="2000" dirty="0" smtClean="0"/>
              <a:t>Wikipedia.</a:t>
            </a:r>
            <a:endParaRPr lang="en-US" altLang="zh-CN" sz="2000" dirty="0"/>
          </a:p>
          <a:p>
            <a:endParaRPr lang="en-US" altLang="zh-CN" sz="2000" dirty="0" smtClean="0"/>
          </a:p>
          <a:p>
            <a:endParaRPr lang="zh-CN" altLang="en-US" sz="20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145" y="3352800"/>
            <a:ext cx="6781800" cy="180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2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Language Model Results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The language model is trained alone and the embedding obtained in the look-</a:t>
            </a:r>
            <a:r>
              <a:rPr lang="en-US" altLang="zh-CN" sz="2000" dirty="0" smtClean="0"/>
              <a:t>up table was very successful.</a:t>
            </a:r>
          </a:p>
          <a:p>
            <a:r>
              <a:rPr lang="en-US" altLang="zh-CN" sz="2000" dirty="0" smtClean="0"/>
              <a:t>Then </a:t>
            </a:r>
            <a:r>
              <a:rPr lang="en-US" altLang="zh-CN" sz="2000" dirty="0"/>
              <a:t>i</a:t>
            </a:r>
            <a:r>
              <a:rPr lang="en-US" altLang="zh-CN" sz="2000" dirty="0" smtClean="0"/>
              <a:t>t </a:t>
            </a:r>
            <a:r>
              <a:rPr lang="en-US" altLang="zh-CN" sz="2000" dirty="0"/>
              <a:t>simply </a:t>
            </a:r>
            <a:r>
              <a:rPr lang="en-US" altLang="zh-CN" sz="2000" dirty="0" smtClean="0"/>
              <a:t>initializes </a:t>
            </a:r>
            <a:r>
              <a:rPr lang="en-US" altLang="zh-CN" sz="2000" dirty="0"/>
              <a:t>the word lookup tables of the supervised networks with the </a:t>
            </a:r>
            <a:r>
              <a:rPr lang="en-US" altLang="zh-CN" sz="2000" dirty="0" err="1"/>
              <a:t>embeddings</a:t>
            </a:r>
            <a:r>
              <a:rPr lang="en-US" altLang="zh-CN" sz="2000" dirty="0"/>
              <a:t> computed by the language models. </a:t>
            </a:r>
            <a:endParaRPr lang="zh-CN" altLang="en-US" sz="2000" dirty="0"/>
          </a:p>
          <a:p>
            <a:endParaRPr lang="zh-CN" altLang="en-US"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314" y="2686050"/>
            <a:ext cx="664845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2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Experiments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Use </a:t>
            </a:r>
            <a:r>
              <a:rPr lang="en-US" altLang="zh-CN" sz="2000" dirty="0"/>
              <a:t>sections of </a:t>
            </a:r>
            <a:r>
              <a:rPr lang="en-US" altLang="zh-CN" sz="2000" dirty="0" err="1"/>
              <a:t>PropBank</a:t>
            </a:r>
            <a:r>
              <a:rPr lang="en-US" altLang="zh-CN" sz="2000" dirty="0"/>
              <a:t> dataset (labeled community dataset) </a:t>
            </a:r>
            <a:r>
              <a:rPr lang="en-US" altLang="zh-CN" sz="2000" dirty="0" smtClean="0"/>
              <a:t>for training </a:t>
            </a:r>
            <a:r>
              <a:rPr lang="en-US" altLang="zh-CN" sz="2000" dirty="0"/>
              <a:t>and testing SRL </a:t>
            </a:r>
            <a:r>
              <a:rPr lang="en-US" altLang="zh-CN" sz="2000" dirty="0" smtClean="0"/>
              <a:t>tasks.</a:t>
            </a:r>
            <a:endParaRPr lang="en-US" altLang="zh-CN" sz="2000" dirty="0"/>
          </a:p>
          <a:p>
            <a:r>
              <a:rPr lang="en-US" altLang="zh-CN" sz="2000" dirty="0" smtClean="0"/>
              <a:t>POS,NER </a:t>
            </a:r>
            <a:r>
              <a:rPr lang="en-US" altLang="zh-CN" sz="2000" dirty="0"/>
              <a:t>and chunking, were trained with the window version </a:t>
            </a:r>
            <a:r>
              <a:rPr lang="en-US" altLang="zh-CN" sz="2000" dirty="0" err="1" smtClean="0"/>
              <a:t>ksz</a:t>
            </a:r>
            <a:r>
              <a:rPr lang="en-US" altLang="zh-CN" sz="2000" dirty="0" smtClean="0"/>
              <a:t>=5.</a:t>
            </a:r>
            <a:endParaRPr lang="en-US" altLang="zh-CN" sz="2000" dirty="0"/>
          </a:p>
          <a:p>
            <a:r>
              <a:rPr lang="en-US" altLang="zh-CN" sz="2000" dirty="0"/>
              <a:t>POS/NER linear </a:t>
            </a:r>
            <a:r>
              <a:rPr lang="en-US" altLang="zh-CN" sz="2000" dirty="0" err="1" smtClean="0"/>
              <a:t>models,chunking</a:t>
            </a:r>
            <a:r>
              <a:rPr lang="en-US" altLang="zh-CN" sz="2000" dirty="0" smtClean="0"/>
              <a:t> </a:t>
            </a:r>
            <a:r>
              <a:rPr lang="en-US" altLang="zh-CN" sz="2000" dirty="0"/>
              <a:t>hidden layer of </a:t>
            </a:r>
            <a:r>
              <a:rPr lang="en-US" altLang="zh-CN" sz="2000" dirty="0" smtClean="0"/>
              <a:t>200 units.</a:t>
            </a:r>
            <a:endParaRPr lang="en-US" altLang="zh-CN" sz="2000" dirty="0"/>
          </a:p>
          <a:p>
            <a:r>
              <a:rPr lang="en-US" altLang="zh-CN" sz="2000" dirty="0" smtClean="0"/>
              <a:t>Language </a:t>
            </a:r>
            <a:r>
              <a:rPr lang="en-US" altLang="zh-CN" sz="2000" dirty="0"/>
              <a:t>model was trained with </a:t>
            </a:r>
            <a:r>
              <a:rPr lang="en-US" altLang="zh-CN" sz="2000" dirty="0" err="1"/>
              <a:t>ksz</a:t>
            </a:r>
            <a:r>
              <a:rPr lang="en-US" altLang="zh-CN" sz="2000" dirty="0"/>
              <a:t>=5 and 100 hidden units.</a:t>
            </a:r>
          </a:p>
          <a:p>
            <a:pPr lvl="1"/>
            <a:r>
              <a:rPr lang="en-US" altLang="zh-CN" sz="1600" dirty="0" smtClean="0"/>
              <a:t>Used </a:t>
            </a:r>
            <a:r>
              <a:rPr lang="en-US" altLang="zh-CN" sz="1600" dirty="0"/>
              <a:t>two </a:t>
            </a:r>
            <a:r>
              <a:rPr lang="en-US" altLang="zh-CN" sz="1600" dirty="0" smtClean="0"/>
              <a:t>look-up </a:t>
            </a:r>
            <a:r>
              <a:rPr lang="en-US" altLang="zh-CN" sz="1600" dirty="0"/>
              <a:t>tables</a:t>
            </a:r>
            <a:r>
              <a:rPr lang="en-US" altLang="zh-CN" sz="1600" dirty="0" smtClean="0"/>
              <a:t>: one </a:t>
            </a:r>
            <a:r>
              <a:rPr lang="en-US" altLang="zh-CN" sz="1600" dirty="0"/>
              <a:t>of dimension </a:t>
            </a:r>
            <a:r>
              <a:rPr lang="en-US" altLang="zh-CN" sz="1600" dirty="0" err="1"/>
              <a:t>wsz</a:t>
            </a:r>
            <a:r>
              <a:rPr lang="en-US" altLang="zh-CN" sz="1600" dirty="0"/>
              <a:t> and one of dimension 2 (</a:t>
            </a:r>
            <a:r>
              <a:rPr lang="en-US" altLang="zh-CN" sz="1600" dirty="0" smtClean="0"/>
              <a:t>Capital</a:t>
            </a:r>
            <a:r>
              <a:rPr lang="zh-CN" altLang="en-US" sz="1600" dirty="0"/>
              <a:t> </a:t>
            </a:r>
            <a:r>
              <a:rPr lang="en-US" altLang="zh-CN" sz="1600" dirty="0" smtClean="0"/>
              <a:t>or Not </a:t>
            </a:r>
            <a:r>
              <a:rPr lang="en-US" altLang="zh-CN" sz="1600" dirty="0"/>
              <a:t>Capital)</a:t>
            </a:r>
          </a:p>
          <a:p>
            <a:r>
              <a:rPr lang="en-US" altLang="zh-CN" sz="2000" dirty="0" smtClean="0"/>
              <a:t>SRL </a:t>
            </a:r>
            <a:r>
              <a:rPr lang="en-US" altLang="zh-CN" sz="2000" dirty="0"/>
              <a:t>NN had a convolution layer with </a:t>
            </a:r>
            <a:r>
              <a:rPr lang="en-US" altLang="zh-CN" sz="2000" dirty="0" err="1"/>
              <a:t>ksz</a:t>
            </a:r>
            <a:r>
              <a:rPr lang="en-US" altLang="zh-CN" sz="2000" dirty="0"/>
              <a:t>=5 and 100 hidden </a:t>
            </a:r>
            <a:r>
              <a:rPr lang="en-US" altLang="zh-CN" sz="2000" dirty="0" smtClean="0"/>
              <a:t>units  </a:t>
            </a:r>
            <a:r>
              <a:rPr lang="en-US" altLang="zh-CN" sz="2000" dirty="0"/>
              <a:t>followed by another layer of 100 units.</a:t>
            </a:r>
          </a:p>
          <a:p>
            <a:pPr lvl="1"/>
            <a:r>
              <a:rPr lang="en-US" altLang="zh-CN" sz="1600" dirty="0" smtClean="0"/>
              <a:t>Used </a:t>
            </a:r>
            <a:r>
              <a:rPr lang="en-US" altLang="zh-CN" sz="1600" dirty="0"/>
              <a:t>three </a:t>
            </a:r>
            <a:r>
              <a:rPr lang="en-US" altLang="zh-CN" sz="1600" dirty="0" smtClean="0"/>
              <a:t>look-up </a:t>
            </a:r>
            <a:r>
              <a:rPr lang="en-US" altLang="zh-CN" sz="1600" dirty="0"/>
              <a:t>tables</a:t>
            </a:r>
            <a:r>
              <a:rPr lang="en-US" altLang="zh-CN" sz="1600" dirty="0" smtClean="0"/>
              <a:t>: one </a:t>
            </a:r>
            <a:r>
              <a:rPr lang="en-US" altLang="zh-CN" sz="1600" dirty="0"/>
              <a:t>for the word, two for relative distances</a:t>
            </a:r>
          </a:p>
          <a:p>
            <a:r>
              <a:rPr lang="en-US" altLang="zh-CN" sz="2000" dirty="0" smtClean="0"/>
              <a:t>Language </a:t>
            </a:r>
            <a:r>
              <a:rPr lang="en-US" altLang="zh-CN" sz="2000" dirty="0"/>
              <a:t>model was trained on </a:t>
            </a:r>
            <a:r>
              <a:rPr lang="en-US" altLang="zh-CN" sz="2000" dirty="0" smtClean="0"/>
              <a:t>Wikipedia,631 M-words with </a:t>
            </a:r>
            <a:r>
              <a:rPr lang="en-US" altLang="zh-CN" sz="2000" dirty="0" err="1" smtClean="0"/>
              <a:t>ksz</a:t>
            </a:r>
            <a:r>
              <a:rPr lang="en-US" altLang="zh-CN" sz="2000" dirty="0" smtClean="0"/>
              <a:t>=11 and 100 hidden units.</a:t>
            </a:r>
          </a:p>
          <a:p>
            <a:pPr lvl="1"/>
            <a:r>
              <a:rPr lang="en-US" altLang="zh-CN" sz="1600" dirty="0" smtClean="0"/>
              <a:t>Used only one lookup table, that is the word in lower case. </a:t>
            </a:r>
          </a:p>
          <a:p>
            <a:pPr lvl="1"/>
            <a:r>
              <a:rPr lang="en-US" altLang="zh-CN" sz="1600" dirty="0"/>
              <a:t>It takes about a week to train on one </a:t>
            </a:r>
            <a:r>
              <a:rPr lang="en-US" altLang="zh-CN" sz="1600" dirty="0" smtClean="0"/>
              <a:t>computer</a:t>
            </a:r>
            <a:r>
              <a:rPr lang="en-US" altLang="zh-CN" sz="1600" dirty="0"/>
              <a:t>. </a:t>
            </a:r>
            <a:endParaRPr lang="zh-CN" altLang="en-US" sz="1600" dirty="0"/>
          </a:p>
        </p:txBody>
      </p:sp>
    </p:spTree>
    <p:extLst>
      <p:ext uri="{BB962C8B-B14F-4D97-AF65-F5344CB8AC3E}">
        <p14:creationId xmlns:p14="http://schemas.microsoft.com/office/powerpoint/2010/main" val="229192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Experiments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a:t>A Deep Architecture for SRL improves by learning auxiliary tasks that share the first layer that represents </a:t>
            </a:r>
            <a:r>
              <a:rPr lang="en-US" altLang="zh-CN" sz="2000" dirty="0" smtClean="0"/>
              <a:t>words as </a:t>
            </a:r>
            <a:r>
              <a:rPr lang="en-US" altLang="zh-CN" sz="2000" dirty="0" err="1"/>
              <a:t>wsz</a:t>
            </a:r>
            <a:r>
              <a:rPr lang="en-US" altLang="zh-CN" sz="2000" dirty="0"/>
              <a:t>-dimensional vectors. </a:t>
            </a:r>
            <a:endParaRPr lang="en-US" altLang="zh-CN" sz="2000" dirty="0" smtClean="0"/>
          </a:p>
          <a:p>
            <a:r>
              <a:rPr lang="en-US" altLang="zh-CN" sz="2000" dirty="0" smtClean="0"/>
              <a:t>Giving </a:t>
            </a:r>
            <a:r>
              <a:rPr lang="en-US" altLang="zh-CN" sz="2000" dirty="0"/>
              <a:t>word error rates for </a:t>
            </a:r>
            <a:r>
              <a:rPr lang="en-US" altLang="zh-CN" sz="2000" dirty="0" err="1"/>
              <a:t>wsz</a:t>
            </a:r>
            <a:r>
              <a:rPr lang="en-US" altLang="zh-CN" sz="2000" dirty="0"/>
              <a:t>=15, 50 and 100 and various shared tasks.</a:t>
            </a:r>
          </a:p>
          <a:p>
            <a:endParaRPr lang="zh-CN" altLang="en-US"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884555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2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Experiments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a:t>Test error versus number of training epochs over </a:t>
            </a:r>
            <a:r>
              <a:rPr lang="en-US" altLang="zh-CN" sz="2000" dirty="0" err="1"/>
              <a:t>PropBank</a:t>
            </a:r>
            <a:r>
              <a:rPr lang="en-US" altLang="zh-CN" sz="2000" dirty="0"/>
              <a:t>, for the SRL task alone and SRL jointly </a:t>
            </a:r>
            <a:r>
              <a:rPr lang="en-US" altLang="zh-CN" sz="2000" dirty="0" smtClean="0"/>
              <a:t>trained with </a:t>
            </a:r>
            <a:r>
              <a:rPr lang="en-US" altLang="zh-CN" sz="2000" dirty="0"/>
              <a:t>various other NLP tasks, using deep NNs</a:t>
            </a:r>
            <a:r>
              <a:rPr lang="en-US" altLang="zh-CN" sz="2000" dirty="0" smtClean="0"/>
              <a:t>.</a:t>
            </a:r>
          </a:p>
          <a:p>
            <a:r>
              <a:rPr lang="en-US" altLang="zh-CN" sz="2000" dirty="0" smtClean="0"/>
              <a:t>Training </a:t>
            </a:r>
            <a:r>
              <a:rPr lang="en-US" altLang="zh-CN" sz="2000" dirty="0"/>
              <a:t>was achieved in a few epochs (about a day</a:t>
            </a:r>
            <a:r>
              <a:rPr lang="en-US" altLang="zh-CN" sz="2000" dirty="0" smtClean="0"/>
              <a:t>) over </a:t>
            </a:r>
            <a:r>
              <a:rPr lang="en-US" altLang="zh-CN" sz="2000" dirty="0"/>
              <a:t>the </a:t>
            </a:r>
            <a:r>
              <a:rPr lang="en-US" altLang="zh-CN" sz="2000" dirty="0" err="1"/>
              <a:t>PropBank</a:t>
            </a:r>
            <a:r>
              <a:rPr lang="en-US" altLang="zh-CN" sz="2000" dirty="0"/>
              <a:t> </a:t>
            </a:r>
            <a:r>
              <a:rPr lang="en-US" altLang="zh-CN" sz="2000" dirty="0" smtClean="0"/>
              <a:t>dataset.</a:t>
            </a:r>
          </a:p>
          <a:p>
            <a:r>
              <a:rPr lang="en-US" altLang="zh-CN" sz="2000" dirty="0"/>
              <a:t>All MTL experiments performed better than </a:t>
            </a:r>
            <a:r>
              <a:rPr lang="en-US" altLang="zh-CN" sz="2000" dirty="0" smtClean="0"/>
              <a:t>SRL alone.</a:t>
            </a:r>
          </a:p>
          <a:p>
            <a:r>
              <a:rPr lang="en-US" altLang="zh-CN" sz="2000" dirty="0"/>
              <a:t>With larger </a:t>
            </a:r>
            <a:r>
              <a:rPr lang="en-US" altLang="zh-CN" sz="2000" dirty="0" err="1" smtClean="0"/>
              <a:t>wsz</a:t>
            </a:r>
            <a:r>
              <a:rPr lang="en-US" altLang="zh-CN" sz="2000" dirty="0" smtClean="0"/>
              <a:t>, namely larger capacity, the relative </a:t>
            </a:r>
            <a:r>
              <a:rPr lang="en-US" altLang="zh-CN" sz="2000" dirty="0"/>
              <a:t>improvement becomes larger from using </a:t>
            </a:r>
            <a:r>
              <a:rPr lang="en-US" altLang="zh-CN" sz="2000" dirty="0" smtClean="0"/>
              <a:t>MTL compared </a:t>
            </a:r>
            <a:r>
              <a:rPr lang="en-US" altLang="zh-CN" sz="2000" dirty="0"/>
              <a:t>to the task alone, which shows MTL is </a:t>
            </a:r>
            <a:r>
              <a:rPr lang="en-US" altLang="zh-CN" sz="2000" dirty="0" smtClean="0"/>
              <a:t>a good </a:t>
            </a:r>
            <a:r>
              <a:rPr lang="en-US" altLang="zh-CN" sz="2000" dirty="0"/>
              <a:t>way of </a:t>
            </a:r>
            <a:r>
              <a:rPr lang="en-US" altLang="zh-CN" sz="2000" dirty="0" smtClean="0"/>
              <a:t>regularizing.</a:t>
            </a:r>
          </a:p>
          <a:p>
            <a:endParaRPr lang="en-US" altLang="zh-CN" sz="2000" dirty="0"/>
          </a:p>
          <a:p>
            <a:endParaRPr lang="zh-CN" altLang="en-US" sz="2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4059"/>
            <a:ext cx="9144000" cy="237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569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Experiments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SRL with language model by semi-supervised training achieves the best results.</a:t>
            </a:r>
          </a:p>
          <a:p>
            <a:r>
              <a:rPr lang="en-US" altLang="zh-CN" sz="2000" dirty="0" smtClean="0"/>
              <a:t>Beat state-of-the-art, 14.30% vs 16.54%</a:t>
            </a:r>
          </a:p>
          <a:p>
            <a:r>
              <a:rPr lang="en-US" altLang="zh-CN" sz="2000" dirty="0" smtClean="0"/>
              <a:t>Obtain modest </a:t>
            </a:r>
            <a:r>
              <a:rPr lang="en-US" altLang="zh-CN" sz="2000" dirty="0"/>
              <a:t>improvements to POS and chunking </a:t>
            </a:r>
            <a:r>
              <a:rPr lang="en-US" altLang="zh-CN" sz="2000" dirty="0" smtClean="0"/>
              <a:t>results using MTL.</a:t>
            </a:r>
          </a:p>
          <a:p>
            <a:r>
              <a:rPr lang="en-US" altLang="zh-CN" sz="2000" dirty="0"/>
              <a:t>With MTL </a:t>
            </a:r>
            <a:r>
              <a:rPr lang="en-US" altLang="zh-CN" sz="2000" dirty="0" smtClean="0"/>
              <a:t>it obtained </a:t>
            </a:r>
            <a:r>
              <a:rPr lang="en-US" altLang="zh-CN" sz="2000" dirty="0"/>
              <a:t>2.91% for </a:t>
            </a:r>
            <a:r>
              <a:rPr lang="en-US" altLang="zh-CN" sz="2000" dirty="0" smtClean="0"/>
              <a:t>POS and </a:t>
            </a:r>
            <a:r>
              <a:rPr lang="en-US" altLang="zh-CN" sz="2000" dirty="0"/>
              <a:t>3.8% (92.71 F-measure) for </a:t>
            </a:r>
            <a:r>
              <a:rPr lang="en-US" altLang="zh-CN" sz="2000" dirty="0" smtClean="0"/>
              <a:t>chunking, which are state-of-art.</a:t>
            </a:r>
            <a:endParaRPr lang="zh-CN" alt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9144000" cy="237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638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Conclusion</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General deep NN architecture for NLP is feasible.</a:t>
            </a:r>
          </a:p>
          <a:p>
            <a:r>
              <a:rPr lang="en-US" altLang="zh-CN" sz="2000" dirty="0" smtClean="0"/>
              <a:t>Advantages:</a:t>
            </a:r>
          </a:p>
          <a:p>
            <a:pPr lvl="1"/>
            <a:r>
              <a:rPr lang="en-US" altLang="zh-CN" sz="1600" dirty="0" smtClean="0"/>
              <a:t>Avoid hand-craft engineering and don’t need empirical experience of NLP </a:t>
            </a:r>
          </a:p>
          <a:p>
            <a:pPr lvl="1"/>
            <a:r>
              <a:rPr lang="en-US" altLang="zh-CN" sz="1600" dirty="0" smtClean="0"/>
              <a:t>Extremely fast</a:t>
            </a:r>
          </a:p>
          <a:p>
            <a:pPr lvl="1"/>
            <a:r>
              <a:rPr lang="en-US" altLang="zh-CN" sz="1600" dirty="0" smtClean="0"/>
              <a:t>MTL can improve the performance</a:t>
            </a:r>
          </a:p>
          <a:p>
            <a:pPr lvl="1"/>
            <a:r>
              <a:rPr lang="en-US" altLang="zh-CN" sz="1600" dirty="0"/>
              <a:t>When leveraging on semi-supervised </a:t>
            </a:r>
            <a:r>
              <a:rPr lang="en-US" altLang="zh-CN" sz="1600" dirty="0" smtClean="0"/>
              <a:t>learning</a:t>
            </a:r>
            <a:r>
              <a:rPr lang="en-US" altLang="zh-CN" sz="1600" dirty="0"/>
              <a:t>, results are </a:t>
            </a:r>
            <a:r>
              <a:rPr lang="en-US" altLang="zh-CN" sz="1600" dirty="0" smtClean="0"/>
              <a:t>superior</a:t>
            </a:r>
          </a:p>
          <a:p>
            <a:pPr lvl="1"/>
            <a:r>
              <a:rPr lang="en-US" altLang="zh-CN" sz="1600" dirty="0" smtClean="0"/>
              <a:t>Very convenient to implement</a:t>
            </a:r>
          </a:p>
          <a:p>
            <a:pPr lvl="1"/>
            <a:r>
              <a:rPr lang="en-US" altLang="zh-CN" sz="1600" dirty="0" smtClean="0"/>
              <a:t>One architecture can be applied to various tasks.</a:t>
            </a:r>
          </a:p>
          <a:p>
            <a:r>
              <a:rPr lang="en-US" altLang="zh-CN" sz="2000" dirty="0"/>
              <a:t>This </a:t>
            </a:r>
            <a:r>
              <a:rPr lang="en-US" altLang="zh-CN" sz="2000" dirty="0" smtClean="0"/>
              <a:t>is an important result, given that the NLP community considers </a:t>
            </a:r>
            <a:r>
              <a:rPr lang="en-US" altLang="zh-CN" sz="2000" dirty="0"/>
              <a:t>syntax as a mandatory feature for </a:t>
            </a:r>
            <a:r>
              <a:rPr lang="en-US" altLang="zh-CN" sz="2000" dirty="0" smtClean="0"/>
              <a:t>semantic extraction.</a:t>
            </a:r>
          </a:p>
          <a:p>
            <a:endParaRPr lang="en-US" altLang="zh-CN" sz="2000" dirty="0"/>
          </a:p>
          <a:p>
            <a:pPr lvl="1"/>
            <a:endParaRPr lang="zh-CN" altLang="en-US" sz="1600" dirty="0"/>
          </a:p>
        </p:txBody>
      </p:sp>
    </p:spTree>
    <p:extLst>
      <p:ext uri="{BB962C8B-B14F-4D97-AF65-F5344CB8AC3E}">
        <p14:creationId xmlns:p14="http://schemas.microsoft.com/office/powerpoint/2010/main" val="600638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209800" y="2438400"/>
            <a:ext cx="4648200" cy="1446550"/>
          </a:xfrm>
          <a:prstGeom prst="rect">
            <a:avLst/>
          </a:prstGeom>
          <a:noFill/>
        </p:spPr>
        <p:txBody>
          <a:bodyPr wrap="square" lIns="91440" tIns="45720" rIns="91440" bIns="45720">
            <a:spAutoFit/>
          </a:bodyPr>
          <a:lstStyle/>
          <a:p>
            <a:pPr algn="ctr"/>
            <a:r>
              <a:rPr lang="en-US" altLang="zh-CN"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Thanks!</a:t>
            </a:r>
            <a:endParaRPr lang="zh-CN" altLang="en-US"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646908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lstStyle/>
          <a:p>
            <a:r>
              <a:rPr lang="en-US" altLang="zh-CN" sz="2400" dirty="0" smtClean="0"/>
              <a:t>Reference</a:t>
            </a:r>
            <a:endParaRPr lang="zh-CN" altLang="en-US" sz="24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1600" dirty="0" err="1"/>
              <a:t>Collobert</a:t>
            </a:r>
            <a:r>
              <a:rPr lang="en-US" altLang="zh-CN" sz="1600" dirty="0"/>
              <a:t> R, Weston J, </a:t>
            </a:r>
            <a:r>
              <a:rPr lang="en-US" altLang="zh-CN" sz="1600" dirty="0" err="1"/>
              <a:t>Bottou</a:t>
            </a:r>
            <a:r>
              <a:rPr lang="en-US" altLang="zh-CN" sz="1600" dirty="0"/>
              <a:t> L, et al. Natural language processing (almost) from scratch[J]. The Journal of Machine Learning Research, 2011, 12: 2493-2537</a:t>
            </a:r>
            <a:r>
              <a:rPr lang="en-US" altLang="zh-CN" sz="1600" dirty="0" smtClean="0"/>
              <a:t>.</a:t>
            </a:r>
          </a:p>
          <a:p>
            <a:r>
              <a:rPr lang="en-US" altLang="zh-CN" sz="1600" dirty="0">
                <a:hlinkClick r:id="rId2"/>
              </a:rPr>
              <a:t>http://cseweb.ucsd.edu/~</a:t>
            </a:r>
            <a:r>
              <a:rPr lang="en-US" altLang="zh-CN" sz="1600" dirty="0" smtClean="0">
                <a:hlinkClick r:id="rId2"/>
              </a:rPr>
              <a:t>dasgupta/254-deep/stefanos.pdf</a:t>
            </a:r>
            <a:endParaRPr lang="en-US" altLang="zh-CN" sz="1600" dirty="0" smtClean="0"/>
          </a:p>
          <a:p>
            <a:r>
              <a:rPr lang="en-US" altLang="zh-CN" sz="1600" dirty="0">
                <a:hlinkClick r:id="rId3"/>
              </a:rPr>
              <a:t>http://www.cs.ubc.ca/~</a:t>
            </a:r>
            <a:r>
              <a:rPr lang="en-US" altLang="zh-CN" sz="1600" dirty="0" smtClean="0">
                <a:hlinkClick r:id="rId3"/>
              </a:rPr>
              <a:t>schmidtm/MLRG/Multi-task%20Learning.pdf</a:t>
            </a:r>
            <a:endParaRPr lang="en-US" altLang="zh-CN" sz="1600" dirty="0" smtClean="0"/>
          </a:p>
          <a:p>
            <a:endParaRPr lang="zh-CN" altLang="en-US" sz="1600" dirty="0"/>
          </a:p>
        </p:txBody>
      </p:sp>
    </p:spTree>
    <p:extLst>
      <p:ext uri="{BB962C8B-B14F-4D97-AF65-F5344CB8AC3E}">
        <p14:creationId xmlns:p14="http://schemas.microsoft.com/office/powerpoint/2010/main" val="237181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Motivation</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Multitask Learning:  Learn features from one task and use them as features for another task.</a:t>
            </a:r>
          </a:p>
          <a:p>
            <a:r>
              <a:rPr lang="en-US" altLang="zh-CN" sz="2000" dirty="0" smtClean="0"/>
              <a:t>Include shared parameter, sharing hidden nodes or creating a common set of features.</a:t>
            </a:r>
            <a:endParaRPr lang="zh-CN" altLang="en-US" sz="2000" dirty="0"/>
          </a:p>
        </p:txBody>
      </p:sp>
    </p:spTree>
    <p:extLst>
      <p:ext uri="{BB962C8B-B14F-4D97-AF65-F5344CB8AC3E}">
        <p14:creationId xmlns:p14="http://schemas.microsoft.com/office/powerpoint/2010/main" val="2371811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NLP Tasks in This Paper</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Part-of-Speech Tagging(POS):</a:t>
            </a:r>
            <a:r>
              <a:rPr lang="en-US" altLang="zh-CN" sz="2000" dirty="0" err="1" smtClean="0"/>
              <a:t>systactic</a:t>
            </a:r>
            <a:r>
              <a:rPr lang="en-US" altLang="zh-CN" sz="2000" dirty="0" smtClean="0"/>
              <a:t> roles (noun, adverb…)</a:t>
            </a:r>
          </a:p>
          <a:p>
            <a:r>
              <a:rPr lang="en-US" altLang="zh-CN" sz="2000" dirty="0" smtClean="0"/>
              <a:t>Chunking: syntactic constituents( noun phrase, verb phrase…)</a:t>
            </a:r>
          </a:p>
          <a:p>
            <a:r>
              <a:rPr lang="en-US" altLang="zh-CN" sz="2000" dirty="0" smtClean="0"/>
              <a:t>Name Entity Recognition (NER) : person/company/location…</a:t>
            </a:r>
          </a:p>
          <a:p>
            <a:r>
              <a:rPr lang="en-US" altLang="zh-CN" sz="2000" dirty="0" smtClean="0"/>
              <a:t>Semantic </a:t>
            </a:r>
            <a:r>
              <a:rPr lang="en-US" altLang="zh-CN" sz="2000" dirty="0"/>
              <a:t>Role Labeling: giving a </a:t>
            </a:r>
            <a:r>
              <a:rPr lang="en-US" altLang="zh-CN" sz="2000" dirty="0" smtClean="0"/>
              <a:t>semantic </a:t>
            </a:r>
            <a:r>
              <a:rPr lang="en-US" altLang="zh-CN" sz="2000" dirty="0"/>
              <a:t>role to a syntactic constituent of a sentence</a:t>
            </a:r>
            <a:r>
              <a:rPr lang="en-US" altLang="zh-CN" sz="2000" dirty="0" smtClean="0"/>
              <a:t>.</a:t>
            </a:r>
          </a:p>
          <a:p>
            <a:r>
              <a:rPr lang="en-US" altLang="zh-CN" sz="2000" dirty="0"/>
              <a:t>Language Models:  A language model </a:t>
            </a:r>
            <a:r>
              <a:rPr lang="en-US" altLang="zh-CN" sz="2000" dirty="0" smtClean="0"/>
              <a:t>traditionally estimates </a:t>
            </a:r>
            <a:r>
              <a:rPr lang="en-US" altLang="zh-CN" sz="2000" dirty="0"/>
              <a:t>the probability of the next word being w </a:t>
            </a:r>
            <a:r>
              <a:rPr lang="en-US" altLang="zh-CN" sz="2000" dirty="0" smtClean="0"/>
              <a:t>in a </a:t>
            </a:r>
            <a:r>
              <a:rPr lang="en-US" altLang="zh-CN" sz="2000" dirty="0"/>
              <a:t>sequence</a:t>
            </a:r>
            <a:r>
              <a:rPr lang="en-US" altLang="zh-CN" sz="2000" dirty="0" smtClean="0"/>
              <a:t>.</a:t>
            </a:r>
          </a:p>
          <a:p>
            <a:r>
              <a:rPr lang="en-US" altLang="zh-CN" sz="2000" dirty="0" smtClean="0"/>
              <a:t>Semantically </a:t>
            </a:r>
            <a:r>
              <a:rPr lang="en-US" altLang="zh-CN" sz="2000" dirty="0"/>
              <a:t>Related Words: </a:t>
            </a:r>
            <a:r>
              <a:rPr lang="en-US" altLang="zh-CN" sz="2000" dirty="0" smtClean="0"/>
              <a:t>Predicting </a:t>
            </a:r>
            <a:r>
              <a:rPr lang="en-US" altLang="zh-CN" sz="2000" dirty="0"/>
              <a:t>whether two words are </a:t>
            </a:r>
            <a:r>
              <a:rPr lang="en-US" altLang="zh-CN" sz="2000" dirty="0" smtClean="0"/>
              <a:t>semantically </a:t>
            </a:r>
            <a:r>
              <a:rPr lang="en-US" altLang="zh-CN" sz="2000" dirty="0"/>
              <a:t>related (synonyms, </a:t>
            </a:r>
            <a:r>
              <a:rPr lang="en-US" altLang="zh-CN" sz="2000" dirty="0" err="1"/>
              <a:t>holonyms</a:t>
            </a:r>
            <a:r>
              <a:rPr lang="en-US" altLang="zh-CN" sz="2000" dirty="0"/>
              <a:t>, </a:t>
            </a:r>
            <a:r>
              <a:rPr lang="en-US" altLang="zh-CN" sz="2000" dirty="0" err="1"/>
              <a:t>hypernyms</a:t>
            </a:r>
            <a:r>
              <a:rPr lang="en-US" altLang="zh-CN" sz="2000" dirty="0"/>
              <a:t>...)</a:t>
            </a:r>
          </a:p>
          <a:p>
            <a:endParaRPr lang="en-US" altLang="zh-CN" sz="2000" dirty="0"/>
          </a:p>
          <a:p>
            <a:endParaRPr lang="zh-CN" altLang="en-US" sz="2000" dirty="0"/>
          </a:p>
        </p:txBody>
      </p:sp>
    </p:spTree>
    <p:extLst>
      <p:ext uri="{BB962C8B-B14F-4D97-AF65-F5344CB8AC3E}">
        <p14:creationId xmlns:p14="http://schemas.microsoft.com/office/powerpoint/2010/main" val="1399759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Multitask Learning in NLP</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Cascading Features : The most obvious way to achieve MTL in NLP</a:t>
            </a:r>
          </a:p>
          <a:p>
            <a:r>
              <a:rPr lang="en-US" altLang="zh-CN" sz="2000" dirty="0" smtClean="0"/>
              <a:t>Train one task and use it as feature for another task.</a:t>
            </a:r>
          </a:p>
          <a:p>
            <a:r>
              <a:rPr lang="en-US" altLang="zh-CN" sz="2000" dirty="0" smtClean="0"/>
              <a:t>Shallow joint training</a:t>
            </a:r>
          </a:p>
          <a:p>
            <a:pPr lvl="1"/>
            <a:r>
              <a:rPr lang="en-US" altLang="zh-CN" sz="1600" dirty="0" smtClean="0"/>
              <a:t>Hand-craft features, train on all tasks at the same time. Conditional Random Fields and statistical parsing models for POS, NER, chunking and relation extraction. Problem: joint labeling requirement</a:t>
            </a:r>
          </a:p>
          <a:p>
            <a:pPr lvl="1"/>
            <a:r>
              <a:rPr lang="en-US" altLang="zh-CN" sz="1600" dirty="0" smtClean="0"/>
              <a:t>Learn independently by using different training sets but leverage predictions jointly. Problem: Not using the shared tasks at training</a:t>
            </a:r>
          </a:p>
          <a:p>
            <a:pPr lvl="1"/>
            <a:r>
              <a:rPr lang="en-US" altLang="zh-CN" sz="1600" dirty="0" smtClean="0"/>
              <a:t>SRL by joint inference and semantic parsing. Problem: Not state of the art</a:t>
            </a:r>
          </a:p>
          <a:p>
            <a:pPr lvl="1"/>
            <a:endParaRPr lang="en-US" altLang="zh-CN" sz="1600" dirty="0" smtClean="0"/>
          </a:p>
          <a:p>
            <a:pPr lvl="1"/>
            <a:endParaRPr lang="en-US" altLang="zh-CN" sz="1600" dirty="0" smtClean="0"/>
          </a:p>
          <a:p>
            <a:pPr marL="0" indent="0">
              <a:buNone/>
            </a:pPr>
            <a:endParaRPr lang="en-US" altLang="zh-CN" sz="2000" dirty="0" smtClean="0"/>
          </a:p>
          <a:p>
            <a:endParaRPr lang="en-US" altLang="zh-CN" sz="2000" dirty="0" smtClean="0"/>
          </a:p>
          <a:p>
            <a:endParaRPr lang="en-US" altLang="zh-CN" sz="2000" dirty="0" smtClean="0"/>
          </a:p>
          <a:p>
            <a:pPr marL="457200" lvl="1" indent="0">
              <a:buNone/>
            </a:pPr>
            <a:endParaRPr lang="en-US" altLang="zh-CN" sz="1600" dirty="0" smtClean="0"/>
          </a:p>
        </p:txBody>
      </p:sp>
    </p:spTree>
    <p:extLst>
      <p:ext uri="{BB962C8B-B14F-4D97-AF65-F5344CB8AC3E}">
        <p14:creationId xmlns:p14="http://schemas.microsoft.com/office/powerpoint/2010/main" val="1399759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Multitask Learning in NLP</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Multitask Learning:  Learn features from one task and use them as features for another task.</a:t>
            </a:r>
          </a:p>
          <a:p>
            <a:r>
              <a:rPr lang="en-US" altLang="zh-CN" sz="2000" dirty="0" smtClean="0"/>
              <a:t>Include shared parameter, sharing hidden nodes or creating a common set of features.</a:t>
            </a:r>
          </a:p>
          <a:p>
            <a:r>
              <a:rPr lang="en-US" altLang="zh-CN" sz="2000" dirty="0" smtClean="0"/>
              <a:t>Cascading Features: Good or bad? Error propagation, extract hand made feature for each task.</a:t>
            </a:r>
          </a:p>
          <a:p>
            <a:r>
              <a:rPr lang="en-US" altLang="zh-CN" sz="2000" dirty="0" smtClean="0"/>
              <a:t>How about an END-TO-END system that learns features completely implicitly? That is the motivation of this paper.</a:t>
            </a:r>
            <a:endParaRPr lang="zh-CN" altLang="en-US" sz="2000" dirty="0"/>
          </a:p>
        </p:txBody>
      </p:sp>
    </p:spTree>
    <p:extLst>
      <p:ext uri="{BB962C8B-B14F-4D97-AF65-F5344CB8AC3E}">
        <p14:creationId xmlns:p14="http://schemas.microsoft.com/office/powerpoint/2010/main" val="139975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The Most Intuitive Way</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Craft a Deep Architecture</a:t>
            </a:r>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r>
              <a:rPr lang="en-US" altLang="zh-CN" sz="2000" dirty="0" smtClean="0"/>
              <a:t>Train everything by back-propagation. (End-to-End)</a:t>
            </a:r>
          </a:p>
          <a:p>
            <a:endParaRPr lang="en-US" altLang="zh-CN" sz="2000" dirty="0" smtClean="0"/>
          </a:p>
          <a:p>
            <a:endParaRPr lang="zh-CN"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844675"/>
            <a:ext cx="65024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759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How the System Evolves?</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r>
              <a:rPr lang="en-US" altLang="zh-CN" sz="2000" dirty="0" smtClean="0"/>
              <a:t>Train all tasks jointly.</a:t>
            </a:r>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r>
              <a:rPr lang="en-US" altLang="zh-CN" sz="2000" dirty="0" smtClean="0"/>
              <a:t>Can gain performance on all tasks and fully exploits the potentials of the shared features.</a:t>
            </a:r>
            <a:endParaRPr lang="zh-CN" alt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1911350"/>
            <a:ext cx="64516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9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685800"/>
          </a:xfrm>
        </p:spPr>
        <p:txBody>
          <a:bodyPr>
            <a:normAutofit/>
          </a:bodyPr>
          <a:lstStyle/>
          <a:p>
            <a:r>
              <a:rPr lang="en-US" altLang="zh-CN" sz="3600" dirty="0" smtClean="0"/>
              <a:t>The Implementation of the Intuitive Way</a:t>
            </a:r>
            <a:endParaRPr lang="zh-CN" altLang="en-US" sz="3600" dirty="0"/>
          </a:p>
        </p:txBody>
      </p:sp>
      <p:sp>
        <p:nvSpPr>
          <p:cNvPr id="3" name="内容占位符 2"/>
          <p:cNvSpPr>
            <a:spLocks noGrp="1"/>
          </p:cNvSpPr>
          <p:nvPr>
            <p:ph idx="1"/>
          </p:nvPr>
        </p:nvSpPr>
        <p:spPr>
          <a:xfrm>
            <a:off x="457200" y="1371600"/>
            <a:ext cx="8229600" cy="4754563"/>
          </a:xfrm>
        </p:spPr>
        <p:txBody>
          <a:bodyPr>
            <a:normAutofit/>
          </a:bodyPr>
          <a:lstStyle/>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r>
              <a:rPr lang="en-US" altLang="zh-CN" sz="2000" dirty="0" smtClean="0"/>
              <a:t>But there is a problem. For SRL, if wanting to tag a word such as a verb, the full sentences must be seen at the same time. How to solve it? This is the highlight of this paper.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39" y="1219200"/>
            <a:ext cx="747813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92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TotalTime>
  <Words>1979</Words>
  <Application>Microsoft Office PowerPoint</Application>
  <PresentationFormat>全屏显示(4:3)</PresentationFormat>
  <Paragraphs>221</Paragraphs>
  <Slides>29</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31" baseType="lpstr">
      <vt:lpstr>Office 主题​​</vt:lpstr>
      <vt:lpstr>MathType 6.0 Equation</vt:lpstr>
      <vt:lpstr>A Unified Architecture for Natural Language Processing:  Deep Neural Networks with Multitask Learning</vt:lpstr>
      <vt:lpstr>Motivation</vt:lpstr>
      <vt:lpstr>Motivation</vt:lpstr>
      <vt:lpstr>NLP Tasks in This Paper</vt:lpstr>
      <vt:lpstr>Multitask Learning in NLP</vt:lpstr>
      <vt:lpstr>Multitask Learning in NLP</vt:lpstr>
      <vt:lpstr>The Most Intuitive Way</vt:lpstr>
      <vt:lpstr>How the System Evolves?</vt:lpstr>
      <vt:lpstr>The Implementation of the Intuitive Way</vt:lpstr>
      <vt:lpstr>The General Deep NN Architecture </vt:lpstr>
      <vt:lpstr>How to represent a word using a common way?</vt:lpstr>
      <vt:lpstr>How to represent a word using a common way?</vt:lpstr>
      <vt:lpstr>How to represent a word using a common way?</vt:lpstr>
      <vt:lpstr>How to solve the problems?</vt:lpstr>
      <vt:lpstr>How to solve the problems?</vt:lpstr>
      <vt:lpstr>Max Layer</vt:lpstr>
      <vt:lpstr>Deeper Architecture</vt:lpstr>
      <vt:lpstr>Deeper Architecture</vt:lpstr>
      <vt:lpstr>Multitask Learning</vt:lpstr>
      <vt:lpstr>Example of MTL</vt:lpstr>
      <vt:lpstr>Leveraging Unlabled Data</vt:lpstr>
      <vt:lpstr>Language Model Results</vt:lpstr>
      <vt:lpstr>Experiments</vt:lpstr>
      <vt:lpstr>Experiments</vt:lpstr>
      <vt:lpstr>Experiments</vt:lpstr>
      <vt:lpstr>Experiments</vt:lpstr>
      <vt:lpstr>Conclusion</vt:lpstr>
      <vt:lpstr>PowerPoint 演示文稿</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pengjie137</dc:creator>
  <cp:lastModifiedBy>pengjie137</cp:lastModifiedBy>
  <cp:revision>46</cp:revision>
  <dcterms:created xsi:type="dcterms:W3CDTF">2015-07-13T18:34:38Z</dcterms:created>
  <dcterms:modified xsi:type="dcterms:W3CDTF">2015-07-16T00:10:48Z</dcterms:modified>
</cp:coreProperties>
</file>