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  <p:sldMasterId id="2147483777" r:id="rId2"/>
    <p:sldMasterId id="2147483779" r:id="rId3"/>
    <p:sldMasterId id="2147483781" r:id="rId4"/>
    <p:sldMasterId id="2147483787" r:id="rId5"/>
    <p:sldMasterId id="2147483791" r:id="rId6"/>
  </p:sldMasterIdLst>
  <p:notesMasterIdLst>
    <p:notesMasterId r:id="rId47"/>
  </p:notesMasterIdLst>
  <p:handoutMasterIdLst>
    <p:handoutMasterId r:id="rId48"/>
  </p:handoutMasterIdLst>
  <p:sldIdLst>
    <p:sldId id="348" r:id="rId7"/>
    <p:sldId id="431" r:id="rId8"/>
    <p:sldId id="456" r:id="rId9"/>
    <p:sldId id="429" r:id="rId10"/>
    <p:sldId id="430" r:id="rId11"/>
    <p:sldId id="432" r:id="rId12"/>
    <p:sldId id="433" r:id="rId13"/>
    <p:sldId id="403" r:id="rId14"/>
    <p:sldId id="421" r:id="rId15"/>
    <p:sldId id="398" r:id="rId16"/>
    <p:sldId id="434" r:id="rId17"/>
    <p:sldId id="440" r:id="rId18"/>
    <p:sldId id="402" r:id="rId19"/>
    <p:sldId id="373" r:id="rId20"/>
    <p:sldId id="374" r:id="rId21"/>
    <p:sldId id="381" r:id="rId22"/>
    <p:sldId id="375" r:id="rId23"/>
    <p:sldId id="392" r:id="rId24"/>
    <p:sldId id="384" r:id="rId25"/>
    <p:sldId id="385" r:id="rId26"/>
    <p:sldId id="441" r:id="rId27"/>
    <p:sldId id="455" r:id="rId28"/>
    <p:sldId id="443" r:id="rId29"/>
    <p:sldId id="435" r:id="rId30"/>
    <p:sldId id="437" r:id="rId31"/>
    <p:sldId id="453" r:id="rId32"/>
    <p:sldId id="454" r:id="rId33"/>
    <p:sldId id="413" r:id="rId34"/>
    <p:sldId id="410" r:id="rId35"/>
    <p:sldId id="426" r:id="rId36"/>
    <p:sldId id="427" r:id="rId37"/>
    <p:sldId id="428" r:id="rId38"/>
    <p:sldId id="400" r:id="rId39"/>
    <p:sldId id="424" r:id="rId40"/>
    <p:sldId id="408" r:id="rId41"/>
    <p:sldId id="425" r:id="rId42"/>
    <p:sldId id="405" r:id="rId43"/>
    <p:sldId id="401" r:id="rId44"/>
    <p:sldId id="457" r:id="rId45"/>
    <p:sldId id="380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396"/>
    <a:srgbClr val="0000CC"/>
    <a:srgbClr val="33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128" autoAdjust="0"/>
  </p:normalViewPr>
  <p:slideViewPr>
    <p:cSldViewPr>
      <p:cViewPr>
        <p:scale>
          <a:sx n="95" d="100"/>
          <a:sy n="95" d="100"/>
        </p:scale>
        <p:origin x="-18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127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204081632653061"/>
          <c:y val="0.137700923160467"/>
          <c:w val="0.618741764422304"/>
          <c:h val="0.83643700787401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Native English Speakers, 375 million</c:v>
                </c:pt>
                <c:pt idx="1">
                  <c:v>Non Native English Speakers, a billion</c:v>
                </c:pt>
                <c:pt idx="2">
                  <c:v>Chinese speakers, 1.4 billion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375.0</c:v>
                </c:pt>
                <c:pt idx="1">
                  <c:v>1000.0</c:v>
                </c:pt>
                <c:pt idx="2">
                  <c:v>1400.0</c:v>
                </c:pt>
                <c:pt idx="3">
                  <c:v>3000.0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0.30612</cdr:x>
      <cdr:y>0.08621</cdr:y>
    </cdr:from>
    <cdr:to>
      <cdr:x>0.42857</cdr:x>
      <cdr:y>0.2931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0" y="381000"/>
          <a:ext cx="914408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600" dirty="0" smtClean="0"/>
        </a:p>
        <a:p xmlns:a="http://schemas.openxmlformats.org/drawingml/2006/main">
          <a:r>
            <a:rPr lang="en-US" sz="1600" dirty="0" err="1" smtClean="0"/>
            <a:t>Siri</a:t>
          </a:r>
          <a:r>
            <a:rPr lang="en-US" sz="1600" dirty="0"/>
            <a:t> </a:t>
          </a:r>
          <a:r>
            <a:rPr lang="en-US" sz="1600" dirty="0" smtClean="0"/>
            <a:t>users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0.43878</cdr:x>
      <cdr:y>0.51724</cdr:y>
    </cdr:from>
    <cdr:to>
      <cdr:x>0.44898</cdr:x>
      <cdr:y>0.98276</cdr:y>
    </cdr:to>
    <cdr:sp macro="" textlink="">
      <cdr:nvSpPr>
        <cdr:cNvPr id="4" name="Straight Arrow Connector 3"/>
        <cdr:cNvSpPr/>
      </cdr:nvSpPr>
      <cdr:spPr bwMode="auto">
        <a:xfrm xmlns:a="http://schemas.openxmlformats.org/drawingml/2006/main" rot="16200000" flipV="1">
          <a:off x="2285999" y="3276600"/>
          <a:ext cx="2057401" cy="7620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sm" len="sm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r>
              <a:rPr lang="en-US"/>
              <a:t>Talk at U of Maryland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18334233-9C97-934B-9502-184903B61D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2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r>
              <a:rPr lang="en-US"/>
              <a:t>Talk at U of Maryland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C9439889-D3BF-2D4D-8015-17FFB4DBFC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5780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given at AAAC’2011</a:t>
            </a:r>
            <a:r>
              <a:rPr lang="en-US" baseline="0" dirty="0" smtClean="0"/>
              <a:t> – Taiwan, 2011, April. (</a:t>
            </a:r>
            <a:r>
              <a:rPr lang="en-US" baseline="0" dirty="0" err="1" smtClean="0"/>
              <a:t>Tsinghua</a:t>
            </a:r>
            <a:r>
              <a:rPr lang="en-US" baseline="0" dirty="0" smtClean="0"/>
              <a:t> University in Taiwan), then revised for Wilfred Laurier 100 yr conf in July, 2011, then revised for DS2011, Oct 4, 2011. Then revised Dec 2011 for </a:t>
            </a:r>
            <a:r>
              <a:rPr lang="en-US" baseline="0" dirty="0" err="1" smtClean="0"/>
              <a:t>Solomonoff</a:t>
            </a:r>
            <a:r>
              <a:rPr lang="en-US" baseline="0" dirty="0" smtClean="0"/>
              <a:t> conference. Then changed April 16, 2012 for UW colloquium. Then at </a:t>
            </a:r>
            <a:r>
              <a:rPr lang="en-US" baseline="0" dirty="0" err="1" smtClean="0"/>
              <a:t>SharcNet</a:t>
            </a:r>
            <a:r>
              <a:rPr lang="en-US" baseline="0" dirty="0" smtClean="0"/>
              <a:t>. What do frogs eat with  their hamburgers – French flies. Why do gorillas have big nostrils? (because they have big fingers) What has 4 wheels and flies (pick up truck hauling manures) Then at </a:t>
            </a:r>
            <a:r>
              <a:rPr lang="en-US" baseline="0" dirty="0" err="1" smtClean="0"/>
              <a:t>Huawei</a:t>
            </a:r>
            <a:r>
              <a:rPr lang="en-US" baseline="0" dirty="0" smtClean="0"/>
              <a:t> Sept 5, 2013.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Talk at U of Maryland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39889-D3BF-2D4D-8015-17FFB4DBFC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Talk at U of Maryland</a:t>
            </a:r>
          </a:p>
        </p:txBody>
      </p:sp>
      <p:sp>
        <p:nvSpPr>
          <p:cNvPr id="931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AFC3E-D069-5643-BED9-6219268E5E32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Talk at U of Maryland</a:t>
            </a: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B603A-CE39-EB4F-BB2A-C750BCBB9575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Talk at U of Maryland</a:t>
            </a:r>
          </a:p>
        </p:txBody>
      </p:sp>
      <p:sp>
        <p:nvSpPr>
          <p:cNvPr id="952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FA058-2531-B548-8426-1EAA93C9E6A7}" type="slidenum">
              <a:rPr lang="en-US"/>
              <a:pPr/>
              <a:t>16</a:t>
            </a:fld>
            <a:endParaRPr lang="en-US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Talk at U of Maryland</a:t>
            </a:r>
          </a:p>
        </p:txBody>
      </p:sp>
      <p:sp>
        <p:nvSpPr>
          <p:cNvPr id="962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A37B5-2249-124F-B8D3-3DA563F0B3A4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</a:t>
            </a:r>
            <a:r>
              <a:rPr lang="en-US" baseline="0" dirty="0" smtClean="0"/>
              <a:t> talk was given in Taiwan AAAC, 2011, April.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Talk at U of Maryland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439889-D3BF-2D4D-8015-17FFB4DBFC8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Talk at U of Maryland</a:t>
            </a:r>
          </a:p>
        </p:txBody>
      </p:sp>
      <p:sp>
        <p:nvSpPr>
          <p:cNvPr id="1003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A34AD-A250-104A-B50F-07B4930DF7FB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1433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34A4A-9D0B-3D4C-B4B2-1CE5C5A6D0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90696-65E3-3A4E-B606-006C890CF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323A6-6AAB-D642-A76E-3DFC804BF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38A1CF2A-BC4E-7244-BFB7-D447A6B8CD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DA128B5-5391-7748-8991-399C46FAED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4203D11E-B86D-B945-BA90-4AFC9B0649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531B1E12-2CFD-494F-847A-A46181EAEB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70143EA-ADFC-1947-A1B7-D007B777C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52C66-3D19-684E-8C64-F52EC9708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BAB6D-525D-AA49-B576-DC3A4758A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677EF7-DB18-3A41-A4D7-5CA2A2AD30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F3A45-740E-5943-9D92-10E62C833A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8996C-6E89-2849-9133-FE216CA36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2DB65-AF6A-7443-B894-22AC479EC7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CDFDB-2EAA-0F4A-8057-81CC957406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A39B2-F516-5740-A7A7-9F275FBA42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42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grpSp>
          <p:nvGrpSpPr>
            <p:cNvPr id="513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4234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234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23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1423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423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AC043C6-55F0-6741-B505-5129614A61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234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2"/>
        <a:buChar char="n"/>
        <a:defRPr sz="28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charset="2"/>
        <a:buChar char="n"/>
        <a:defRPr sz="23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Verdana" charset="0"/>
              </a:defRPr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Verdana" charset="0"/>
              </a:defRPr>
            </a:lvl1pPr>
          </a:lstStyle>
          <a:p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Verdana" charset="0"/>
              </a:defRPr>
            </a:lvl1pPr>
          </a:lstStyle>
          <a:p>
            <a:fld id="{4121E5AD-07B3-BC4C-A495-0BB81371CB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p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Verdana" charset="0"/>
              </a:defRPr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Verdana" charset="0"/>
              </a:defRPr>
            </a:lvl1pPr>
          </a:lstStyle>
          <a:p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Verdana" charset="0"/>
              </a:defRPr>
            </a:lvl1pPr>
          </a:lstStyle>
          <a:p>
            <a:fld id="{3E4D7C2E-B42B-2248-A454-923741CEFAD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p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Verdana" charset="0"/>
              </a:defRPr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Verdana" charset="0"/>
              </a:defRPr>
            </a:lvl1pPr>
          </a:lstStyle>
          <a:p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Verdana" charset="0"/>
              </a:defRPr>
            </a:lvl1pPr>
          </a:lstStyle>
          <a:p>
            <a:fld id="{3E8BE546-2794-BB4D-A44B-C20D27C468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p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Verdana" charset="0"/>
              </a:defRPr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Verdana" charset="0"/>
              </a:defRPr>
            </a:lvl1pPr>
          </a:lstStyle>
          <a:p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Verdana" charset="0"/>
              </a:defRPr>
            </a:lvl1pPr>
          </a:lstStyle>
          <a:p>
            <a:fld id="{468869B2-E4D9-B24C-97F2-8073C42E08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p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Verdana" charset="0"/>
              </a:defRPr>
            </a:lvl1pPr>
          </a:lstStyle>
          <a:p>
            <a:r>
              <a:rPr lang="en-US"/>
              <a:t>Oct.21, 1999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Verdana" charset="0"/>
              </a:defRPr>
            </a:lvl1pPr>
          </a:lstStyle>
          <a:p>
            <a:endParaRPr lang="en-U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Verdana" charset="0"/>
              </a:defRPr>
            </a:lvl1pPr>
          </a:lstStyle>
          <a:p>
            <a:fld id="{B4251919-4531-6B4F-A216-4A4A49B89E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p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ctrTitle"/>
          </p:nvPr>
        </p:nvSpPr>
        <p:spPr>
          <a:xfrm>
            <a:off x="1981200" y="990600"/>
            <a:ext cx="7162800" cy="2209800"/>
          </a:xfrm>
        </p:spPr>
        <p:txBody>
          <a:bodyPr/>
          <a:lstStyle/>
          <a:p>
            <a:r>
              <a:rPr lang="en-US" sz="4400" dirty="0" smtClean="0"/>
              <a:t>Approximating Semantics</a:t>
            </a:r>
            <a:endParaRPr lang="en-US" sz="2800" dirty="0"/>
          </a:p>
        </p:txBody>
      </p:sp>
      <p:sp>
        <p:nvSpPr>
          <p:cNvPr id="48131" name="Subtitle 4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dirty="0"/>
              <a:t>Ming </a:t>
            </a:r>
            <a:r>
              <a:rPr lang="en-US" dirty="0" smtClean="0"/>
              <a:t>Li</a:t>
            </a:r>
          </a:p>
          <a:p>
            <a:pPr>
              <a:buFont typeface="Wingdings" charset="2"/>
              <a:buNone/>
            </a:pPr>
            <a:r>
              <a:rPr lang="en-US" dirty="0"/>
              <a:t>University of </a:t>
            </a:r>
            <a:r>
              <a:rPr lang="en-US" dirty="0" smtClean="0"/>
              <a:t>Waterloo</a:t>
            </a:r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0" y="0"/>
            <a:ext cx="5039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July</a:t>
            </a:r>
            <a:r>
              <a:rPr lang="en-US" dirty="0" smtClean="0"/>
              <a:t> 28, 20</a:t>
            </a:r>
            <a:r>
              <a:rPr lang="en-CA" dirty="0" smtClean="0"/>
              <a:t>15, CS 886, Topics in Statistical NLP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458200" cy="609600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chemeClr val="tx1"/>
                </a:solidFill>
              </a:rPr>
              <a:t>Prob. 4:  What it translates to </a:t>
            </a:r>
            <a:r>
              <a:rPr lang="en-US" sz="3600" dirty="0" err="1" smtClean="0">
                <a:solidFill>
                  <a:schemeClr val="tx1"/>
                </a:solidFill>
              </a:rPr>
              <a:t>vs</a:t>
            </a:r>
            <a:r>
              <a:rPr lang="en-US" sz="3600" dirty="0" smtClean="0">
                <a:solidFill>
                  <a:schemeClr val="tx1"/>
                </a:solidFill>
              </a:rPr>
              <a:t> what I meant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</a:rPr>
              <a:t>In CACM, July 2013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systems are not ready for QA.</a:t>
            </a:r>
          </a:p>
          <a:p>
            <a:pPr lvl="1"/>
            <a:r>
              <a:rPr lang="zh-CN" altLang="en-US" dirty="0" smtClean="0"/>
              <a:t>蚂蚁几条腿</a:t>
            </a:r>
            <a:r>
              <a:rPr lang="en-US" altLang="zh-CN" dirty="0" smtClean="0"/>
              <a:t>? Google: Ants several legs. </a:t>
            </a:r>
          </a:p>
          <a:p>
            <a:pPr lvl="1">
              <a:buNone/>
            </a:pPr>
            <a:r>
              <a:rPr lang="en-US" dirty="0" smtClean="0"/>
              <a:t>How do we improve it for special QA domain?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Use 40 million user asked questions, set Q.</a:t>
            </a:r>
          </a:p>
          <a:p>
            <a:pPr lvl="1"/>
            <a:r>
              <a:rPr lang="en-US" dirty="0" smtClean="0"/>
              <a:t>Given the translation result q</a:t>
            </a:r>
            <a:r>
              <a:rPr lang="en-US" baseline="-25000" dirty="0" smtClean="0"/>
              <a:t>1</a:t>
            </a:r>
            <a:r>
              <a:rPr lang="en-US" dirty="0" smtClean="0"/>
              <a:t>, we find </a:t>
            </a:r>
            <a:r>
              <a:rPr lang="en-US" dirty="0" err="1" smtClean="0"/>
              <a:t>q</a:t>
            </a:r>
            <a:r>
              <a:rPr lang="en-US" dirty="0" smtClean="0"/>
              <a:t>, </a:t>
            </a:r>
            <a:r>
              <a:rPr lang="en-US" dirty="0" err="1" smtClean="0"/>
              <a:t>s.t</a:t>
            </a:r>
            <a:r>
              <a:rPr lang="en-US" dirty="0" smtClean="0"/>
              <a:t>.: 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sz="2400" dirty="0" smtClean="0"/>
              <a:t>q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err="1" smtClean="0">
                <a:sym typeface="Wingdings"/>
              </a:rPr>
              <a:t></a:t>
            </a:r>
            <a:r>
              <a:rPr lang="en-US" sz="2400" dirty="0" smtClean="0"/>
              <a:t> </a:t>
            </a:r>
            <a:r>
              <a:rPr lang="en-US" sz="2400" dirty="0" err="1" smtClean="0">
                <a:sym typeface="Wingdings"/>
              </a:rPr>
              <a:t>q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</a:t>
            </a:r>
            <a:r>
              <a:rPr lang="en-US" sz="2400" dirty="0" smtClean="0">
                <a:sym typeface="Wingdings"/>
              </a:rPr>
              <a:t> Q </a:t>
            </a:r>
          </a:p>
          <a:p>
            <a:pPr>
              <a:buNone/>
            </a:pPr>
            <a:r>
              <a:rPr lang="en-US" sz="2400" dirty="0" smtClean="0">
                <a:sym typeface="Wingdings"/>
              </a:rPr>
              <a:t>        is minimized.</a:t>
            </a:r>
            <a:endParaRPr lang="en-US" dirty="0" smtClean="0"/>
          </a:p>
          <a:p>
            <a:r>
              <a:rPr lang="en-US" dirty="0" smtClean="0"/>
              <a:t>How do we define the distance?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Derive</a:t>
            </a:r>
            <a:r>
              <a:rPr lang="en-US" dirty="0" smtClean="0"/>
              <a:t> “Information Distance” to approximate the </a:t>
            </a:r>
            <a:r>
              <a:rPr lang="en-US" dirty="0" smtClean="0">
                <a:solidFill>
                  <a:srgbClr val="FF0000"/>
                </a:solidFill>
              </a:rPr>
              <a:t>undefined semantic distance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Apply it to solve problems 1-4.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approach: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could apply one of the 21 statistical measures studied in [</a:t>
            </a:r>
            <a:r>
              <a:rPr lang="en-US" sz="1600" dirty="0" smtClean="0"/>
              <a:t>Tan et al: Selecting the right interestingness measure for association patterns, KDD’02</a:t>
            </a:r>
            <a:r>
              <a:rPr lang="en-US" sz="2400" dirty="0" smtClean="0"/>
              <a:t>]. Let’s analyze the following few:</a:t>
            </a:r>
            <a:endParaRPr lang="en-US" sz="2400" dirty="0" smtClean="0"/>
          </a:p>
          <a:p>
            <a:r>
              <a:rPr lang="en-US" sz="2400" dirty="0" err="1" smtClean="0"/>
              <a:t>Hirst</a:t>
            </a:r>
            <a:r>
              <a:rPr lang="en-US" sz="2400" dirty="0" smtClean="0"/>
              <a:t> and St-</a:t>
            </a:r>
            <a:r>
              <a:rPr lang="en-US" sz="2400" dirty="0" err="1" smtClean="0"/>
              <a:t>Onge</a:t>
            </a:r>
            <a:r>
              <a:rPr lang="en-US" sz="2400" dirty="0" smtClean="0"/>
              <a:t> proposes L(</a:t>
            </a:r>
            <a:r>
              <a:rPr lang="en-US" sz="2400" dirty="0" err="1" smtClean="0"/>
              <a:t>w,w</a:t>
            </a:r>
            <a:r>
              <a:rPr lang="en-US" sz="2400" dirty="0" smtClean="0"/>
              <a:t>’) in </a:t>
            </a:r>
            <a:r>
              <a:rPr lang="en-US" sz="2400" dirty="0" err="1" smtClean="0"/>
              <a:t>worldnet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Leacock and </a:t>
            </a:r>
            <a:r>
              <a:rPr lang="en-US" sz="2400" dirty="0" err="1" smtClean="0"/>
              <a:t>Chodorow</a:t>
            </a:r>
            <a:r>
              <a:rPr lang="en-US" sz="2400" dirty="0" smtClean="0"/>
              <a:t>: </a:t>
            </a:r>
            <a:r>
              <a:rPr lang="en-US" sz="2400" dirty="0" smtClean="0"/>
              <a:t>-log L(</a:t>
            </a:r>
            <a:r>
              <a:rPr lang="en-US" sz="2400" dirty="0" err="1" smtClean="0"/>
              <a:t>w,w</a:t>
            </a:r>
            <a:r>
              <a:rPr lang="en-US" sz="2400" dirty="0" smtClean="0"/>
              <a:t>’)</a:t>
            </a:r>
          </a:p>
          <a:p>
            <a:r>
              <a:rPr lang="en-US" sz="2400" dirty="0" err="1" smtClean="0"/>
              <a:t>Resnik</a:t>
            </a:r>
            <a:r>
              <a:rPr lang="en-US" sz="2400" dirty="0" smtClean="0"/>
              <a:t> propose to use: –log P(</a:t>
            </a:r>
            <a:r>
              <a:rPr lang="en-US" sz="2400" dirty="0" err="1" smtClean="0"/>
              <a:t>lso</a:t>
            </a:r>
            <a:r>
              <a:rPr lang="en-US" sz="2400" dirty="0" smtClean="0"/>
              <a:t>(</a:t>
            </a:r>
            <a:r>
              <a:rPr lang="en-US" sz="2400" dirty="0" err="1" smtClean="0"/>
              <a:t>w,w</a:t>
            </a:r>
            <a:r>
              <a:rPr lang="en-US" sz="2400" dirty="0" smtClean="0"/>
              <a:t>’)) (lowest super ordinate)</a:t>
            </a:r>
          </a:p>
          <a:p>
            <a:r>
              <a:rPr lang="en-US" sz="2400" dirty="0" smtClean="0"/>
              <a:t>Lin: 2logP(</a:t>
            </a:r>
            <a:r>
              <a:rPr lang="en-US" sz="2400" dirty="0" err="1" smtClean="0"/>
              <a:t>lso</a:t>
            </a:r>
            <a:r>
              <a:rPr lang="en-US" sz="2400" dirty="0" smtClean="0"/>
              <a:t>(</a:t>
            </a:r>
            <a:r>
              <a:rPr lang="en-US" sz="2400" dirty="0" err="1" smtClean="0"/>
              <a:t>w,w</a:t>
            </a:r>
            <a:r>
              <a:rPr lang="en-US" sz="2400" dirty="0" smtClean="0"/>
              <a:t>’) / [</a:t>
            </a:r>
            <a:r>
              <a:rPr lang="en-US" sz="2400" dirty="0" err="1" smtClean="0"/>
              <a:t>logP</a:t>
            </a:r>
            <a:r>
              <a:rPr lang="en-US" sz="2400" dirty="0" smtClean="0"/>
              <a:t>(w)+</a:t>
            </a:r>
            <a:r>
              <a:rPr lang="en-US" sz="2400" dirty="0" err="1" smtClean="0"/>
              <a:t>logP</a:t>
            </a:r>
            <a:r>
              <a:rPr lang="en-US" sz="2400" dirty="0" smtClean="0"/>
              <a:t>(w’)</a:t>
            </a:r>
          </a:p>
          <a:p>
            <a:r>
              <a:rPr lang="en-US" sz="2400" dirty="0" smtClean="0"/>
              <a:t>Jiang-</a:t>
            </a:r>
            <a:r>
              <a:rPr lang="en-US" sz="2400" dirty="0" err="1" smtClean="0"/>
              <a:t>Conrath</a:t>
            </a:r>
            <a:r>
              <a:rPr lang="en-US" sz="2400" dirty="0" smtClean="0"/>
              <a:t>: 2log P(</a:t>
            </a:r>
            <a:r>
              <a:rPr lang="en-US" sz="2400" dirty="0" err="1" smtClean="0"/>
              <a:t>lso</a:t>
            </a:r>
            <a:r>
              <a:rPr lang="en-US" sz="2400" dirty="0" smtClean="0"/>
              <a:t>(</a:t>
            </a:r>
            <a:r>
              <a:rPr lang="en-US" sz="2400" dirty="0" err="1" smtClean="0"/>
              <a:t>w,w</a:t>
            </a:r>
            <a:r>
              <a:rPr lang="en-US" sz="2400" dirty="0" smtClean="0"/>
              <a:t>’)) – [</a:t>
            </a:r>
            <a:r>
              <a:rPr lang="en-US" sz="2400" dirty="0" err="1" smtClean="0"/>
              <a:t>logP</a:t>
            </a:r>
            <a:r>
              <a:rPr lang="en-US" sz="2400" dirty="0" smtClean="0"/>
              <a:t>(w)+</a:t>
            </a:r>
            <a:r>
              <a:rPr lang="en-US" sz="2400" dirty="0" err="1" smtClean="0"/>
              <a:t>logP</a:t>
            </a:r>
            <a:r>
              <a:rPr lang="en-US" sz="2400" dirty="0" smtClean="0"/>
              <a:t>(w’)]</a:t>
            </a:r>
            <a:endParaRPr lang="en-US" sz="2400" dirty="0" smtClean="0"/>
          </a:p>
          <a:p>
            <a:r>
              <a:rPr lang="en-US" sz="2400" dirty="0" smtClean="0"/>
              <a:t>What </a:t>
            </a:r>
            <a:r>
              <a:rPr lang="en-US" sz="2400" dirty="0" smtClean="0"/>
              <a:t>makes most sense is “closeness in semantics” or call it “</a:t>
            </a:r>
            <a:r>
              <a:rPr lang="en-US" sz="2400" dirty="0" smtClean="0">
                <a:solidFill>
                  <a:srgbClr val="E70000"/>
                </a:solidFill>
              </a:rPr>
              <a:t>semantic distance</a:t>
            </a:r>
            <a:r>
              <a:rPr lang="en-US" sz="2400" dirty="0" smtClean="0"/>
              <a:t>”, but </a:t>
            </a:r>
            <a:r>
              <a:rPr lang="en-US" sz="2400" dirty="0" smtClean="0">
                <a:solidFill>
                  <a:srgbClr val="E70000"/>
                </a:solidFill>
              </a:rPr>
              <a:t>this cannot be mathematically defined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“distance”?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924800" cy="4530725"/>
          </a:xfrm>
        </p:spPr>
        <p:txBody>
          <a:bodyPr/>
          <a:lstStyle/>
          <a:p>
            <a:r>
              <a:rPr lang="en-US" sz="2400" dirty="0" smtClean="0"/>
              <a:t>In physical space: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What is the distance between two information carrying entities: web-pages, genomes, abstract concepts, books, vertical domains, a question and an answer?</a:t>
            </a:r>
          </a:p>
          <a:p>
            <a:r>
              <a:rPr lang="en-US" sz="2400" dirty="0" smtClean="0"/>
              <a:t>We want a theory: </a:t>
            </a:r>
          </a:p>
          <a:p>
            <a:pPr lvl="1"/>
            <a:r>
              <a:rPr lang="en-US" sz="2200" dirty="0" smtClean="0"/>
              <a:t>Derived from the first principles; </a:t>
            </a:r>
          </a:p>
          <a:p>
            <a:pPr lvl="1"/>
            <a:r>
              <a:rPr lang="en-US" sz="2200" dirty="0" smtClean="0"/>
              <a:t>Provably better than “all” other theories; </a:t>
            </a:r>
          </a:p>
          <a:p>
            <a:pPr lvl="1"/>
            <a:r>
              <a:rPr lang="en-US" sz="2200" dirty="0" smtClean="0"/>
              <a:t>Usable.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76400"/>
            <a:ext cx="2819400" cy="2534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Tempus Sans ITC" pitchFamily="82" charset="0"/>
              </a:rPr>
              <a:t>The classical approaches do not work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Comic Sans MS" charset="0"/>
              </a:rPr>
              <a:t>For all the distances we know: Euclidean distance, Hamming distance (sum of # of pixels that differ), nothing works. For example, they do not reflect our intuition on: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Comic Sans MS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Comic Sans MS" charset="0"/>
              </a:rPr>
              <a:t>But from where shall we start?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Comic Sans MS" charset="0"/>
              </a:rPr>
              <a:t>We will start from first principles of physics and make no more assumptions. We wish to derive a general theory of information distance.</a:t>
            </a:r>
          </a:p>
        </p:txBody>
      </p:sp>
      <p:pic>
        <p:nvPicPr>
          <p:cNvPr id="3079" name="Picture 4"/>
          <p:cNvPicPr>
            <a:picLocks noGrp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2743200"/>
            <a:ext cx="1371600" cy="1371600"/>
          </a:xfrm>
          <a:noFill/>
        </p:spPr>
      </p:pic>
      <p:pic>
        <p:nvPicPr>
          <p:cNvPr id="3080" name="Picture 5"/>
          <p:cNvPicPr>
            <a:picLocks noGrp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0" y="2819400"/>
            <a:ext cx="1290638" cy="1295400"/>
          </a:xfrm>
          <a:noFill/>
        </p:spPr>
      </p:pic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4724400" y="4038600"/>
            <a:ext cx="8953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Austria</a:t>
            </a: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6400800" y="4038600"/>
            <a:ext cx="228909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Byelorussia 1991-95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971800"/>
            <a:ext cx="1257300" cy="838200"/>
          </a:xfrm>
          <a:prstGeom prst="rect">
            <a:avLst/>
          </a:prstGeom>
          <a:noFill/>
          <a:ln w="12700" cmpd="sng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2971800"/>
            <a:ext cx="1320594" cy="838200"/>
          </a:xfrm>
          <a:prstGeom prst="rect">
            <a:avLst/>
          </a:prstGeom>
          <a:noFill/>
          <a:ln w="12700" cmpd="sng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0"/>
            <a:ext cx="7772400" cy="116205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4000" dirty="0">
                <a:latin typeface="Tempus Sans ITC" pitchFamily="82" charset="0"/>
              </a:rPr>
              <a:t>Thermodynamics of Computing</a:t>
            </a:r>
          </a:p>
        </p:txBody>
      </p:sp>
      <p:pic>
        <p:nvPicPr>
          <p:cNvPr id="70659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0" y="1625600"/>
            <a:ext cx="10731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Freeform 5"/>
          <p:cNvSpPr>
            <a:spLocks/>
          </p:cNvSpPr>
          <p:nvPr/>
        </p:nvSpPr>
        <p:spPr bwMode="auto">
          <a:xfrm>
            <a:off x="3908425" y="1295400"/>
            <a:ext cx="182563" cy="342900"/>
          </a:xfrm>
          <a:custGeom>
            <a:avLst/>
            <a:gdLst>
              <a:gd name="T0" fmla="*/ 2147483647 w 124"/>
              <a:gd name="T1" fmla="*/ 0 h 216"/>
              <a:gd name="T2" fmla="*/ 2147483647 w 124"/>
              <a:gd name="T3" fmla="*/ 0 h 216"/>
              <a:gd name="T4" fmla="*/ 2147483647 w 124"/>
              <a:gd name="T5" fmla="*/ 2147483647 h 216"/>
              <a:gd name="T6" fmla="*/ 2147483647 w 124"/>
              <a:gd name="T7" fmla="*/ 2147483647 h 216"/>
              <a:gd name="T8" fmla="*/ 0 w 124"/>
              <a:gd name="T9" fmla="*/ 2147483647 h 216"/>
              <a:gd name="T10" fmla="*/ 0 w 124"/>
              <a:gd name="T11" fmla="*/ 2147483647 h 216"/>
              <a:gd name="T12" fmla="*/ 0 w 124"/>
              <a:gd name="T13" fmla="*/ 2147483647 h 216"/>
              <a:gd name="T14" fmla="*/ 2147483647 w 124"/>
              <a:gd name="T15" fmla="*/ 2147483647 h 216"/>
              <a:gd name="T16" fmla="*/ 2147483647 w 124"/>
              <a:gd name="T17" fmla="*/ 2147483647 h 216"/>
              <a:gd name="T18" fmla="*/ 2147483647 w 124"/>
              <a:gd name="T19" fmla="*/ 2147483647 h 216"/>
              <a:gd name="T20" fmla="*/ 2147483647 w 124"/>
              <a:gd name="T21" fmla="*/ 2147483647 h 216"/>
              <a:gd name="T22" fmla="*/ 2147483647 w 124"/>
              <a:gd name="T23" fmla="*/ 2147483647 h 216"/>
              <a:gd name="T24" fmla="*/ 2147483647 w 124"/>
              <a:gd name="T25" fmla="*/ 2147483647 h 216"/>
              <a:gd name="T26" fmla="*/ 2147483647 w 124"/>
              <a:gd name="T27" fmla="*/ 2147483647 h 216"/>
              <a:gd name="T28" fmla="*/ 2147483647 w 124"/>
              <a:gd name="T29" fmla="*/ 2147483647 h 2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4"/>
              <a:gd name="T46" fmla="*/ 0 h 216"/>
              <a:gd name="T47" fmla="*/ 124 w 124"/>
              <a:gd name="T48" fmla="*/ 216 h 2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4" h="216">
                <a:moveTo>
                  <a:pt x="123" y="0"/>
                </a:moveTo>
                <a:lnTo>
                  <a:pt x="75" y="0"/>
                </a:lnTo>
                <a:lnTo>
                  <a:pt x="54" y="22"/>
                </a:lnTo>
                <a:lnTo>
                  <a:pt x="32" y="22"/>
                </a:lnTo>
                <a:lnTo>
                  <a:pt x="0" y="43"/>
                </a:lnTo>
                <a:lnTo>
                  <a:pt x="0" y="65"/>
                </a:lnTo>
                <a:lnTo>
                  <a:pt x="0" y="97"/>
                </a:lnTo>
                <a:lnTo>
                  <a:pt x="22" y="108"/>
                </a:lnTo>
                <a:lnTo>
                  <a:pt x="54" y="108"/>
                </a:lnTo>
                <a:lnTo>
                  <a:pt x="86" y="129"/>
                </a:lnTo>
                <a:lnTo>
                  <a:pt x="97" y="161"/>
                </a:lnTo>
                <a:lnTo>
                  <a:pt x="97" y="193"/>
                </a:lnTo>
                <a:lnTo>
                  <a:pt x="86" y="215"/>
                </a:lnTo>
                <a:lnTo>
                  <a:pt x="64" y="215"/>
                </a:lnTo>
                <a:lnTo>
                  <a:pt x="75" y="19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stealth" w="med" len="med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581" name="Freeform 6"/>
          <p:cNvSpPr>
            <a:spLocks/>
          </p:cNvSpPr>
          <p:nvPr/>
        </p:nvSpPr>
        <p:spPr bwMode="auto">
          <a:xfrm>
            <a:off x="4049713" y="1295400"/>
            <a:ext cx="180975" cy="342900"/>
          </a:xfrm>
          <a:custGeom>
            <a:avLst/>
            <a:gdLst>
              <a:gd name="T0" fmla="*/ 2147483647 w 124"/>
              <a:gd name="T1" fmla="*/ 0 h 216"/>
              <a:gd name="T2" fmla="*/ 2147483647 w 124"/>
              <a:gd name="T3" fmla="*/ 0 h 216"/>
              <a:gd name="T4" fmla="*/ 2147483647 w 124"/>
              <a:gd name="T5" fmla="*/ 2147483647 h 216"/>
              <a:gd name="T6" fmla="*/ 2147483647 w 124"/>
              <a:gd name="T7" fmla="*/ 2147483647 h 216"/>
              <a:gd name="T8" fmla="*/ 0 w 124"/>
              <a:gd name="T9" fmla="*/ 2147483647 h 216"/>
              <a:gd name="T10" fmla="*/ 0 w 124"/>
              <a:gd name="T11" fmla="*/ 2147483647 h 216"/>
              <a:gd name="T12" fmla="*/ 0 w 124"/>
              <a:gd name="T13" fmla="*/ 2147483647 h 216"/>
              <a:gd name="T14" fmla="*/ 2147483647 w 124"/>
              <a:gd name="T15" fmla="*/ 2147483647 h 216"/>
              <a:gd name="T16" fmla="*/ 2147483647 w 124"/>
              <a:gd name="T17" fmla="*/ 2147483647 h 216"/>
              <a:gd name="T18" fmla="*/ 2147483647 w 124"/>
              <a:gd name="T19" fmla="*/ 2147483647 h 216"/>
              <a:gd name="T20" fmla="*/ 2147483647 w 124"/>
              <a:gd name="T21" fmla="*/ 2147483647 h 216"/>
              <a:gd name="T22" fmla="*/ 2147483647 w 124"/>
              <a:gd name="T23" fmla="*/ 2147483647 h 216"/>
              <a:gd name="T24" fmla="*/ 2147483647 w 124"/>
              <a:gd name="T25" fmla="*/ 2147483647 h 216"/>
              <a:gd name="T26" fmla="*/ 2147483647 w 124"/>
              <a:gd name="T27" fmla="*/ 2147483647 h 216"/>
              <a:gd name="T28" fmla="*/ 2147483647 w 124"/>
              <a:gd name="T29" fmla="*/ 2147483647 h 2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4"/>
              <a:gd name="T46" fmla="*/ 0 h 216"/>
              <a:gd name="T47" fmla="*/ 124 w 124"/>
              <a:gd name="T48" fmla="*/ 216 h 2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4" h="216">
                <a:moveTo>
                  <a:pt x="123" y="0"/>
                </a:moveTo>
                <a:lnTo>
                  <a:pt x="75" y="0"/>
                </a:lnTo>
                <a:lnTo>
                  <a:pt x="54" y="22"/>
                </a:lnTo>
                <a:lnTo>
                  <a:pt x="32" y="22"/>
                </a:lnTo>
                <a:lnTo>
                  <a:pt x="0" y="43"/>
                </a:lnTo>
                <a:lnTo>
                  <a:pt x="0" y="65"/>
                </a:lnTo>
                <a:lnTo>
                  <a:pt x="0" y="97"/>
                </a:lnTo>
                <a:lnTo>
                  <a:pt x="22" y="108"/>
                </a:lnTo>
                <a:lnTo>
                  <a:pt x="54" y="108"/>
                </a:lnTo>
                <a:lnTo>
                  <a:pt x="86" y="129"/>
                </a:lnTo>
                <a:lnTo>
                  <a:pt x="97" y="161"/>
                </a:lnTo>
                <a:lnTo>
                  <a:pt x="97" y="193"/>
                </a:lnTo>
                <a:lnTo>
                  <a:pt x="86" y="215"/>
                </a:lnTo>
                <a:lnTo>
                  <a:pt x="64" y="215"/>
                </a:lnTo>
                <a:lnTo>
                  <a:pt x="75" y="19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stealth" w="med" len="med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4191000" y="1295400"/>
            <a:ext cx="180975" cy="342900"/>
          </a:xfrm>
          <a:custGeom>
            <a:avLst/>
            <a:gdLst>
              <a:gd name="T0" fmla="*/ 2147483647 w 124"/>
              <a:gd name="T1" fmla="*/ 0 h 216"/>
              <a:gd name="T2" fmla="*/ 2147483647 w 124"/>
              <a:gd name="T3" fmla="*/ 0 h 216"/>
              <a:gd name="T4" fmla="*/ 2147483647 w 124"/>
              <a:gd name="T5" fmla="*/ 2147483647 h 216"/>
              <a:gd name="T6" fmla="*/ 2147483647 w 124"/>
              <a:gd name="T7" fmla="*/ 2147483647 h 216"/>
              <a:gd name="T8" fmla="*/ 0 w 124"/>
              <a:gd name="T9" fmla="*/ 2147483647 h 216"/>
              <a:gd name="T10" fmla="*/ 0 w 124"/>
              <a:gd name="T11" fmla="*/ 2147483647 h 216"/>
              <a:gd name="T12" fmla="*/ 0 w 124"/>
              <a:gd name="T13" fmla="*/ 2147483647 h 216"/>
              <a:gd name="T14" fmla="*/ 2147483647 w 124"/>
              <a:gd name="T15" fmla="*/ 2147483647 h 216"/>
              <a:gd name="T16" fmla="*/ 2147483647 w 124"/>
              <a:gd name="T17" fmla="*/ 2147483647 h 216"/>
              <a:gd name="T18" fmla="*/ 2147483647 w 124"/>
              <a:gd name="T19" fmla="*/ 2147483647 h 216"/>
              <a:gd name="T20" fmla="*/ 2147483647 w 124"/>
              <a:gd name="T21" fmla="*/ 2147483647 h 216"/>
              <a:gd name="T22" fmla="*/ 2147483647 w 124"/>
              <a:gd name="T23" fmla="*/ 2147483647 h 216"/>
              <a:gd name="T24" fmla="*/ 2147483647 w 124"/>
              <a:gd name="T25" fmla="*/ 2147483647 h 216"/>
              <a:gd name="T26" fmla="*/ 2147483647 w 124"/>
              <a:gd name="T27" fmla="*/ 2147483647 h 216"/>
              <a:gd name="T28" fmla="*/ 2147483647 w 124"/>
              <a:gd name="T29" fmla="*/ 2147483647 h 2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4"/>
              <a:gd name="T46" fmla="*/ 0 h 216"/>
              <a:gd name="T47" fmla="*/ 124 w 124"/>
              <a:gd name="T48" fmla="*/ 216 h 2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4" h="216">
                <a:moveTo>
                  <a:pt x="123" y="0"/>
                </a:moveTo>
                <a:lnTo>
                  <a:pt x="75" y="0"/>
                </a:lnTo>
                <a:lnTo>
                  <a:pt x="54" y="22"/>
                </a:lnTo>
                <a:lnTo>
                  <a:pt x="32" y="22"/>
                </a:lnTo>
                <a:lnTo>
                  <a:pt x="0" y="43"/>
                </a:lnTo>
                <a:lnTo>
                  <a:pt x="0" y="65"/>
                </a:lnTo>
                <a:lnTo>
                  <a:pt x="0" y="97"/>
                </a:lnTo>
                <a:lnTo>
                  <a:pt x="22" y="108"/>
                </a:lnTo>
                <a:lnTo>
                  <a:pt x="54" y="108"/>
                </a:lnTo>
                <a:lnTo>
                  <a:pt x="86" y="129"/>
                </a:lnTo>
                <a:lnTo>
                  <a:pt x="97" y="161"/>
                </a:lnTo>
                <a:lnTo>
                  <a:pt x="97" y="193"/>
                </a:lnTo>
                <a:lnTo>
                  <a:pt x="86" y="215"/>
                </a:lnTo>
                <a:lnTo>
                  <a:pt x="64" y="215"/>
                </a:lnTo>
                <a:lnTo>
                  <a:pt x="75" y="19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stealth" w="med" len="med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583" name="Freeform 8"/>
          <p:cNvSpPr>
            <a:spLocks/>
          </p:cNvSpPr>
          <p:nvPr/>
        </p:nvSpPr>
        <p:spPr bwMode="auto">
          <a:xfrm>
            <a:off x="4330700" y="1295400"/>
            <a:ext cx="182563" cy="342900"/>
          </a:xfrm>
          <a:custGeom>
            <a:avLst/>
            <a:gdLst>
              <a:gd name="T0" fmla="*/ 2147483647 w 124"/>
              <a:gd name="T1" fmla="*/ 0 h 216"/>
              <a:gd name="T2" fmla="*/ 2147483647 w 124"/>
              <a:gd name="T3" fmla="*/ 0 h 216"/>
              <a:gd name="T4" fmla="*/ 2147483647 w 124"/>
              <a:gd name="T5" fmla="*/ 2147483647 h 216"/>
              <a:gd name="T6" fmla="*/ 2147483647 w 124"/>
              <a:gd name="T7" fmla="*/ 2147483647 h 216"/>
              <a:gd name="T8" fmla="*/ 0 w 124"/>
              <a:gd name="T9" fmla="*/ 2147483647 h 216"/>
              <a:gd name="T10" fmla="*/ 0 w 124"/>
              <a:gd name="T11" fmla="*/ 2147483647 h 216"/>
              <a:gd name="T12" fmla="*/ 0 w 124"/>
              <a:gd name="T13" fmla="*/ 2147483647 h 216"/>
              <a:gd name="T14" fmla="*/ 2147483647 w 124"/>
              <a:gd name="T15" fmla="*/ 2147483647 h 216"/>
              <a:gd name="T16" fmla="*/ 2147483647 w 124"/>
              <a:gd name="T17" fmla="*/ 2147483647 h 216"/>
              <a:gd name="T18" fmla="*/ 2147483647 w 124"/>
              <a:gd name="T19" fmla="*/ 2147483647 h 216"/>
              <a:gd name="T20" fmla="*/ 2147483647 w 124"/>
              <a:gd name="T21" fmla="*/ 2147483647 h 216"/>
              <a:gd name="T22" fmla="*/ 2147483647 w 124"/>
              <a:gd name="T23" fmla="*/ 2147483647 h 216"/>
              <a:gd name="T24" fmla="*/ 2147483647 w 124"/>
              <a:gd name="T25" fmla="*/ 2147483647 h 216"/>
              <a:gd name="T26" fmla="*/ 2147483647 w 124"/>
              <a:gd name="T27" fmla="*/ 2147483647 h 216"/>
              <a:gd name="T28" fmla="*/ 2147483647 w 124"/>
              <a:gd name="T29" fmla="*/ 2147483647 h 21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4"/>
              <a:gd name="T46" fmla="*/ 0 h 216"/>
              <a:gd name="T47" fmla="*/ 124 w 124"/>
              <a:gd name="T48" fmla="*/ 216 h 21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4" h="216">
                <a:moveTo>
                  <a:pt x="123" y="0"/>
                </a:moveTo>
                <a:lnTo>
                  <a:pt x="75" y="0"/>
                </a:lnTo>
                <a:lnTo>
                  <a:pt x="54" y="22"/>
                </a:lnTo>
                <a:lnTo>
                  <a:pt x="32" y="22"/>
                </a:lnTo>
                <a:lnTo>
                  <a:pt x="0" y="43"/>
                </a:lnTo>
                <a:lnTo>
                  <a:pt x="0" y="65"/>
                </a:lnTo>
                <a:lnTo>
                  <a:pt x="0" y="97"/>
                </a:lnTo>
                <a:lnTo>
                  <a:pt x="22" y="108"/>
                </a:lnTo>
                <a:lnTo>
                  <a:pt x="54" y="108"/>
                </a:lnTo>
                <a:lnTo>
                  <a:pt x="86" y="129"/>
                </a:lnTo>
                <a:lnTo>
                  <a:pt x="97" y="161"/>
                </a:lnTo>
                <a:lnTo>
                  <a:pt x="97" y="193"/>
                </a:lnTo>
                <a:lnTo>
                  <a:pt x="86" y="215"/>
                </a:lnTo>
                <a:lnTo>
                  <a:pt x="64" y="215"/>
                </a:lnTo>
                <a:lnTo>
                  <a:pt x="75" y="19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stealth" w="med" len="med"/>
            <a:tailEnd type="none" w="sm" len="sm"/>
          </a:ln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4572000" y="1143000"/>
            <a:ext cx="2211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  <a:latin typeface="Comic Sans MS" charset="0"/>
              </a:rPr>
              <a:t>Heat Dissipation</a:t>
            </a: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2963863" y="2133600"/>
            <a:ext cx="773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4862513" y="2133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4587" name="Rectangle 12"/>
          <p:cNvSpPr>
            <a:spLocks noChangeArrowheads="1"/>
          </p:cNvSpPr>
          <p:nvPr/>
        </p:nvSpPr>
        <p:spPr bwMode="auto">
          <a:xfrm>
            <a:off x="1990725" y="1905000"/>
            <a:ext cx="842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charset="0"/>
              </a:rPr>
              <a:t>Input</a:t>
            </a:r>
          </a:p>
        </p:txBody>
      </p:sp>
      <p:sp>
        <p:nvSpPr>
          <p:cNvPr id="24588" name="Rectangle 13"/>
          <p:cNvSpPr>
            <a:spLocks noChangeArrowheads="1"/>
          </p:cNvSpPr>
          <p:nvPr/>
        </p:nvSpPr>
        <p:spPr bwMode="auto">
          <a:xfrm>
            <a:off x="5876925" y="1905000"/>
            <a:ext cx="1025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charset="0"/>
              </a:rPr>
              <a:t>Output</a:t>
            </a:r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3808413" y="1935163"/>
            <a:ext cx="1230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Compute</a:t>
            </a: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228600" y="33528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4000" dirty="0">
                <a:solidFill>
                  <a:srgbClr val="999900"/>
                </a:solidFill>
                <a:latin typeface="Tempus Sans ITC" pitchFamily="82" charset="0"/>
              </a:rPr>
              <a:t>Von Neumann, 1950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457200" y="4648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666600"/>
              </a:buClr>
              <a:buSzPct val="75000"/>
              <a:buFont typeface="Wingdings" charset="2"/>
              <a:buNone/>
            </a:pPr>
            <a:r>
              <a:rPr lang="en-US" sz="3200">
                <a:solidFill>
                  <a:srgbClr val="000000"/>
                </a:solidFill>
                <a:latin typeface="Comic Sans MS" charset="0"/>
              </a:rPr>
              <a:t>Physical Law: 1kT is needed to (irreversibly) process 1 bit.</a:t>
            </a:r>
            <a:endParaRPr lang="en-US" sz="2800">
              <a:solidFill>
                <a:srgbClr val="000000"/>
              </a:solidFill>
              <a:latin typeface="Comic Sans MS" charset="0"/>
            </a:endParaRPr>
          </a:p>
          <a:p>
            <a:pPr marL="342900" indent="-342900">
              <a:spcBef>
                <a:spcPct val="20000"/>
              </a:spcBef>
              <a:buClr>
                <a:srgbClr val="666600"/>
              </a:buClr>
              <a:buSzPct val="75000"/>
              <a:buFont typeface="Wingdings" charset="2"/>
              <a:buNone/>
            </a:pPr>
            <a:endParaRPr lang="en-US" sz="280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70672" name="Picture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581400"/>
            <a:ext cx="1905000" cy="247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8" name="TextBox 57"/>
          <p:cNvSpPr txBox="1"/>
          <p:nvPr/>
        </p:nvSpPr>
        <p:spPr>
          <a:xfrm>
            <a:off x="2286000" y="6248400"/>
            <a:ext cx="1360488" cy="461963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empus Sans ITC" pitchFamily="82" charset="0"/>
              </a:rPr>
              <a:t>Landauer</a:t>
            </a:r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70674" name="Straight Arrow Connector 59"/>
          <p:cNvCxnSpPr>
            <a:cxnSpLocks noChangeShapeType="1"/>
          </p:cNvCxnSpPr>
          <p:nvPr/>
        </p:nvCxnSpPr>
        <p:spPr bwMode="auto">
          <a:xfrm rot="16200000" flipV="1">
            <a:off x="2286000" y="5791200"/>
            <a:ext cx="533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609600"/>
            <a:ext cx="7772400" cy="762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600" dirty="0">
                <a:latin typeface="Comic Sans MS" charset="0"/>
              </a:rPr>
              <a:t>Reversible computation is free</a:t>
            </a:r>
            <a:endParaRPr lang="en-US" dirty="0">
              <a:latin typeface="Tempus Sans ITC" pitchFamily="82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86788" cy="4095750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US" sz="2400" dirty="0">
              <a:latin typeface="Comic Sans MS" charset="0"/>
            </a:endParaRPr>
          </a:p>
          <a:p>
            <a:pPr eaLnBrk="1" hangingPunct="1"/>
            <a:r>
              <a:rPr lang="en-US" sz="2400" dirty="0">
                <a:latin typeface="Comic Sans MS" charset="0"/>
              </a:rPr>
              <a:t>A billiard ball computer.</a:t>
            </a: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1633538" y="4259263"/>
            <a:ext cx="409575" cy="4445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0" name="Oval 16"/>
          <p:cNvSpPr>
            <a:spLocks noChangeArrowheads="1"/>
          </p:cNvSpPr>
          <p:nvPr/>
        </p:nvSpPr>
        <p:spPr bwMode="auto">
          <a:xfrm>
            <a:off x="1633538" y="4716463"/>
            <a:ext cx="409575" cy="4445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1204913" y="3948113"/>
            <a:ext cx="633412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 flipH="1">
            <a:off x="1838325" y="3948113"/>
            <a:ext cx="561975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3" name="Line 19"/>
          <p:cNvSpPr>
            <a:spLocks noChangeShapeType="1"/>
          </p:cNvSpPr>
          <p:nvPr/>
        </p:nvSpPr>
        <p:spPr bwMode="auto">
          <a:xfrm flipV="1">
            <a:off x="1204913" y="4938713"/>
            <a:ext cx="633412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 flipV="1">
            <a:off x="1838325" y="4938713"/>
            <a:ext cx="561975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838325" y="4329113"/>
            <a:ext cx="561975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stealth" w="med" len="med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 flipH="1" flipV="1">
            <a:off x="1838325" y="4481513"/>
            <a:ext cx="561975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stealth" w="med" len="med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838200" y="358140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800"/>
              <a:t>A</a:t>
            </a:r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838200" y="525780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800"/>
              <a:t>B</a:t>
            </a: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2527300" y="3505200"/>
            <a:ext cx="1801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00CC"/>
                </a:solidFill>
              </a:rPr>
              <a:t>A  AND  B</a:t>
            </a: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2527300" y="5349875"/>
            <a:ext cx="1341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/>
              <a:t>A  AND  B</a:t>
            </a: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2527300" y="4130675"/>
            <a:ext cx="194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/>
              <a:t>B  AND  NOT A</a:t>
            </a: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2527300" y="4816475"/>
            <a:ext cx="194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/>
              <a:t>A  AND  NOT B</a:t>
            </a:r>
          </a:p>
        </p:txBody>
      </p:sp>
      <p:sp>
        <p:nvSpPr>
          <p:cNvPr id="72733" name="Rectangle 29"/>
          <p:cNvSpPr>
            <a:spLocks noChangeArrowheads="1"/>
          </p:cNvSpPr>
          <p:nvPr/>
        </p:nvSpPr>
        <p:spPr bwMode="auto">
          <a:xfrm>
            <a:off x="5924550" y="3649663"/>
            <a:ext cx="1325563" cy="2197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4" name="Rectangle 30"/>
          <p:cNvSpPr>
            <a:spLocks noChangeArrowheads="1"/>
          </p:cNvSpPr>
          <p:nvPr/>
        </p:nvSpPr>
        <p:spPr bwMode="auto">
          <a:xfrm>
            <a:off x="5975350" y="3978275"/>
            <a:ext cx="13414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C0128"/>
                </a:solidFill>
              </a:rPr>
              <a:t>A </a:t>
            </a:r>
          </a:p>
          <a:p>
            <a:r>
              <a:rPr lang="en-US" sz="2000" b="1">
                <a:solidFill>
                  <a:srgbClr val="FC0128"/>
                </a:solidFill>
              </a:rPr>
              <a:t>billiard</a:t>
            </a:r>
          </a:p>
          <a:p>
            <a:r>
              <a:rPr lang="en-US" sz="2000" b="1">
                <a:solidFill>
                  <a:srgbClr val="FC0128"/>
                </a:solidFill>
              </a:rPr>
              <a:t>ball </a:t>
            </a:r>
          </a:p>
          <a:p>
            <a:r>
              <a:rPr lang="en-US" sz="2000" b="1">
                <a:solidFill>
                  <a:srgbClr val="FC0128"/>
                </a:solidFill>
              </a:rPr>
              <a:t>computer</a:t>
            </a:r>
          </a:p>
        </p:txBody>
      </p:sp>
      <p:sp>
        <p:nvSpPr>
          <p:cNvPr id="72735" name="Rectangle 31"/>
          <p:cNvSpPr>
            <a:spLocks noChangeArrowheads="1"/>
          </p:cNvSpPr>
          <p:nvPr/>
        </p:nvSpPr>
        <p:spPr bwMode="auto">
          <a:xfrm>
            <a:off x="4779963" y="3368675"/>
            <a:ext cx="842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Comic Sans MS" charset="0"/>
              </a:rPr>
              <a:t>Input</a:t>
            </a:r>
          </a:p>
        </p:txBody>
      </p:sp>
      <p:sp>
        <p:nvSpPr>
          <p:cNvPr id="72736" name="Rectangle 32"/>
          <p:cNvSpPr>
            <a:spLocks noChangeArrowheads="1"/>
          </p:cNvSpPr>
          <p:nvPr/>
        </p:nvSpPr>
        <p:spPr bwMode="auto">
          <a:xfrm>
            <a:off x="7705725" y="3338513"/>
            <a:ext cx="1025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CC"/>
                </a:solidFill>
                <a:latin typeface="Comic Sans MS" charset="0"/>
              </a:rPr>
              <a:t>Output</a:t>
            </a:r>
          </a:p>
        </p:txBody>
      </p:sp>
      <p:sp>
        <p:nvSpPr>
          <p:cNvPr id="72737" name="Oval 33"/>
          <p:cNvSpPr>
            <a:spLocks noChangeArrowheads="1"/>
          </p:cNvSpPr>
          <p:nvPr/>
        </p:nvSpPr>
        <p:spPr bwMode="auto">
          <a:xfrm>
            <a:off x="5362575" y="4106863"/>
            <a:ext cx="200025" cy="2159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8" name="Oval 34"/>
          <p:cNvSpPr>
            <a:spLocks noChangeArrowheads="1"/>
          </p:cNvSpPr>
          <p:nvPr/>
        </p:nvSpPr>
        <p:spPr bwMode="auto">
          <a:xfrm>
            <a:off x="5362575" y="4411663"/>
            <a:ext cx="200025" cy="2159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9" name="Oval 35"/>
          <p:cNvSpPr>
            <a:spLocks noChangeArrowheads="1"/>
          </p:cNvSpPr>
          <p:nvPr/>
        </p:nvSpPr>
        <p:spPr bwMode="auto">
          <a:xfrm>
            <a:off x="5362575" y="5249863"/>
            <a:ext cx="200025" cy="2159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0" name="Oval 36"/>
          <p:cNvSpPr>
            <a:spLocks noChangeArrowheads="1"/>
          </p:cNvSpPr>
          <p:nvPr/>
        </p:nvSpPr>
        <p:spPr bwMode="auto">
          <a:xfrm>
            <a:off x="5362575" y="5554663"/>
            <a:ext cx="200025" cy="2159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1" name="Oval 37"/>
          <p:cNvSpPr>
            <a:spLocks noChangeArrowheads="1"/>
          </p:cNvSpPr>
          <p:nvPr/>
        </p:nvSpPr>
        <p:spPr bwMode="auto">
          <a:xfrm>
            <a:off x="7613650" y="5021263"/>
            <a:ext cx="198438" cy="2159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2" name="Oval 38"/>
          <p:cNvSpPr>
            <a:spLocks noChangeArrowheads="1"/>
          </p:cNvSpPr>
          <p:nvPr/>
        </p:nvSpPr>
        <p:spPr bwMode="auto">
          <a:xfrm>
            <a:off x="7613650" y="5326063"/>
            <a:ext cx="198438" cy="2159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3" name="Oval 39"/>
          <p:cNvSpPr>
            <a:spLocks noChangeArrowheads="1"/>
          </p:cNvSpPr>
          <p:nvPr/>
        </p:nvSpPr>
        <p:spPr bwMode="auto">
          <a:xfrm>
            <a:off x="7613650" y="5630863"/>
            <a:ext cx="198438" cy="2159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4" name="Oval 40"/>
          <p:cNvSpPr>
            <a:spLocks noChangeArrowheads="1"/>
          </p:cNvSpPr>
          <p:nvPr/>
        </p:nvSpPr>
        <p:spPr bwMode="auto">
          <a:xfrm>
            <a:off x="7613650" y="3802063"/>
            <a:ext cx="198438" cy="215900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5" name="Rectangle 41"/>
          <p:cNvSpPr>
            <a:spLocks noChangeArrowheads="1"/>
          </p:cNvSpPr>
          <p:nvPr/>
        </p:nvSpPr>
        <p:spPr bwMode="auto">
          <a:xfrm>
            <a:off x="4933950" y="3702050"/>
            <a:ext cx="4222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0</a:t>
            </a:r>
          </a:p>
          <a:p>
            <a:r>
              <a:rPr lang="en-US" sz="2000" b="1"/>
              <a:t>1</a:t>
            </a:r>
          </a:p>
          <a:p>
            <a:r>
              <a:rPr lang="en-US" sz="2000" b="1"/>
              <a:t>1</a:t>
            </a:r>
          </a:p>
          <a:p>
            <a:r>
              <a:rPr lang="en-US" sz="2000" b="1"/>
              <a:t>0</a:t>
            </a:r>
          </a:p>
          <a:p>
            <a:r>
              <a:rPr lang="en-US" sz="2000" b="1"/>
              <a:t>0</a:t>
            </a:r>
          </a:p>
          <a:p>
            <a:r>
              <a:rPr lang="en-US" sz="2000" b="1"/>
              <a:t>1</a:t>
            </a:r>
          </a:p>
          <a:p>
            <a:r>
              <a:rPr lang="en-US" sz="2000" b="1"/>
              <a:t>1</a:t>
            </a:r>
          </a:p>
        </p:txBody>
      </p:sp>
      <p:sp>
        <p:nvSpPr>
          <p:cNvPr id="72746" name="Rectangle 42"/>
          <p:cNvSpPr>
            <a:spLocks noChangeArrowheads="1"/>
          </p:cNvSpPr>
          <p:nvPr/>
        </p:nvSpPr>
        <p:spPr bwMode="auto">
          <a:xfrm>
            <a:off x="8015288" y="3673475"/>
            <a:ext cx="3254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1</a:t>
            </a:r>
          </a:p>
          <a:p>
            <a:r>
              <a:rPr lang="en-US" sz="2000" b="1"/>
              <a:t>0</a:t>
            </a:r>
          </a:p>
          <a:p>
            <a:r>
              <a:rPr lang="en-US" sz="2000" b="1"/>
              <a:t>0</a:t>
            </a:r>
          </a:p>
          <a:p>
            <a:r>
              <a:rPr lang="en-US" sz="2000" b="1"/>
              <a:t>0</a:t>
            </a:r>
          </a:p>
          <a:p>
            <a:r>
              <a:rPr lang="en-US" sz="2000" b="1"/>
              <a:t>1</a:t>
            </a:r>
          </a:p>
          <a:p>
            <a:r>
              <a:rPr lang="en-US" sz="2000" b="1"/>
              <a:t>1</a:t>
            </a:r>
          </a:p>
          <a:p>
            <a:r>
              <a:rPr lang="en-US" sz="2000" b="1"/>
              <a:t>1</a:t>
            </a:r>
          </a:p>
        </p:txBody>
      </p:sp>
      <p:sp>
        <p:nvSpPr>
          <p:cNvPr id="72747" name="Line 43"/>
          <p:cNvSpPr>
            <a:spLocks noChangeShapeType="1"/>
          </p:cNvSpPr>
          <p:nvPr/>
        </p:nvSpPr>
        <p:spPr bwMode="auto">
          <a:xfrm>
            <a:off x="5638800" y="5700713"/>
            <a:ext cx="2809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8" name="Line 44"/>
          <p:cNvSpPr>
            <a:spLocks noChangeShapeType="1"/>
          </p:cNvSpPr>
          <p:nvPr/>
        </p:nvSpPr>
        <p:spPr bwMode="auto">
          <a:xfrm>
            <a:off x="5638800" y="5319713"/>
            <a:ext cx="2809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9" name="Line 45"/>
          <p:cNvSpPr>
            <a:spLocks noChangeShapeType="1"/>
          </p:cNvSpPr>
          <p:nvPr/>
        </p:nvSpPr>
        <p:spPr bwMode="auto">
          <a:xfrm>
            <a:off x="5638800" y="4483100"/>
            <a:ext cx="2809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>
            <a:off x="5638800" y="4254500"/>
            <a:ext cx="2809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>
            <a:off x="7256463" y="5778500"/>
            <a:ext cx="2809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2" name="Line 48"/>
          <p:cNvSpPr>
            <a:spLocks noChangeShapeType="1"/>
          </p:cNvSpPr>
          <p:nvPr/>
        </p:nvSpPr>
        <p:spPr bwMode="auto">
          <a:xfrm>
            <a:off x="7256463" y="5473700"/>
            <a:ext cx="2809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>
            <a:off x="7256463" y="5168900"/>
            <a:ext cx="2809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4" name="Line 50"/>
          <p:cNvSpPr>
            <a:spLocks noChangeShapeType="1"/>
          </p:cNvSpPr>
          <p:nvPr/>
        </p:nvSpPr>
        <p:spPr bwMode="auto">
          <a:xfrm>
            <a:off x="7256463" y="3949700"/>
            <a:ext cx="2809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9" grpId="0" animBg="1"/>
      <p:bldP spid="72720" grpId="0" animBg="1"/>
      <p:bldP spid="72721" grpId="0" animBg="1"/>
      <p:bldP spid="72722" grpId="0" animBg="1"/>
      <p:bldP spid="72723" grpId="0" animBg="1"/>
      <p:bldP spid="72724" grpId="0" animBg="1"/>
      <p:bldP spid="72725" grpId="0" animBg="1"/>
      <p:bldP spid="72726" grpId="0" animBg="1"/>
      <p:bldP spid="72727" grpId="0"/>
      <p:bldP spid="72728" grpId="0"/>
      <p:bldP spid="72729" grpId="0"/>
      <p:bldP spid="72730" grpId="0"/>
      <p:bldP spid="72731" grpId="0"/>
      <p:bldP spid="72732" grpId="0"/>
      <p:bldP spid="72733" grpId="0" animBg="1"/>
      <p:bldP spid="72734" grpId="0"/>
      <p:bldP spid="72735" grpId="0"/>
      <p:bldP spid="72736" grpId="0"/>
      <p:bldP spid="72737" grpId="0" animBg="1"/>
      <p:bldP spid="72738" grpId="0" animBg="1"/>
      <p:bldP spid="72739" grpId="0" animBg="1"/>
      <p:bldP spid="72740" grpId="0" animBg="1"/>
      <p:bldP spid="72741" grpId="0" animBg="1"/>
      <p:bldP spid="72742" grpId="0" animBg="1"/>
      <p:bldP spid="72743" grpId="0" animBg="1"/>
      <p:bldP spid="72744" grpId="0" animBg="1"/>
      <p:bldP spid="72745" grpId="0"/>
      <p:bldP spid="72746" grpId="0"/>
      <p:bldP spid="72747" grpId="0" animBg="1"/>
      <p:bldP spid="72748" grpId="0" animBg="1"/>
      <p:bldP spid="72749" grpId="0" animBg="1"/>
      <p:bldP spid="72750" grpId="0" animBg="1"/>
      <p:bldP spid="72751" grpId="0" animBg="1"/>
      <p:bldP spid="72752" grpId="0" animBg="1"/>
      <p:bldP spid="72753" grpId="0" animBg="1"/>
      <p:bldP spid="727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empus Sans ITC" pitchFamily="82" charset="0"/>
              </a:rPr>
              <a:t>Deriving the theory …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dirty="0">
                <a:latin typeface="Comic Sans MS" charset="0"/>
              </a:rPr>
              <a:t>Cost of conversion between </a:t>
            </a:r>
            <a:r>
              <a:rPr lang="en-US" i="1" dirty="0" err="1">
                <a:latin typeface="Comic Sans MS" charset="0"/>
              </a:rPr>
              <a:t>x</a:t>
            </a:r>
            <a:r>
              <a:rPr lang="en-US" dirty="0">
                <a:latin typeface="Comic Sans MS" charset="0"/>
              </a:rPr>
              <a:t> and </a:t>
            </a:r>
            <a:r>
              <a:rPr lang="en-US" i="1" dirty="0" err="1">
                <a:latin typeface="Comic Sans MS" charset="0"/>
              </a:rPr>
              <a:t>y</a:t>
            </a:r>
            <a:r>
              <a:rPr lang="en-US" dirty="0">
                <a:latin typeface="Comic Sans MS" charset="0"/>
              </a:rPr>
              <a:t> is:</a:t>
            </a:r>
          </a:p>
          <a:p>
            <a:pPr eaLnBrk="1" hangingPunct="1">
              <a:buFont typeface="Wingdings" charset="2"/>
              <a:buNone/>
            </a:pPr>
            <a:r>
              <a:rPr lang="en-US" dirty="0">
                <a:latin typeface="Comic Sans MS" charset="0"/>
              </a:rPr>
              <a:t>      </a:t>
            </a:r>
            <a:r>
              <a:rPr lang="en-US" i="1" dirty="0" err="1">
                <a:solidFill>
                  <a:schemeClr val="tx2"/>
                </a:solidFill>
                <a:latin typeface="Comic Sans MS" charset="0"/>
              </a:rPr>
              <a:t>E(x,y</a:t>
            </a:r>
            <a:r>
              <a:rPr lang="en-US" i="1" dirty="0">
                <a:solidFill>
                  <a:schemeClr val="tx2"/>
                </a:solidFill>
                <a:latin typeface="Comic Sans MS" charset="0"/>
              </a:rPr>
              <a:t>) = </a:t>
            </a:r>
            <a:r>
              <a:rPr lang="en-US" sz="2400" i="1" dirty="0">
                <a:solidFill>
                  <a:schemeClr val="tx2"/>
                </a:solidFill>
                <a:latin typeface="Comic Sans MS" charset="0"/>
              </a:rPr>
              <a:t>smallest number of bits needed to </a:t>
            </a:r>
          </a:p>
          <a:p>
            <a:pPr eaLnBrk="1" hangingPunct="1">
              <a:buFont typeface="Wingdings" charset="2"/>
              <a:buNone/>
            </a:pPr>
            <a:r>
              <a:rPr lang="en-US" sz="2400" i="1" dirty="0">
                <a:solidFill>
                  <a:schemeClr val="tx2"/>
                </a:solidFill>
                <a:latin typeface="Comic Sans MS" charset="0"/>
              </a:rPr>
              <a:t>                   </a:t>
            </a:r>
            <a:r>
              <a:rPr lang="en-US" sz="2400" i="1" dirty="0" smtClean="0">
                <a:solidFill>
                  <a:schemeClr val="tx2"/>
                </a:solidFill>
                <a:latin typeface="Comic Sans MS" charset="0"/>
              </a:rPr>
              <a:t>convert reversibly </a:t>
            </a:r>
            <a:r>
              <a:rPr lang="en-US" sz="2400" i="1" dirty="0">
                <a:solidFill>
                  <a:schemeClr val="tx2"/>
                </a:solidFill>
                <a:latin typeface="Comic Sans MS" charset="0"/>
              </a:rPr>
              <a:t>between </a:t>
            </a:r>
            <a:r>
              <a:rPr lang="en-US" sz="2400" i="1" dirty="0" err="1">
                <a:solidFill>
                  <a:schemeClr val="tx2"/>
                </a:solidFill>
                <a:latin typeface="Comic Sans MS" charset="0"/>
              </a:rPr>
              <a:t>x</a:t>
            </a:r>
            <a:r>
              <a:rPr lang="en-US" sz="2400" i="1" dirty="0">
                <a:solidFill>
                  <a:schemeClr val="tx2"/>
                </a:solidFill>
                <a:latin typeface="Comic Sans MS" charset="0"/>
              </a:rPr>
              <a:t> and </a:t>
            </a:r>
            <a:r>
              <a:rPr lang="en-US" sz="2400" i="1" dirty="0" err="1">
                <a:solidFill>
                  <a:schemeClr val="tx2"/>
                </a:solidFill>
                <a:latin typeface="Comic Sans MS" charset="0"/>
              </a:rPr>
              <a:t>y</a:t>
            </a:r>
            <a:r>
              <a:rPr lang="en-US" sz="2400" i="1" dirty="0">
                <a:solidFill>
                  <a:schemeClr val="tx2"/>
                </a:solidFill>
                <a:latin typeface="Comic Sans MS" charset="0"/>
              </a:rPr>
              <a:t>.</a:t>
            </a:r>
          </a:p>
          <a:p>
            <a:pPr eaLnBrk="1" hangingPunct="1"/>
            <a:endParaRPr lang="en-US" dirty="0"/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457200" y="4419600"/>
            <a:ext cx="8382000" cy="1723549"/>
          </a:xfrm>
          <a:prstGeom prst="rect">
            <a:avLst/>
          </a:prstGeom>
          <a:solidFill>
            <a:srgbClr val="CCFFFF"/>
          </a:solidFill>
          <a:ln w="12700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Fundamental Theorem: </a:t>
            </a:r>
          </a:p>
          <a:p>
            <a:pPr eaLnBrk="0" hangingPunct="0"/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    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E(x,y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) = max{ 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K(x|y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), </a:t>
            </a:r>
            <a:r>
              <a:rPr lang="en-US" sz="32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K(y|x</a:t>
            </a: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) }</a:t>
            </a:r>
          </a:p>
          <a:p>
            <a:pPr eaLnBrk="0" hangingPunct="0"/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                     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Bennett,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Gacs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, Li,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Vitanyi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Zurek</a:t>
            </a:r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charset="0"/>
              </a:rPr>
              <a:t>, STOC’93.  IEEE Trans-IT 1998</a:t>
            </a:r>
            <a:endParaRPr lang="en-US" sz="2400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362200" y="3124200"/>
            <a:ext cx="376238" cy="469900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Comic Sans MS" charset="0"/>
              </a:rPr>
              <a:t>x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581400" y="3138488"/>
            <a:ext cx="360363" cy="469900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Comic Sans MS" charset="0"/>
              </a:rPr>
              <a:t>p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800600" y="3138488"/>
            <a:ext cx="355600" cy="469900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Comic Sans MS" charset="0"/>
              </a:rPr>
              <a:t>y</a:t>
            </a:r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2819400" y="33528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4038600" y="33528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772400" cy="1143000"/>
          </a:xfrm>
        </p:spPr>
        <p:txBody>
          <a:bodyPr/>
          <a:lstStyle/>
          <a:p>
            <a:r>
              <a:rPr lang="en-US" dirty="0" err="1">
                <a:latin typeface="Comic Sans MS"/>
              </a:rPr>
              <a:t>Kolmogorov</a:t>
            </a:r>
            <a:r>
              <a:rPr lang="en-US" dirty="0">
                <a:latin typeface="Comic Sans MS"/>
              </a:rPr>
              <a:t> complexity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mic Sans MS"/>
              </a:rPr>
              <a:t>Kolmogorov</a:t>
            </a:r>
            <a:r>
              <a:rPr lang="en-US" dirty="0" smtClean="0">
                <a:latin typeface="Comic Sans MS"/>
              </a:rPr>
              <a:t> complexity was invented in the 1960’s by </a:t>
            </a:r>
            <a:r>
              <a:rPr lang="en-US" dirty="0" err="1" smtClean="0">
                <a:latin typeface="Comic Sans MS"/>
              </a:rPr>
              <a:t>Solomonoff</a:t>
            </a:r>
            <a:r>
              <a:rPr lang="en-US" dirty="0" smtClean="0">
                <a:latin typeface="Comic Sans MS"/>
              </a:rPr>
              <a:t>, </a:t>
            </a:r>
            <a:r>
              <a:rPr lang="en-US" dirty="0" err="1" smtClean="0">
                <a:latin typeface="Comic Sans MS"/>
              </a:rPr>
              <a:t>Kolmogorov</a:t>
            </a:r>
            <a:r>
              <a:rPr lang="en-US" dirty="0" smtClean="0">
                <a:latin typeface="Comic Sans MS"/>
              </a:rPr>
              <a:t>, and </a:t>
            </a:r>
            <a:r>
              <a:rPr lang="en-US" dirty="0" err="1" smtClean="0">
                <a:latin typeface="Comic Sans MS"/>
              </a:rPr>
              <a:t>Chaitin</a:t>
            </a:r>
            <a:r>
              <a:rPr lang="en-US" dirty="0" smtClean="0">
                <a:latin typeface="Comic Sans MS"/>
              </a:rPr>
              <a:t>.</a:t>
            </a:r>
          </a:p>
          <a:p>
            <a:r>
              <a:rPr lang="en-US" dirty="0" err="1" smtClean="0">
                <a:latin typeface="Comic Sans MS"/>
              </a:rPr>
              <a:t>Kolmogorov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>
                <a:latin typeface="Comic Sans MS"/>
              </a:rPr>
              <a:t>complexity of a string </a:t>
            </a:r>
            <a:r>
              <a:rPr lang="en-US" dirty="0" err="1">
                <a:latin typeface="Comic Sans MS"/>
              </a:rPr>
              <a:t>x</a:t>
            </a:r>
            <a:r>
              <a:rPr lang="en-US" dirty="0">
                <a:latin typeface="Comic Sans MS"/>
              </a:rPr>
              <a:t> condition on </a:t>
            </a:r>
            <a:r>
              <a:rPr lang="en-US" dirty="0" err="1">
                <a:latin typeface="Comic Sans MS"/>
              </a:rPr>
              <a:t>y</a:t>
            </a:r>
            <a:r>
              <a:rPr lang="en-US" dirty="0">
                <a:latin typeface="Comic Sans MS"/>
              </a:rPr>
              <a:t>,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K</a:t>
            </a:r>
            <a:r>
              <a:rPr lang="en-US" dirty="0" err="1" smtClean="0">
                <a:latin typeface="Comic Sans MS"/>
              </a:rPr>
              <a:t>(</a:t>
            </a:r>
            <a:r>
              <a:rPr lang="en-US" dirty="0" err="1">
                <a:latin typeface="Comic Sans MS"/>
              </a:rPr>
              <a:t>x|y</a:t>
            </a:r>
            <a:r>
              <a:rPr lang="en-US" dirty="0">
                <a:latin typeface="Comic Sans MS"/>
              </a:rPr>
              <a:t>), is the length of shortest program that given </a:t>
            </a:r>
            <a:r>
              <a:rPr lang="en-US" dirty="0" err="1">
                <a:latin typeface="Comic Sans MS"/>
              </a:rPr>
              <a:t>y</a:t>
            </a:r>
            <a:r>
              <a:rPr lang="en-US" dirty="0">
                <a:latin typeface="Comic Sans MS"/>
              </a:rPr>
              <a:t> prints </a:t>
            </a:r>
            <a:r>
              <a:rPr lang="en-US" dirty="0" err="1">
                <a:latin typeface="Comic Sans MS"/>
              </a:rPr>
              <a:t>x</a:t>
            </a:r>
            <a:r>
              <a:rPr lang="en-US" dirty="0">
                <a:latin typeface="Comic Sans MS"/>
              </a:rPr>
              <a:t>.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K</a:t>
            </a:r>
            <a:r>
              <a:rPr lang="en-US" dirty="0" err="1" smtClean="0">
                <a:latin typeface="Comic Sans MS"/>
              </a:rPr>
              <a:t>(</a:t>
            </a:r>
            <a:r>
              <a:rPr lang="en-US" dirty="0" err="1">
                <a:latin typeface="Comic Sans MS"/>
              </a:rPr>
              <a:t>x</a:t>
            </a:r>
            <a:r>
              <a:rPr lang="en-US" dirty="0">
                <a:latin typeface="Comic Sans MS"/>
              </a:rPr>
              <a:t>) =</a:t>
            </a:r>
            <a:r>
              <a:rPr lang="en-US" dirty="0" smtClean="0">
                <a:latin typeface="Comic Sans MS"/>
              </a:rPr>
              <a:t> </a:t>
            </a:r>
            <a:r>
              <a:rPr lang="en-US" dirty="0" err="1">
                <a:latin typeface="Comic Sans MS"/>
              </a:rPr>
              <a:t>K</a:t>
            </a:r>
            <a:r>
              <a:rPr lang="en-US" dirty="0" err="1" smtClean="0">
                <a:latin typeface="Comic Sans MS"/>
              </a:rPr>
              <a:t>(</a:t>
            </a:r>
            <a:r>
              <a:rPr lang="en-US" dirty="0" err="1">
                <a:latin typeface="Comic Sans MS"/>
              </a:rPr>
              <a:t>x</a:t>
            </a:r>
            <a:r>
              <a:rPr lang="en-US" dirty="0">
                <a:latin typeface="Comic Sans MS"/>
              </a:rPr>
              <a:t>|</a:t>
            </a:r>
            <a:r>
              <a:rPr lang="el-GR" dirty="0">
                <a:latin typeface="Comic Sans MS"/>
              </a:rPr>
              <a:t>ε</a:t>
            </a:r>
            <a:r>
              <a:rPr lang="en-US" dirty="0">
                <a:latin typeface="Comic Sans MS"/>
              </a:rPr>
              <a:t>)</a:t>
            </a:r>
            <a:r>
              <a:rPr lang="en-US" dirty="0" smtClean="0">
                <a:latin typeface="Comic Sans MS"/>
              </a:rPr>
              <a:t>.</a:t>
            </a:r>
          </a:p>
          <a:p>
            <a:r>
              <a:rPr lang="en-US" dirty="0" smtClean="0">
                <a:latin typeface="Comic Sans MS"/>
              </a:rPr>
              <a:t>If </a:t>
            </a:r>
            <a:r>
              <a:rPr lang="en-US" dirty="0" err="1" smtClean="0">
                <a:latin typeface="Comic Sans MS"/>
              </a:rPr>
              <a:t>K(x</a:t>
            </a:r>
            <a:r>
              <a:rPr lang="en-US" dirty="0" smtClean="0">
                <a:latin typeface="Comic Sans MS"/>
              </a:rPr>
              <a:t>) ≥ |</a:t>
            </a:r>
            <a:r>
              <a:rPr lang="en-US" dirty="0" err="1" smtClean="0">
                <a:latin typeface="Comic Sans MS"/>
              </a:rPr>
              <a:t>x</a:t>
            </a:r>
            <a:r>
              <a:rPr lang="en-US" dirty="0" smtClean="0">
                <a:latin typeface="Comic Sans MS"/>
              </a:rPr>
              <a:t>|, then we say </a:t>
            </a:r>
            <a:r>
              <a:rPr lang="en-US" dirty="0" err="1" smtClean="0">
                <a:latin typeface="Comic Sans MS"/>
              </a:rPr>
              <a:t>x</a:t>
            </a:r>
            <a:r>
              <a:rPr lang="en-US" dirty="0" smtClean="0">
                <a:latin typeface="Comic Sans MS"/>
              </a:rPr>
              <a:t> is random</a:t>
            </a:r>
            <a:r>
              <a:rPr lang="en-US" dirty="0" smtClean="0"/>
              <a:t>.</a:t>
            </a:r>
          </a:p>
        </p:txBody>
      </p:sp>
      <p:pic>
        <p:nvPicPr>
          <p:cNvPr id="49156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800600"/>
            <a:ext cx="137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0"/>
            <a:ext cx="1600200" cy="128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61062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Tempus Sans ITC" pitchFamily="82" charset="0"/>
              </a:rPr>
              <a:t>Proving E(x,y) ≤ max{K(x|y),K(y|x)}.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905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b="1" dirty="0"/>
              <a:t>Proof</a:t>
            </a:r>
            <a:r>
              <a:rPr lang="en-US" dirty="0"/>
              <a:t>. </a:t>
            </a:r>
            <a:r>
              <a:rPr lang="en-US" dirty="0">
                <a:latin typeface="Comic Sans MS" charset="0"/>
              </a:rPr>
              <a:t>Define graph G={XUY, E}, and let k</a:t>
            </a:r>
            <a:r>
              <a:rPr lang="en-US" baseline="-25000" dirty="0">
                <a:latin typeface="Comic Sans MS" charset="0"/>
              </a:rPr>
              <a:t>1</a:t>
            </a:r>
            <a:r>
              <a:rPr lang="en-US" dirty="0">
                <a:latin typeface="Comic Sans MS" charset="0"/>
              </a:rPr>
              <a:t>=</a:t>
            </a:r>
            <a:r>
              <a:rPr lang="en-US" dirty="0" err="1">
                <a:latin typeface="Comic Sans MS" charset="0"/>
              </a:rPr>
              <a:t>K(x|y</a:t>
            </a:r>
            <a:r>
              <a:rPr lang="en-US" dirty="0">
                <a:latin typeface="Comic Sans MS" charset="0"/>
              </a:rPr>
              <a:t>), k</a:t>
            </a:r>
            <a:r>
              <a:rPr lang="en-US" baseline="-25000" dirty="0">
                <a:latin typeface="Comic Sans MS" charset="0"/>
              </a:rPr>
              <a:t>2</a:t>
            </a:r>
            <a:r>
              <a:rPr lang="en-US" dirty="0">
                <a:latin typeface="Comic Sans MS" charset="0"/>
              </a:rPr>
              <a:t>=</a:t>
            </a:r>
            <a:r>
              <a:rPr lang="en-US" dirty="0" err="1">
                <a:latin typeface="Comic Sans MS" charset="0"/>
              </a:rPr>
              <a:t>K(y|x</a:t>
            </a:r>
            <a:r>
              <a:rPr lang="en-US" dirty="0">
                <a:latin typeface="Comic Sans MS" charset="0"/>
              </a:rPr>
              <a:t>), assuming k</a:t>
            </a:r>
            <a:r>
              <a:rPr lang="en-US" baseline="-25000" dirty="0">
                <a:latin typeface="Comic Sans MS" charset="0"/>
              </a:rPr>
              <a:t>1</a:t>
            </a:r>
            <a:r>
              <a:rPr lang="en-US" dirty="0">
                <a:latin typeface="Comic Sans MS" charset="0"/>
              </a:rPr>
              <a:t>≤k</a:t>
            </a:r>
            <a:r>
              <a:rPr lang="en-US" baseline="-25000" dirty="0">
                <a:latin typeface="Comic Sans MS" charset="0"/>
              </a:rPr>
              <a:t>2</a:t>
            </a:r>
            <a:endParaRPr lang="en-US" dirty="0">
              <a:latin typeface="Comic Sans MS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</a:pPr>
            <a:r>
              <a:rPr lang="en-US" dirty="0">
                <a:latin typeface="Comic Sans MS" charset="0"/>
              </a:rPr>
              <a:t>where X={0,1}*x{0}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</a:pPr>
            <a:r>
              <a:rPr lang="en-US" dirty="0">
                <a:latin typeface="Comic Sans MS" charset="0"/>
              </a:rPr>
              <a:t>and Y={0,1}*x{1}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p"/>
            </a:pPr>
            <a:r>
              <a:rPr lang="en-US" dirty="0">
                <a:latin typeface="Comic Sans MS" charset="0"/>
              </a:rPr>
              <a:t>E={{</a:t>
            </a:r>
            <a:r>
              <a:rPr lang="en-US" dirty="0" err="1">
                <a:latin typeface="Comic Sans MS" charset="0"/>
              </a:rPr>
              <a:t>u,v</a:t>
            </a:r>
            <a:r>
              <a:rPr lang="en-US" dirty="0">
                <a:latin typeface="Comic Sans MS" charset="0"/>
              </a:rPr>
              <a:t>}: </a:t>
            </a:r>
            <a:r>
              <a:rPr lang="en-US" dirty="0" err="1">
                <a:latin typeface="Comic Sans MS" charset="0"/>
              </a:rPr>
              <a:t>u</a:t>
            </a:r>
            <a:r>
              <a:rPr lang="en-US" dirty="0">
                <a:latin typeface="Comic Sans MS" charset="0"/>
              </a:rPr>
              <a:t> in X, </a:t>
            </a:r>
            <a:r>
              <a:rPr lang="en-US" dirty="0" err="1">
                <a:latin typeface="Comic Sans MS" charset="0"/>
              </a:rPr>
              <a:t>v</a:t>
            </a:r>
            <a:r>
              <a:rPr lang="en-US" dirty="0">
                <a:latin typeface="Comic Sans MS" charset="0"/>
              </a:rPr>
              <a:t> in Y, K(u|v)≤k</a:t>
            </a:r>
            <a:r>
              <a:rPr lang="en-US" baseline="-25000" dirty="0">
                <a:latin typeface="Comic Sans MS" charset="0"/>
              </a:rPr>
              <a:t>1</a:t>
            </a:r>
            <a:r>
              <a:rPr lang="en-US" dirty="0">
                <a:latin typeface="Comic Sans MS" charset="0"/>
              </a:rPr>
              <a:t>, K(v|u)≤k</a:t>
            </a:r>
            <a:r>
              <a:rPr lang="en-US" baseline="-25000" dirty="0">
                <a:latin typeface="Comic Sans MS" charset="0"/>
              </a:rPr>
              <a:t>2</a:t>
            </a:r>
            <a:r>
              <a:rPr lang="en-US" dirty="0">
                <a:latin typeface="Comic Sans MS" charset="0"/>
              </a:rPr>
              <a:t>}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dirty="0"/>
              <a:t>        X:          ●         ●           ●           ●          ●            ●   …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dirty="0"/>
              <a:t>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dirty="0"/>
              <a:t>         Y:         ○         ○           ○           ○           ○            ○    …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p"/>
            </a:pP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p"/>
            </a:pP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p"/>
            </a:pPr>
            <a:r>
              <a:rPr lang="en-US" dirty="0">
                <a:latin typeface="Comic Sans MS" charset="0"/>
              </a:rPr>
              <a:t>We can partition </a:t>
            </a:r>
            <a:r>
              <a:rPr lang="en-US" dirty="0">
                <a:solidFill>
                  <a:srgbClr val="FC6036"/>
                </a:solidFill>
                <a:latin typeface="Comic Sans MS" charset="0"/>
              </a:rPr>
              <a:t>E</a:t>
            </a:r>
            <a:r>
              <a:rPr lang="en-US" dirty="0">
                <a:latin typeface="Comic Sans MS" charset="0"/>
              </a:rPr>
              <a:t> into at most 2^{k</a:t>
            </a:r>
            <a:r>
              <a:rPr lang="en-US" baseline="-25000" dirty="0">
                <a:latin typeface="Comic Sans MS" charset="0"/>
              </a:rPr>
              <a:t>2</a:t>
            </a:r>
            <a:r>
              <a:rPr lang="en-US" dirty="0">
                <a:latin typeface="Comic Sans MS" charset="0"/>
              </a:rPr>
              <a:t>+2} </a:t>
            </a:r>
            <a:r>
              <a:rPr lang="en-US" dirty="0" err="1">
                <a:latin typeface="Comic Sans MS" charset="0"/>
              </a:rPr>
              <a:t>matchings</a:t>
            </a:r>
            <a:r>
              <a:rPr lang="en-US" dirty="0">
                <a:latin typeface="Comic Sans MS" charset="0"/>
              </a:rPr>
              <a:t>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</a:pPr>
            <a:r>
              <a:rPr lang="en-US" sz="1300" dirty="0">
                <a:latin typeface="Comic Sans MS" charset="0"/>
              </a:rPr>
              <a:t>For each (</a:t>
            </a:r>
            <a:r>
              <a:rPr lang="en-US" sz="1300" dirty="0" err="1">
                <a:latin typeface="Comic Sans MS" charset="0"/>
              </a:rPr>
              <a:t>u,v</a:t>
            </a:r>
            <a:r>
              <a:rPr lang="en-US" sz="1300" dirty="0">
                <a:latin typeface="Comic Sans MS" charset="0"/>
              </a:rPr>
              <a:t>) in E, node </a:t>
            </a:r>
            <a:r>
              <a:rPr lang="en-US" sz="1300" dirty="0" err="1">
                <a:latin typeface="Comic Sans MS" charset="0"/>
              </a:rPr>
              <a:t>u</a:t>
            </a:r>
            <a:r>
              <a:rPr lang="en-US" sz="1300" dirty="0">
                <a:latin typeface="Comic Sans MS" charset="0"/>
              </a:rPr>
              <a:t> has most </a:t>
            </a:r>
            <a:r>
              <a:rPr lang="en-US" sz="1100" dirty="0">
                <a:latin typeface="Comic Sans MS" charset="0"/>
              </a:rPr>
              <a:t>2^{k</a:t>
            </a:r>
            <a:r>
              <a:rPr lang="en-US" sz="1100" baseline="-25000" dirty="0">
                <a:latin typeface="Comic Sans MS" charset="0"/>
              </a:rPr>
              <a:t>2</a:t>
            </a:r>
            <a:r>
              <a:rPr lang="en-US" sz="1100" dirty="0">
                <a:latin typeface="Comic Sans MS" charset="0"/>
              </a:rPr>
              <a:t>+1}</a:t>
            </a:r>
            <a:r>
              <a:rPr lang="en-US" sz="1300" dirty="0">
                <a:latin typeface="Comic Sans MS" charset="0"/>
              </a:rPr>
              <a:t> edges hence belonging to at most </a:t>
            </a:r>
            <a:r>
              <a:rPr lang="en-US" sz="1100" dirty="0">
                <a:latin typeface="Comic Sans MS" charset="0"/>
              </a:rPr>
              <a:t>2^{k</a:t>
            </a:r>
            <a:r>
              <a:rPr lang="en-US" sz="1100" baseline="-25000" dirty="0">
                <a:latin typeface="Comic Sans MS" charset="0"/>
              </a:rPr>
              <a:t>2</a:t>
            </a:r>
            <a:r>
              <a:rPr lang="en-US" sz="1100" dirty="0">
                <a:latin typeface="Comic Sans MS" charset="0"/>
              </a:rPr>
              <a:t>+1}</a:t>
            </a:r>
            <a:r>
              <a:rPr lang="en-US" sz="1300" dirty="0">
                <a:latin typeface="Comic Sans MS" charset="0"/>
              </a:rPr>
              <a:t> </a:t>
            </a:r>
            <a:r>
              <a:rPr lang="en-US" sz="1300" dirty="0" err="1">
                <a:latin typeface="Comic Sans MS" charset="0"/>
              </a:rPr>
              <a:t>matchings</a:t>
            </a:r>
            <a:r>
              <a:rPr lang="en-US" sz="1300" dirty="0">
                <a:latin typeface="Comic Sans MS" charset="0"/>
              </a:rPr>
              <a:t>, similarly node </a:t>
            </a:r>
            <a:r>
              <a:rPr lang="en-US" sz="1300" dirty="0" err="1">
                <a:latin typeface="Comic Sans MS" charset="0"/>
              </a:rPr>
              <a:t>v</a:t>
            </a:r>
            <a:r>
              <a:rPr lang="en-US" sz="1300" dirty="0">
                <a:latin typeface="Comic Sans MS" charset="0"/>
              </a:rPr>
              <a:t> belongs to at most 2^{k</a:t>
            </a:r>
            <a:r>
              <a:rPr lang="en-US" sz="1300" baseline="-25000" dirty="0">
                <a:latin typeface="Comic Sans MS" charset="0"/>
              </a:rPr>
              <a:t>1</a:t>
            </a:r>
            <a:r>
              <a:rPr lang="en-US" sz="1300" dirty="0" smtClean="0">
                <a:latin typeface="Comic Sans MS" charset="0"/>
              </a:rPr>
              <a:t>+1} </a:t>
            </a:r>
            <a:r>
              <a:rPr lang="en-US" sz="1300" dirty="0" err="1">
                <a:latin typeface="Comic Sans MS" charset="0"/>
              </a:rPr>
              <a:t>matchings</a:t>
            </a:r>
            <a:r>
              <a:rPr lang="en-US" sz="1300" dirty="0">
                <a:latin typeface="Comic Sans MS" charset="0"/>
              </a:rPr>
              <a:t>. Thus, edge (</a:t>
            </a:r>
            <a:r>
              <a:rPr lang="en-US" sz="1300" dirty="0" err="1">
                <a:latin typeface="Comic Sans MS" charset="0"/>
              </a:rPr>
              <a:t>u,v</a:t>
            </a:r>
            <a:r>
              <a:rPr lang="en-US" sz="1300" dirty="0">
                <a:latin typeface="Comic Sans MS" charset="0"/>
              </a:rPr>
              <a:t>) can be put in an unused matching. </a:t>
            </a:r>
            <a:endParaRPr lang="en-US" dirty="0">
              <a:latin typeface="Comic Sans MS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p"/>
            </a:pPr>
            <a:r>
              <a:rPr lang="en-US" dirty="0">
                <a:latin typeface="Comic Sans MS" charset="0"/>
              </a:rPr>
              <a:t>Program P: has k</a:t>
            </a:r>
            <a:r>
              <a:rPr lang="en-US" baseline="-25000" dirty="0">
                <a:latin typeface="Comic Sans MS" charset="0"/>
              </a:rPr>
              <a:t>2</a:t>
            </a:r>
            <a:r>
              <a:rPr lang="en-US" dirty="0">
                <a:latin typeface="Comic Sans MS" charset="0"/>
              </a:rPr>
              <a:t>,i, where M</a:t>
            </a:r>
            <a:r>
              <a:rPr lang="en-US" baseline="-25000" dirty="0">
                <a:latin typeface="Comic Sans MS" charset="0"/>
              </a:rPr>
              <a:t>i</a:t>
            </a:r>
            <a:r>
              <a:rPr lang="en-US" dirty="0">
                <a:latin typeface="Comic Sans MS" charset="0"/>
              </a:rPr>
              <a:t> contains edge (</a:t>
            </a:r>
            <a:r>
              <a:rPr lang="en-US" dirty="0" err="1">
                <a:latin typeface="Comic Sans MS" charset="0"/>
              </a:rPr>
              <a:t>x,y</a:t>
            </a:r>
            <a:r>
              <a:rPr lang="en-US" dirty="0">
                <a:latin typeface="Comic Sans MS" charset="0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</a:pPr>
            <a:r>
              <a:rPr lang="en-US" sz="1400" dirty="0">
                <a:latin typeface="Comic Sans MS" charset="0"/>
              </a:rPr>
              <a:t>Generate M</a:t>
            </a:r>
            <a:r>
              <a:rPr lang="en-US" sz="1400" baseline="-25000" dirty="0">
                <a:latin typeface="Comic Sans MS" charset="0"/>
              </a:rPr>
              <a:t>i</a:t>
            </a:r>
            <a:r>
              <a:rPr lang="en-US" sz="1400" dirty="0">
                <a:latin typeface="Comic Sans MS" charset="0"/>
              </a:rPr>
              <a:t> (by enumeration)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</a:pPr>
            <a:r>
              <a:rPr lang="en-US" sz="1400" dirty="0">
                <a:latin typeface="Comic Sans MS" charset="0"/>
              </a:rPr>
              <a:t>From </a:t>
            </a:r>
            <a:r>
              <a:rPr lang="en-US" sz="1400" dirty="0" err="1">
                <a:latin typeface="Comic Sans MS" charset="0"/>
              </a:rPr>
              <a:t>M</a:t>
            </a:r>
            <a:r>
              <a:rPr lang="en-US" sz="1400" baseline="-25000" dirty="0" err="1">
                <a:latin typeface="Comic Sans MS" charset="0"/>
              </a:rPr>
              <a:t>i</a:t>
            </a:r>
            <a:r>
              <a:rPr lang="en-US" sz="1400" dirty="0" err="1">
                <a:latin typeface="Comic Sans MS" charset="0"/>
              </a:rPr>
              <a:t>,x</a:t>
            </a:r>
            <a:r>
              <a:rPr lang="en-US" sz="1400" dirty="0">
                <a:latin typeface="Comic Sans MS" charset="0"/>
              </a:rPr>
              <a:t> </a:t>
            </a:r>
            <a:r>
              <a:rPr lang="en-US" sz="1400" dirty="0" err="1">
                <a:latin typeface="Comic Sans MS" charset="0"/>
                <a:sym typeface="Wingdings" charset="2"/>
              </a:rPr>
              <a:t></a:t>
            </a:r>
            <a:r>
              <a:rPr lang="en-US" sz="1400" dirty="0">
                <a:latin typeface="Comic Sans MS" charset="0"/>
              </a:rPr>
              <a:t> </a:t>
            </a:r>
            <a:r>
              <a:rPr lang="en-US" sz="1400" dirty="0" err="1">
                <a:latin typeface="Comic Sans MS" charset="0"/>
              </a:rPr>
              <a:t>y</a:t>
            </a:r>
            <a:r>
              <a:rPr lang="en-US" sz="1400" dirty="0">
                <a:latin typeface="Comic Sans MS" charset="0"/>
              </a:rPr>
              <a:t>, from </a:t>
            </a:r>
            <a:r>
              <a:rPr lang="en-US" sz="1400" dirty="0" err="1">
                <a:latin typeface="Comic Sans MS" charset="0"/>
              </a:rPr>
              <a:t>M</a:t>
            </a:r>
            <a:r>
              <a:rPr lang="en-US" sz="1400" baseline="-25000" dirty="0" err="1">
                <a:latin typeface="Comic Sans MS" charset="0"/>
              </a:rPr>
              <a:t>i</a:t>
            </a:r>
            <a:r>
              <a:rPr lang="en-US" sz="1400" dirty="0" err="1">
                <a:latin typeface="Comic Sans MS" charset="0"/>
              </a:rPr>
              <a:t>,y</a:t>
            </a:r>
            <a:r>
              <a:rPr lang="en-US" sz="1400" dirty="0">
                <a:latin typeface="Comic Sans MS" charset="0"/>
              </a:rPr>
              <a:t> </a:t>
            </a:r>
            <a:r>
              <a:rPr lang="en-US" sz="1400" dirty="0" err="1">
                <a:latin typeface="Comic Sans MS" charset="0"/>
                <a:sym typeface="Wingdings" charset="2"/>
              </a:rPr>
              <a:t></a:t>
            </a:r>
            <a:r>
              <a:rPr lang="en-US" sz="1400" dirty="0">
                <a:latin typeface="Comic Sans MS" charset="0"/>
                <a:sym typeface="Wingdings" charset="2"/>
              </a:rPr>
              <a:t> </a:t>
            </a:r>
            <a:r>
              <a:rPr lang="en-US" sz="1400" dirty="0" err="1">
                <a:latin typeface="Comic Sans MS" charset="0"/>
                <a:sym typeface="Wingdings" charset="2"/>
              </a:rPr>
              <a:t>x</a:t>
            </a:r>
            <a:r>
              <a:rPr lang="en-US" sz="1400" dirty="0">
                <a:latin typeface="Comic Sans MS" charset="0"/>
                <a:sym typeface="Wingdings" charset="2"/>
              </a:rPr>
              <a:t>.                     QED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2057400" y="3429000"/>
            <a:ext cx="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3581400" y="3505200"/>
            <a:ext cx="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5257800" y="3505200"/>
            <a:ext cx="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4343400" y="3429000"/>
            <a:ext cx="18288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447800" y="3657600"/>
            <a:ext cx="45878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</a:t>
            </a:r>
            <a:r>
              <a:rPr lang="en-US" b="1" baseline="-25000" dirty="0">
                <a:solidFill>
                  <a:schemeClr val="accent2"/>
                </a:solidFill>
              </a:rPr>
              <a:t>1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H="1">
            <a:off x="2057400" y="3505200"/>
            <a:ext cx="762000" cy="99060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 flipH="1">
            <a:off x="2743200" y="3429000"/>
            <a:ext cx="1752600" cy="99060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 flipH="1">
            <a:off x="4343400" y="3429000"/>
            <a:ext cx="914400" cy="99060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2590800" y="3810000"/>
            <a:ext cx="45878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CC66"/>
                </a:solidFill>
              </a:rPr>
              <a:t>M</a:t>
            </a:r>
            <a:r>
              <a:rPr lang="en-US" b="1" baseline="-25000" dirty="0">
                <a:solidFill>
                  <a:srgbClr val="00CC66"/>
                </a:solidFill>
              </a:rPr>
              <a:t>2</a:t>
            </a:r>
            <a:endParaRPr lang="en-US" b="1" dirty="0">
              <a:solidFill>
                <a:srgbClr val="00CC66"/>
              </a:solidFill>
            </a:endParaRP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7010400" y="4648200"/>
            <a:ext cx="18669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degree≤2^{k</a:t>
            </a:r>
            <a:r>
              <a:rPr lang="en-US" baseline="-25000"/>
              <a:t>1</a:t>
            </a:r>
            <a:r>
              <a:rPr lang="en-US"/>
              <a:t>+1}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7010400" y="2819400"/>
            <a:ext cx="18669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degree≤2^{k</a:t>
            </a:r>
            <a:r>
              <a:rPr lang="en-US" baseline="-25000"/>
              <a:t>2</a:t>
            </a:r>
            <a:r>
              <a:rPr lang="en-US"/>
              <a:t>+1}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1"/>
            <a:ext cx="7772400" cy="46482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Semantics </a:t>
            </a:r>
            <a:r>
              <a:rPr lang="en-US" sz="2400" dirty="0" smtClean="0"/>
              <a:t>and </a:t>
            </a:r>
            <a:r>
              <a:rPr lang="en-US" sz="2400" dirty="0" smtClean="0"/>
              <a:t>semantic </a:t>
            </a:r>
            <a:r>
              <a:rPr lang="en-US" sz="2400" dirty="0" smtClean="0"/>
              <a:t>distance </a:t>
            </a:r>
            <a:r>
              <a:rPr lang="en-US" sz="2400" dirty="0" smtClean="0"/>
              <a:t>are not well defined, perhaps cannot be defined (just like the concept of “computation”).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In NLP applications, we usually have the answers. The key is to compute the “semantic distance” from </a:t>
            </a:r>
            <a:r>
              <a:rPr lang="en-US" sz="2400" dirty="0"/>
              <a:t>a</a:t>
            </a:r>
            <a:r>
              <a:rPr lang="en-US" sz="2400" dirty="0" smtClean="0"/>
              <a:t> query to another query that has an answer.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We will propose a theory of approximating the “semantic distance” (whatever it is) such that our approximation is “better than” any other approximation.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47800" y="3733800"/>
            <a:ext cx="6248400" cy="1815882"/>
          </a:xfrm>
          <a:prstGeom prst="rect">
            <a:avLst/>
          </a:prstGeom>
          <a:gradFill rotWithShape="1">
            <a:gsLst>
              <a:gs pos="0">
                <a:schemeClr val="hlink">
                  <a:alpha val="33000"/>
                </a:schemeClr>
              </a:gs>
              <a:gs pos="100000">
                <a:schemeClr val="hlink">
                  <a:gamma/>
                  <a:shade val="46275"/>
                  <a:invGamma/>
                  <a:alpha val="17000"/>
                </a:schemeClr>
              </a:gs>
            </a:gsLst>
            <a:lin ang="5400000" scaled="1"/>
          </a:gra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i="1" dirty="0" smtClean="0">
                <a:latin typeface="Times New Roman" charset="0"/>
              </a:rPr>
              <a:t>Theorem: For any other “reasonable” D’, there is a constant C, such that for all </a:t>
            </a:r>
            <a:r>
              <a:rPr lang="en-US" sz="2800" i="1" dirty="0" err="1" smtClean="0">
                <a:latin typeface="Times New Roman" charset="0"/>
              </a:rPr>
              <a:t>x</a:t>
            </a:r>
            <a:r>
              <a:rPr lang="en-US" sz="2800" i="1" dirty="0" smtClean="0">
                <a:latin typeface="Times New Roman" charset="0"/>
              </a:rPr>
              <a:t>, </a:t>
            </a:r>
            <a:r>
              <a:rPr lang="en-US" sz="2800" i="1" dirty="0" err="1" smtClean="0">
                <a:latin typeface="Times New Roman" charset="0"/>
              </a:rPr>
              <a:t>y</a:t>
            </a:r>
            <a:r>
              <a:rPr lang="en-US" sz="2800" i="1" dirty="0" smtClean="0">
                <a:latin typeface="Times New Roman" charset="0"/>
              </a:rPr>
              <a:t>,</a:t>
            </a:r>
          </a:p>
          <a:p>
            <a:endParaRPr lang="en-US" sz="2800" i="1" dirty="0" smtClean="0">
              <a:latin typeface="Times New Roman" charset="0"/>
            </a:endParaRPr>
          </a:p>
          <a:p>
            <a:r>
              <a:rPr lang="en-US" sz="2800" i="1" dirty="0" smtClean="0">
                <a:latin typeface="Times New Roman" charset="0"/>
              </a:rPr>
              <a:t>               </a:t>
            </a:r>
            <a:r>
              <a:rPr lang="en-US" sz="2800" i="1" dirty="0" err="1" smtClean="0">
                <a:latin typeface="Times New Roman" charset="0"/>
              </a:rPr>
              <a:t>D(x,y</a:t>
            </a:r>
            <a:r>
              <a:rPr lang="en-US" sz="2800" i="1" dirty="0" smtClean="0">
                <a:latin typeface="Times New Roman" charset="0"/>
              </a:rPr>
              <a:t>) ≤ </a:t>
            </a:r>
            <a:r>
              <a:rPr lang="en-US" sz="2800" i="1" dirty="0" err="1" smtClean="0">
                <a:latin typeface="Times New Roman" charset="0"/>
              </a:rPr>
              <a:t>D’(x,y</a:t>
            </a:r>
            <a:r>
              <a:rPr lang="en-US" sz="2800" i="1" dirty="0" smtClean="0">
                <a:latin typeface="Times New Roman" charset="0"/>
              </a:rPr>
              <a:t>) + C</a:t>
            </a:r>
            <a:endParaRPr lang="en-US" sz="4000" i="1" dirty="0">
              <a:latin typeface="Times New Roman" charset="0"/>
            </a:endParaRPr>
          </a:p>
        </p:txBody>
      </p:sp>
      <p:sp>
        <p:nvSpPr>
          <p:cNvPr id="7475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</a:t>
            </a:r>
            <a:r>
              <a:rPr lang="en-US" dirty="0"/>
              <a:t>distance: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47800" y="2133600"/>
            <a:ext cx="6248400" cy="646331"/>
          </a:xfrm>
          <a:prstGeom prst="rect">
            <a:avLst/>
          </a:prstGeom>
          <a:gradFill rotWithShape="1">
            <a:gsLst>
              <a:gs pos="0">
                <a:schemeClr val="hlink">
                  <a:alpha val="33000"/>
                </a:schemeClr>
              </a:gs>
              <a:gs pos="100000">
                <a:schemeClr val="hlink">
                  <a:gamma/>
                  <a:shade val="46275"/>
                  <a:invGamma/>
                  <a:alpha val="17000"/>
                </a:schemeClr>
              </a:gs>
            </a:gsLst>
            <a:lin ang="5400000" scaled="1"/>
          </a:gra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i="1" dirty="0" smtClean="0">
                <a:latin typeface="Times New Roman" charset="0"/>
              </a:rPr>
              <a:t> </a:t>
            </a:r>
            <a:r>
              <a:rPr lang="en-US" sz="3600" i="1" dirty="0" err="1" smtClean="0">
                <a:latin typeface="Times New Roman" charset="0"/>
              </a:rPr>
              <a:t>D(x,y</a:t>
            </a:r>
            <a:r>
              <a:rPr lang="en-US" sz="3600" i="1" dirty="0" smtClean="0">
                <a:latin typeface="Times New Roman" charset="0"/>
              </a:rPr>
              <a:t>) = </a:t>
            </a:r>
            <a:r>
              <a:rPr lang="en-US" sz="3600" i="1" dirty="0" err="1" smtClean="0">
                <a:latin typeface="Times New Roman" charset="0"/>
              </a:rPr>
              <a:t>max</a:t>
            </a:r>
            <a:r>
              <a:rPr lang="en-US" sz="3600" i="1" dirty="0" err="1">
                <a:latin typeface="Times New Roman" charset="0"/>
              </a:rPr>
              <a:t>{K(x|y),K(y|x</a:t>
            </a:r>
            <a:r>
              <a:rPr lang="en-US" sz="3600" i="1" dirty="0">
                <a:latin typeface="Times New Roman" charset="0"/>
              </a:rPr>
              <a:t>)</a:t>
            </a:r>
            <a:r>
              <a:rPr lang="en-US" sz="3600" i="1" dirty="0" smtClean="0">
                <a:latin typeface="Times New Roman" charset="0"/>
              </a:rPr>
              <a:t>} </a:t>
            </a:r>
            <a:endParaRPr lang="en-US" sz="3600" i="1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Thus Information distance covers all </a:t>
            </a:r>
            <a:r>
              <a:rPr lang="en-US" sz="2400" dirty="0" smtClean="0">
                <a:solidFill>
                  <a:srgbClr val="E70000"/>
                </a:solidFill>
              </a:rPr>
              <a:t>computable</a:t>
            </a:r>
            <a:r>
              <a:rPr lang="en-US" sz="2400" dirty="0" smtClean="0"/>
              <a:t> distances like: edit distance, all 21 distances in Tan paper.</a:t>
            </a:r>
          </a:p>
          <a:p>
            <a:r>
              <a:rPr lang="en-US" sz="2400" dirty="0" smtClean="0"/>
              <a:t>What we really want is “</a:t>
            </a:r>
            <a:r>
              <a:rPr lang="en-US" sz="2400" dirty="0" smtClean="0">
                <a:solidFill>
                  <a:schemeClr val="accent6"/>
                </a:solidFill>
              </a:rPr>
              <a:t>Semantic Distance</a:t>
            </a:r>
            <a:r>
              <a:rPr lang="en-US" sz="2400" dirty="0" smtClean="0"/>
              <a:t>”. But what is it? Like the concept of “computable”, Nobody knows.</a:t>
            </a:r>
          </a:p>
          <a:p>
            <a:pPr lvl="1"/>
            <a:r>
              <a:rPr lang="en-US" sz="2400" dirty="0" smtClean="0"/>
              <a:t>There are works, such as latent matching, trying to use it (in search context).</a:t>
            </a:r>
          </a:p>
          <a:p>
            <a:pPr lvl="1"/>
            <a:r>
              <a:rPr lang="en-US" sz="2400" dirty="0" smtClean="0"/>
              <a:t>But as long as it is a computable approach, it is dominated by information distance.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a bold proposal: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Semantic distance ~ Information distance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581400" y="2438400"/>
            <a:ext cx="1600200" cy="685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Information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Distance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95400" y="4648200"/>
            <a:ext cx="1905000" cy="76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Traditional Distances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4648200"/>
            <a:ext cx="1676400" cy="76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Semantic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Distance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3886200" y="4876800"/>
            <a:ext cx="978408" cy="484632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2654803">
            <a:off x="2711007" y="3383109"/>
            <a:ext cx="484632" cy="978408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505200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Dominates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5715000"/>
            <a:ext cx="2186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computable</a:t>
            </a:r>
          </a:p>
          <a:p>
            <a:r>
              <a:rPr lang="en-US" dirty="0" smtClean="0"/>
              <a:t>version of semantic</a:t>
            </a:r>
          </a:p>
          <a:p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13" name="Up-Down Arrow 12"/>
          <p:cNvSpPr/>
          <p:nvPr/>
        </p:nvSpPr>
        <p:spPr bwMode="auto">
          <a:xfrm rot="19401091">
            <a:off x="5725261" y="3224830"/>
            <a:ext cx="484632" cy="1216152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685800"/>
            <a:ext cx="2725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Relationship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dirty="0" smtClean="0"/>
              <a:t>Problem 1. Template variation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316029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weather like in HK tomorrow?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3124200"/>
            <a:ext cx="6428713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Tomorrow what is weather like in Hong Kong?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514600"/>
            <a:ext cx="4768703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weather in HK tomorrow?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3810000"/>
            <a:ext cx="5897919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HK what will be weather like tomorrow?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4495800"/>
            <a:ext cx="5778595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is weather in Hong Kong tomorrow?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5257800"/>
            <a:ext cx="6188864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 wish to know the weather in HK tomorrow?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6027003"/>
            <a:ext cx="8396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They all mean the same – </a:t>
            </a:r>
          </a:p>
          <a:p>
            <a:r>
              <a:rPr lang="en-US" sz="2400" dirty="0" smtClean="0"/>
              <a:t>and they have very small information distance to each other!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/>
              <a:t>Encoding – </a:t>
            </a:r>
            <a:r>
              <a:rPr lang="en-US" sz="2000" dirty="0" smtClean="0">
                <a:solidFill>
                  <a:srgbClr val="FF0000"/>
                </a:solidFill>
              </a:rPr>
              <a:t>Anything with small distance gets the same answer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r>
              <a:rPr lang="en-US" sz="2000" dirty="0" smtClean="0"/>
              <a:t>Word level encoding</a:t>
            </a:r>
          </a:p>
          <a:p>
            <a:pPr lvl="1"/>
            <a:r>
              <a:rPr lang="en-US" sz="1600" dirty="0" err="1" smtClean="0"/>
              <a:t>WordNet</a:t>
            </a:r>
            <a:r>
              <a:rPr lang="en-US" sz="1600" dirty="0" smtClean="0"/>
              <a:t> – 0 bit for same </a:t>
            </a:r>
            <a:r>
              <a:rPr lang="en-US" sz="1600" dirty="0" err="1" smtClean="0"/>
              <a:t>Synset</a:t>
            </a:r>
            <a:r>
              <a:rPr lang="en-US" sz="1600" dirty="0" smtClean="0"/>
              <a:t>, </a:t>
            </a:r>
            <a:r>
              <a:rPr lang="en-US" sz="1600" dirty="0" err="1" smtClean="0"/>
              <a:t>k</a:t>
            </a:r>
            <a:r>
              <a:rPr lang="en-US" sz="1600" dirty="0" smtClean="0"/>
              <a:t> bits on path of length </a:t>
            </a:r>
            <a:r>
              <a:rPr lang="en-US" sz="1600" dirty="0" err="1" smtClean="0"/>
              <a:t>k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Yago2 – connecting </a:t>
            </a:r>
            <a:r>
              <a:rPr lang="en-US" sz="1600" dirty="0" err="1" smtClean="0"/>
              <a:t>Dbpedia</a:t>
            </a:r>
            <a:r>
              <a:rPr lang="en-US" sz="1600" dirty="0" smtClean="0"/>
              <a:t> entities to </a:t>
            </a:r>
            <a:r>
              <a:rPr lang="en-US" sz="1600" dirty="0" err="1" smtClean="0"/>
              <a:t>WorkNet</a:t>
            </a:r>
            <a:endParaRPr lang="en-US" sz="1600" dirty="0" smtClean="0"/>
          </a:p>
          <a:p>
            <a:pPr lvl="1"/>
            <a:r>
              <a:rPr lang="en-US" sz="1600" dirty="0" err="1" smtClean="0"/>
              <a:t>DBpedia</a:t>
            </a:r>
            <a:r>
              <a:rPr lang="en-US" sz="1600" dirty="0" smtClean="0"/>
              <a:t> – recognizing </a:t>
            </a:r>
            <a:r>
              <a:rPr lang="en-US" sz="1600" dirty="0" err="1" smtClean="0"/>
              <a:t>Wikipedia</a:t>
            </a:r>
            <a:r>
              <a:rPr lang="en-US" sz="1600" dirty="0" smtClean="0"/>
              <a:t> entities in a sentence</a:t>
            </a:r>
          </a:p>
          <a:p>
            <a:r>
              <a:rPr lang="en-US" sz="2000" dirty="0" smtClean="0"/>
              <a:t>Sentence text level encoding: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Sentence semantic level encoding. Big challenge:</a:t>
            </a:r>
          </a:p>
          <a:p>
            <a:pPr lvl="1"/>
            <a:r>
              <a:rPr lang="en-US" sz="1600" dirty="0" smtClean="0"/>
              <a:t>What is the population of China?</a:t>
            </a:r>
          </a:p>
          <a:p>
            <a:pPr lvl="1"/>
            <a:r>
              <a:rPr lang="en-US" sz="1600" dirty="0" smtClean="0"/>
              <a:t>How many people live in China?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95400" y="3200400"/>
            <a:ext cx="5897919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HK what will be weather like tomorrow?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733800"/>
            <a:ext cx="6502051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Hi, what is weather like in Waterloo tomorrow?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level encoding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9" y="2286000"/>
            <a:ext cx="7250951" cy="3785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029200"/>
            <a:ext cx="76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Husky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715000"/>
            <a:ext cx="76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Huski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collected 40 million Question-Answer pairs.</a:t>
            </a:r>
          </a:p>
          <a:p>
            <a:r>
              <a:rPr lang="en-US" dirty="0" smtClean="0"/>
              <a:t>Cluster questions “according” to answers</a:t>
            </a:r>
          </a:p>
          <a:p>
            <a:pPr lvl="1"/>
            <a:r>
              <a:rPr lang="en-US" dirty="0" smtClean="0"/>
              <a:t>Select </a:t>
            </a:r>
            <a:r>
              <a:rPr lang="en-US" dirty="0" err="1" smtClean="0"/>
              <a:t>DBpedia</a:t>
            </a:r>
            <a:r>
              <a:rPr lang="en-US" dirty="0" smtClean="0"/>
              <a:t> entries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Compute </a:t>
            </a:r>
            <a:r>
              <a:rPr lang="en-US" dirty="0" err="1" smtClean="0"/>
              <a:t>eigenvalues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281142"/>
            <a:ext cx="3917950" cy="3576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2. Domain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</a:rPr>
              <a:t>Weather domain positive/negative samples:</a:t>
            </a:r>
          </a:p>
          <a:p>
            <a:pPr lvl="1"/>
            <a:r>
              <a:rPr lang="en-US" dirty="0" smtClean="0">
                <a:latin typeface="Comic Sans MS"/>
              </a:rPr>
              <a:t>What should I wear today?</a:t>
            </a:r>
          </a:p>
          <a:p>
            <a:pPr lvl="1"/>
            <a:r>
              <a:rPr lang="en-US" dirty="0" smtClean="0">
                <a:latin typeface="Comic Sans MS"/>
              </a:rPr>
              <a:t>May I wear a T-shirt today?</a:t>
            </a:r>
          </a:p>
          <a:p>
            <a:pPr lvl="1"/>
            <a:r>
              <a:rPr lang="en-US" dirty="0" smtClean="0">
                <a:latin typeface="Comic Sans MS"/>
              </a:rPr>
              <a:t>What was the temperature 2 weeks ago?</a:t>
            </a:r>
          </a:p>
          <a:p>
            <a:pPr lvl="1"/>
            <a:r>
              <a:rPr lang="en-US" dirty="0" smtClean="0">
                <a:latin typeface="Comic Sans MS"/>
              </a:rPr>
              <a:t>Shall I bring an umbrella today?</a:t>
            </a:r>
          </a:p>
          <a:p>
            <a:pPr lvl="1"/>
            <a:r>
              <a:rPr lang="en-US" dirty="0" smtClean="0">
                <a:latin typeface="Comic Sans MS"/>
              </a:rPr>
              <a:t>Do I need </a:t>
            </a:r>
            <a:r>
              <a:rPr lang="en-US" dirty="0" err="1" smtClean="0">
                <a:latin typeface="Comic Sans MS"/>
              </a:rPr>
              <a:t>suncream</a:t>
            </a:r>
            <a:r>
              <a:rPr lang="en-US" dirty="0" smtClean="0">
                <a:latin typeface="Comic Sans MS"/>
              </a:rPr>
              <a:t> tomorrow?</a:t>
            </a:r>
          </a:p>
          <a:p>
            <a:pPr lvl="1"/>
            <a:r>
              <a:rPr lang="en-US" dirty="0" smtClean="0">
                <a:latin typeface="Comic Sans MS"/>
              </a:rPr>
              <a:t>What is the temperature on the surface of the Sun?</a:t>
            </a:r>
          </a:p>
          <a:p>
            <a:pPr lvl="1"/>
            <a:r>
              <a:rPr lang="en-US" dirty="0" smtClean="0">
                <a:latin typeface="Comic Sans MS"/>
              </a:rPr>
              <a:t>How hot is the sun</a:t>
            </a:r>
          </a:p>
          <a:p>
            <a:pPr lvl="1"/>
            <a:r>
              <a:rPr lang="en-US" dirty="0" smtClean="0">
                <a:latin typeface="Comic Sans MS"/>
              </a:rPr>
              <a:t>Should I wear warm clothes today?</a:t>
            </a:r>
          </a:p>
          <a:p>
            <a:pPr lvl="1"/>
            <a:r>
              <a:rPr lang="en-US" dirty="0" smtClean="0">
                <a:latin typeface="Comic Sans MS"/>
              </a:rPr>
              <a:t>What is the weather like last Christmas?</a:t>
            </a:r>
          </a:p>
          <a:p>
            <a:endParaRPr lang="en-US" dirty="0" smtClean="0">
              <a:latin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 bwMode="auto">
          <a:xfrm>
            <a:off x="3810000" y="3048000"/>
            <a:ext cx="1371600" cy="13716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0" y="3505200"/>
            <a:ext cx="1423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API(Weather</a:t>
            </a:r>
            <a:r>
              <a:rPr lang="en-US" sz="1600" dirty="0" smtClean="0"/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43600" y="2743200"/>
            <a:ext cx="32004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Keywords: weather, city, time, </a:t>
            </a:r>
          </a:p>
          <a:p>
            <a:r>
              <a:rPr lang="en-US" dirty="0" smtClean="0"/>
              <a:t>rain, temperature, hot, cold,</a:t>
            </a:r>
          </a:p>
          <a:p>
            <a:r>
              <a:rPr lang="en-US" dirty="0" smtClean="0"/>
              <a:t>wind, snow, umbrella, T-shirt,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95157" y="4343400"/>
            <a:ext cx="3648843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6000 questions extracted from Q:</a:t>
            </a:r>
          </a:p>
          <a:p>
            <a:endParaRPr lang="en-US" dirty="0" smtClean="0"/>
          </a:p>
          <a:p>
            <a:r>
              <a:rPr lang="en-US" dirty="0" smtClean="0"/>
              <a:t>What is the weather like?</a:t>
            </a:r>
          </a:p>
          <a:p>
            <a:r>
              <a:rPr lang="en-US" dirty="0" smtClean="0"/>
              <a:t>What is the weather like today?</a:t>
            </a:r>
          </a:p>
          <a:p>
            <a:r>
              <a:rPr lang="en-US" dirty="0" smtClean="0"/>
              <a:t>What is the weather like in Paris?</a:t>
            </a:r>
          </a:p>
          <a:p>
            <a:endParaRPr lang="en-US" dirty="0" smtClean="0"/>
          </a:p>
          <a:p>
            <a:r>
              <a:rPr lang="en-US" dirty="0" smtClean="0"/>
              <a:t>What is the temperature today?</a:t>
            </a:r>
          </a:p>
          <a:p>
            <a:r>
              <a:rPr lang="en-US" dirty="0" smtClean="0"/>
              <a:t>What is the temperature in Paris?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191000" y="1447800"/>
            <a:ext cx="4953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Clusters:</a:t>
            </a:r>
          </a:p>
          <a:p>
            <a:r>
              <a:rPr lang="en-US" sz="1600" dirty="0" smtClean="0"/>
              <a:t>What is the weather like [location phrase] ?</a:t>
            </a:r>
          </a:p>
          <a:p>
            <a:r>
              <a:rPr lang="en-US" sz="1600" dirty="0" smtClean="0"/>
              <a:t>What is the temp [time phrase] [location phrase] ?</a:t>
            </a:r>
            <a:endParaRPr lang="en-US" sz="1600" dirty="0"/>
          </a:p>
        </p:txBody>
      </p:sp>
      <p:sp>
        <p:nvSpPr>
          <p:cNvPr id="37" name="Oval 36"/>
          <p:cNvSpPr/>
          <p:nvPr/>
        </p:nvSpPr>
        <p:spPr bwMode="auto">
          <a:xfrm>
            <a:off x="3657600" y="2895600"/>
            <a:ext cx="1676400" cy="1676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505200" y="2743200"/>
            <a:ext cx="1981200" cy="1981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352800" y="2590800"/>
            <a:ext cx="2286000" cy="2286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rot="5400000" flipH="1" flipV="1">
            <a:off x="4686300" y="2476500"/>
            <a:ext cx="304800" cy="76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5410200" y="4038600"/>
            <a:ext cx="38100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5181600" y="3200400"/>
            <a:ext cx="68580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09600" y="381000"/>
            <a:ext cx="8213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 build up a weather domain systematically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103673"/>
            <a:ext cx="477809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~3000 negative examples:</a:t>
            </a:r>
          </a:p>
          <a:p>
            <a:endParaRPr lang="en-US" dirty="0" smtClean="0"/>
          </a:p>
          <a:p>
            <a:r>
              <a:rPr lang="en-US" dirty="0" smtClean="0"/>
              <a:t>What is the temperature of the sun?</a:t>
            </a:r>
          </a:p>
          <a:p>
            <a:r>
              <a:rPr lang="en-US" dirty="0" smtClean="0"/>
              <a:t>What is the temperature of the boiling water?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1752600"/>
            <a:ext cx="2362133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have obtained 40 </a:t>
            </a:r>
          </a:p>
          <a:p>
            <a:r>
              <a:rPr lang="en-US" dirty="0" smtClean="0"/>
              <a:t>million questions, Q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581400" y="2438400"/>
            <a:ext cx="1600200" cy="685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 well defined new theory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95400" y="4648200"/>
            <a:ext cx="1905000" cy="76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Traditional Distances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4648200"/>
            <a:ext cx="2133600" cy="762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Undefined Semantic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Distance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3886200" y="4876800"/>
            <a:ext cx="978408" cy="484632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2654803">
            <a:off x="2711007" y="3383109"/>
            <a:ext cx="484632" cy="978408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124200"/>
            <a:ext cx="1339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 than</a:t>
            </a:r>
          </a:p>
          <a:p>
            <a:r>
              <a:rPr lang="en-US" dirty="0" smtClean="0"/>
              <a:t>All of these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5715000"/>
            <a:ext cx="2186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computable</a:t>
            </a:r>
          </a:p>
          <a:p>
            <a:r>
              <a:rPr lang="en-US" dirty="0" smtClean="0"/>
              <a:t>version of semantic</a:t>
            </a:r>
          </a:p>
          <a:p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13" name="Up-Down Arrow 12"/>
          <p:cNvSpPr/>
          <p:nvPr/>
        </p:nvSpPr>
        <p:spPr bwMode="auto">
          <a:xfrm rot="19401091">
            <a:off x="5725261" y="3224830"/>
            <a:ext cx="484632" cy="1216152"/>
          </a:xfrm>
          <a:prstGeom prst="up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685800"/>
            <a:ext cx="2664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New Theory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025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>
                <a:solidFill>
                  <a:schemeClr val="tx1"/>
                </a:solidFill>
              </a:rPr>
              <a:t>Comparison of RSVP, </a:t>
            </a:r>
            <a:r>
              <a:rPr lang="en-US" sz="3600" dirty="0" err="1" smtClean="0">
                <a:solidFill>
                  <a:schemeClr val="tx1"/>
                </a:solidFill>
              </a:rPr>
              <a:t>Siri</a:t>
            </a:r>
            <a:r>
              <a:rPr lang="en-US" sz="3600" dirty="0" smtClean="0">
                <a:solidFill>
                  <a:schemeClr val="tx1"/>
                </a:solidFill>
              </a:rPr>
              <a:t>, S-Voice on 100 typical weather “related” questions: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81200"/>
            <a:ext cx="8033204" cy="226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4800600"/>
            <a:ext cx="5917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What weather is good for an apple tree?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 What is the temperature on Jupiter?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0"/>
            <a:ext cx="4330700" cy="6964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0"/>
            <a:ext cx="4102100" cy="695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3. Speech improvement</a:t>
            </a:r>
            <a:br>
              <a:rPr lang="en-US" dirty="0" smtClean="0"/>
            </a:br>
            <a:r>
              <a:rPr lang="en-US" sz="2000" i="1" dirty="0" smtClean="0"/>
              <a:t>Comm. ACM</a:t>
            </a:r>
            <a:r>
              <a:rPr lang="en-US" sz="2000" dirty="0" smtClean="0"/>
              <a:t>, July,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530725"/>
          </a:xfrm>
        </p:spPr>
        <p:txBody>
          <a:bodyPr/>
          <a:lstStyle/>
          <a:p>
            <a:r>
              <a:rPr lang="en-US" dirty="0" smtClean="0">
                <a:latin typeface="Comic Sans MS"/>
              </a:rPr>
              <a:t>Original question: Are there any known aliens?</a:t>
            </a:r>
          </a:p>
          <a:p>
            <a:r>
              <a:rPr lang="en-US" dirty="0" smtClean="0">
                <a:latin typeface="Comic Sans MS"/>
              </a:rPr>
              <a:t>Voice recognition result</a:t>
            </a:r>
          </a:p>
          <a:p>
            <a:pPr lvl="1"/>
            <a:r>
              <a:rPr lang="en-US" dirty="0" smtClean="0">
                <a:latin typeface="Comic Sans MS"/>
              </a:rPr>
              <a:t>Are there any loans deviance</a:t>
            </a:r>
          </a:p>
          <a:p>
            <a:pPr lvl="1"/>
            <a:r>
              <a:rPr lang="en-US" dirty="0" smtClean="0">
                <a:latin typeface="Comic Sans MS"/>
              </a:rPr>
              <a:t>Are there any loans aliens</a:t>
            </a:r>
          </a:p>
          <a:p>
            <a:pPr lvl="1"/>
            <a:r>
              <a:rPr lang="en-US" dirty="0" smtClean="0">
                <a:latin typeface="Comic Sans MS"/>
              </a:rPr>
              <a:t>Are there any known deviance</a:t>
            </a:r>
          </a:p>
          <a:p>
            <a:r>
              <a:rPr lang="en-US" dirty="0" smtClean="0">
                <a:latin typeface="Comic Sans MS"/>
              </a:rPr>
              <a:t>RSVP outputs: “Are there any known aliens”</a:t>
            </a:r>
            <a:r>
              <a:rPr lang="zh-CN" altLang="en-US" dirty="0" smtClean="0">
                <a:latin typeface="Comic Sans MS"/>
              </a:rPr>
              <a:t>，</a:t>
            </a:r>
            <a:r>
              <a:rPr lang="en-US" altLang="zh-CN" dirty="0" smtClean="0">
                <a:latin typeface="Comic Sans MS"/>
              </a:rPr>
              <a:t>via minimizing the following: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r>
              <a:rPr lang="en-US" dirty="0" smtClean="0"/>
              <a:t>         {q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,q</a:t>
            </a:r>
            <a:r>
              <a:rPr lang="en-US" baseline="-25000" dirty="0" smtClean="0"/>
              <a:t>3</a:t>
            </a:r>
            <a:r>
              <a:rPr lang="en-US" dirty="0" smtClean="0"/>
              <a:t>} </a:t>
            </a:r>
            <a:r>
              <a:rPr lang="en-US" dirty="0" err="1" smtClean="0">
                <a:sym typeface="Wingdings"/>
              </a:rPr>
              <a:t>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</a:t>
            </a:r>
            <a:r>
              <a:rPr lang="en-US" dirty="0" smtClean="0">
                <a:sym typeface="Wingdings"/>
              </a:rPr>
              <a:t> Q </a:t>
            </a:r>
            <a:endParaRPr lang="en-US" dirty="0">
              <a:latin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dirty="0" smtClean="0"/>
              <a:t>Experiments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7752694" cy="4977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4. Translation</a:t>
            </a:r>
            <a:br>
              <a:rPr lang="en-US" dirty="0" smtClean="0"/>
            </a:br>
            <a:r>
              <a:rPr lang="en-US" sz="1800" i="1" dirty="0" smtClean="0"/>
              <a:t>Comm. of ACM</a:t>
            </a:r>
            <a:r>
              <a:rPr lang="en-US" sz="1800" dirty="0" smtClean="0"/>
              <a:t>, July, 2013, pp 70-77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5307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000" dirty="0" smtClean="0"/>
              <a:t>Using information distance via semantic encoding, we can now also minimize: </a:t>
            </a:r>
          </a:p>
          <a:p>
            <a:pPr>
              <a:buNone/>
            </a:pPr>
            <a:r>
              <a:rPr lang="en-US" sz="2000" dirty="0" smtClean="0"/>
              <a:t>                     q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 err="1" smtClean="0">
                <a:sym typeface="Wingdings"/>
              </a:rPr>
              <a:t></a:t>
            </a:r>
            <a:r>
              <a:rPr lang="en-US" sz="2000" dirty="0" smtClean="0"/>
              <a:t> </a:t>
            </a:r>
            <a:r>
              <a:rPr lang="en-US" sz="2000" dirty="0" err="1" smtClean="0">
                <a:sym typeface="Wingdings"/>
              </a:rPr>
              <a:t>q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</a:t>
            </a:r>
            <a:r>
              <a:rPr lang="en-US" sz="2000" dirty="0" smtClean="0">
                <a:sym typeface="Wingdings"/>
              </a:rPr>
              <a:t> Q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err="1" smtClean="0"/>
              <a:t>从深圳到北京坐飞机多长时间</a:t>
            </a:r>
            <a:r>
              <a:rPr lang="en-US" sz="2400" dirty="0" smtClean="0"/>
              <a:t>？</a:t>
            </a:r>
          </a:p>
          <a:p>
            <a:pPr lvl="1"/>
            <a:r>
              <a:rPr lang="en-US" sz="2000" dirty="0" smtClean="0">
                <a:latin typeface="Comic Sans MS"/>
              </a:rPr>
              <a:t>Google translation: </a:t>
            </a:r>
            <a:r>
              <a:rPr lang="en-US" altLang="zh-CN" sz="2000" dirty="0" smtClean="0">
                <a:latin typeface="Comic Sans MS"/>
              </a:rPr>
              <a:t>F</a:t>
            </a:r>
            <a:r>
              <a:rPr lang="en-US" sz="2000" dirty="0" smtClean="0">
                <a:latin typeface="Comic Sans MS"/>
              </a:rPr>
              <a:t>ly from Shenzhen to Beijing how long?</a:t>
            </a:r>
          </a:p>
          <a:p>
            <a:pPr lvl="1"/>
            <a:r>
              <a:rPr lang="en-US" sz="2000" dirty="0" smtClean="0">
                <a:latin typeface="Comic Sans MS"/>
              </a:rPr>
              <a:t>Bing Translation: From Shenzhen to Beijing by plane to how long?</a:t>
            </a:r>
          </a:p>
          <a:p>
            <a:pPr lvl="1"/>
            <a:r>
              <a:rPr lang="en-US" sz="2000" dirty="0" smtClean="0">
                <a:latin typeface="Comic Sans MS"/>
              </a:rPr>
              <a:t>RSVP translation: How long </a:t>
            </a:r>
            <a:r>
              <a:rPr lang="zh-CN" altLang="en-US" sz="2000" dirty="0" smtClean="0">
                <a:latin typeface="Comic Sans MS"/>
              </a:rPr>
              <a:t>（</a:t>
            </a:r>
            <a:r>
              <a:rPr lang="en-US" sz="2000" dirty="0" smtClean="0">
                <a:latin typeface="Comic Sans MS"/>
              </a:rPr>
              <a:t>does it take</a:t>
            </a:r>
            <a:r>
              <a:rPr lang="zh-CN" altLang="en-US" sz="2000" dirty="0" smtClean="0">
                <a:latin typeface="Comic Sans MS"/>
              </a:rPr>
              <a:t>）</a:t>
            </a:r>
            <a:r>
              <a:rPr lang="en-US" sz="2000" dirty="0" smtClean="0">
                <a:latin typeface="Comic Sans MS"/>
              </a:rPr>
              <a:t> to fly from Shenzhen to Beijing</a:t>
            </a:r>
            <a:endParaRPr lang="en-US" sz="2000" dirty="0" smtClean="0"/>
          </a:p>
          <a:p>
            <a:r>
              <a:rPr lang="en-US" sz="2400" dirty="0" err="1" smtClean="0">
                <a:latin typeface="Comic Sans MS"/>
              </a:rPr>
              <a:t>恐龙是什么时候灭绝的</a:t>
            </a:r>
            <a:r>
              <a:rPr lang="en-US" sz="2400" dirty="0" smtClean="0">
                <a:latin typeface="Comic Sans MS"/>
              </a:rPr>
              <a:t>？</a:t>
            </a:r>
          </a:p>
          <a:p>
            <a:pPr lvl="1"/>
            <a:r>
              <a:rPr lang="en-US" sz="2000" dirty="0" smtClean="0">
                <a:latin typeface="Comic Sans MS"/>
              </a:rPr>
              <a:t>Google: Dinosaur extinction when?</a:t>
            </a:r>
          </a:p>
          <a:p>
            <a:pPr lvl="1"/>
            <a:r>
              <a:rPr lang="en-US" sz="2000" dirty="0" smtClean="0">
                <a:latin typeface="Comic Sans MS"/>
              </a:rPr>
              <a:t>RSVP: Wh</a:t>
            </a:r>
            <a:r>
              <a:rPr lang="en-US" altLang="zh-CN" sz="2000" dirty="0" smtClean="0">
                <a:latin typeface="Comic Sans MS"/>
              </a:rPr>
              <a:t>en did</a:t>
            </a:r>
            <a:r>
              <a:rPr lang="en-US" sz="2000" dirty="0" smtClean="0">
                <a:latin typeface="Comic Sans MS"/>
              </a:rPr>
              <a:t> the dinosaurs extinct?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experiments: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379584" cy="2406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z="3600" dirty="0" smtClean="0"/>
              <a:t>Importance of </a:t>
            </a:r>
            <a:r>
              <a:rPr lang="en-US" sz="3600" dirty="0" smtClean="0"/>
              <a:t>Cross-language</a:t>
            </a:r>
            <a:r>
              <a:rPr lang="en-US" sz="3600" dirty="0" smtClean="0"/>
              <a:t> </a:t>
            </a:r>
            <a:r>
              <a:rPr lang="en-US" sz="3600" dirty="0" smtClean="0"/>
              <a:t>Search</a:t>
            </a:r>
            <a:endParaRPr lang="en-US" sz="36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295400" y="1828800"/>
          <a:ext cx="7467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4200" y="6248400"/>
            <a:ext cx="312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we reach these people?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rot="16200000" flipV="1">
            <a:off x="3733800" y="4724400"/>
            <a:ext cx="2590800" cy="15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3848100" y="2857500"/>
            <a:ext cx="304800" cy="76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V="1">
            <a:off x="3657600" y="5486400"/>
            <a:ext cx="762000" cy="76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28600" y="1447800"/>
            <a:ext cx="534176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Smartphone Trend: 2011 Q2, 2012 Q2   2013 Q2   </a:t>
            </a:r>
          </a:p>
          <a:p>
            <a:r>
              <a:rPr lang="en-US" dirty="0" smtClean="0"/>
              <a:t>               US:            24M        24.2 M        32.9M</a:t>
            </a:r>
          </a:p>
          <a:p>
            <a:r>
              <a:rPr lang="en-US" dirty="0" smtClean="0"/>
              <a:t>               China:       24M         44.4 M        88.1M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3982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does Information Distance give us: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sz="2400" dirty="0" smtClean="0">
                <a:latin typeface="Comic Sans MS"/>
              </a:rPr>
              <a:t>Being a generative method, it gives direct solution to problems 3 and 4 as minimum encoding. Other distances require us to generate all candidates – which is impossible.</a:t>
            </a:r>
          </a:p>
          <a:p>
            <a:r>
              <a:rPr lang="en-US" sz="2400" dirty="0" smtClean="0">
                <a:latin typeface="Comic Sans MS"/>
              </a:rPr>
              <a:t>For problems 1 and 2, Information Distance unifies all methods coherently, providing a consensus method, as individually none of them being perfect</a:t>
            </a:r>
            <a:r>
              <a:rPr lang="en-US" sz="2400" dirty="0">
                <a:latin typeface="Comic Sans MS"/>
              </a:rPr>
              <a:t>:</a:t>
            </a:r>
            <a:endParaRPr lang="en-US" sz="2400" dirty="0" smtClean="0">
              <a:latin typeface="Comic Sans MS"/>
            </a:endParaRPr>
          </a:p>
          <a:p>
            <a:pPr lvl="1"/>
            <a:r>
              <a:rPr lang="en-US" sz="2000" dirty="0" smtClean="0">
                <a:latin typeface="Comic Sans MS"/>
              </a:rPr>
              <a:t>Many of these distances are not symmetric, not well </a:t>
            </a:r>
            <a:r>
              <a:rPr lang="en-US" sz="2000" dirty="0" smtClean="0">
                <a:latin typeface="Comic Sans MS"/>
              </a:rPr>
              <a:t>defined</a:t>
            </a:r>
            <a:endParaRPr lang="en-US" sz="2000" dirty="0" smtClean="0">
              <a:latin typeface="Comic Sans MS"/>
            </a:endParaRPr>
          </a:p>
          <a:p>
            <a:pPr lvl="1"/>
            <a:r>
              <a:rPr lang="en-US" sz="2000" dirty="0" smtClean="0">
                <a:latin typeface="Comic Sans MS"/>
              </a:rPr>
              <a:t>None works in all cases, for example: cosine </a:t>
            </a:r>
            <a:r>
              <a:rPr lang="en-US" sz="2000" dirty="0" smtClean="0">
                <a:latin typeface="Comic Sans MS"/>
              </a:rPr>
              <a:t>distance fails for “what fish eat” and “what eat fish”.</a:t>
            </a:r>
            <a:endParaRPr lang="en-US" sz="2400" dirty="0" smtClean="0">
              <a:latin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3982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sz="2400" dirty="0" smtClean="0">
                <a:latin typeface="Comic Sans MS"/>
              </a:rPr>
              <a:t> Semantics distance cannot be defined or computed</a:t>
            </a:r>
          </a:p>
          <a:p>
            <a:endParaRPr lang="en-US" sz="2400" dirty="0" smtClean="0">
              <a:latin typeface="Comic Sans MS"/>
            </a:endParaRPr>
          </a:p>
          <a:p>
            <a:r>
              <a:rPr lang="en-US" sz="2400" dirty="0" smtClean="0">
                <a:latin typeface="Comic Sans MS"/>
              </a:rPr>
              <a:t>We proposed to approximate it with “information distance” that is provably the best approximation.</a:t>
            </a:r>
          </a:p>
          <a:p>
            <a:endParaRPr lang="en-US" sz="2400" dirty="0" smtClean="0">
              <a:latin typeface="Comic Sans MS"/>
            </a:endParaRPr>
          </a:p>
          <a:p>
            <a:r>
              <a:rPr lang="en-US" sz="2400" dirty="0" smtClean="0">
                <a:latin typeface="Comic Sans MS"/>
              </a:rPr>
              <a:t>The new approximation although still not computable, but is at least “well defined”, and can be practically implemented via compression.</a:t>
            </a:r>
          </a:p>
          <a:p>
            <a:endParaRPr lang="en-US" sz="2400" dirty="0" smtClean="0">
              <a:latin typeface="Comic Sans MS"/>
            </a:endParaRPr>
          </a:p>
          <a:p>
            <a:r>
              <a:rPr lang="en-US" sz="2400" dirty="0" smtClean="0">
                <a:latin typeface="Comic Sans MS"/>
              </a:rPr>
              <a:t>Open questions: </a:t>
            </a:r>
          </a:p>
          <a:p>
            <a:pPr lvl="1"/>
            <a:r>
              <a:rPr lang="en-US" dirty="0" smtClean="0">
                <a:latin typeface="Comic Sans MS"/>
              </a:rPr>
              <a:t>What about “not”</a:t>
            </a:r>
          </a:p>
          <a:p>
            <a:pPr lvl="1"/>
            <a:r>
              <a:rPr lang="en-US" dirty="0" smtClean="0">
                <a:latin typeface="Comic Sans MS"/>
              </a:rPr>
              <a:t>Boundaries of this approach.</a:t>
            </a:r>
          </a:p>
        </p:txBody>
      </p:sp>
    </p:spTree>
    <p:extLst>
      <p:ext uri="{BB962C8B-B14F-4D97-AF65-F5344CB8AC3E}">
        <p14:creationId xmlns:p14="http://schemas.microsoft.com/office/powerpoint/2010/main" val="344259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1104900"/>
          </a:xfrm>
        </p:spPr>
        <p:txBody>
          <a:bodyPr/>
          <a:lstStyle/>
          <a:p>
            <a:pPr eaLnBrk="1" hangingPunct="1"/>
            <a:r>
              <a:rPr lang="en-US" sz="4500" b="1" dirty="0" smtClean="0">
                <a:latin typeface="宋体" charset="-122"/>
                <a:ea typeface="宋体" charset="-122"/>
                <a:cs typeface="宋体" charset="-122"/>
              </a:rPr>
              <a:t> </a:t>
            </a:r>
            <a:r>
              <a:rPr lang="en-US" sz="2800" b="1" dirty="0" smtClean="0">
                <a:latin typeface="宋体" charset="-122"/>
                <a:ea typeface="宋体" charset="-122"/>
                <a:cs typeface="宋体" charset="-122"/>
              </a:rPr>
              <a:t>In the 20</a:t>
            </a:r>
            <a:r>
              <a:rPr lang="en-US" sz="2800" b="1" baseline="30000" dirty="0" smtClean="0">
                <a:latin typeface="宋体" charset="-122"/>
                <a:ea typeface="宋体" charset="-122"/>
                <a:cs typeface="宋体" charset="-122"/>
              </a:rPr>
              <a:t>th</a:t>
            </a:r>
            <a:r>
              <a:rPr lang="en-US" sz="2800" b="1" dirty="0" smtClean="0">
                <a:latin typeface="宋体" charset="-122"/>
                <a:ea typeface="宋体" charset="-122"/>
                <a:cs typeface="宋体" charset="-122"/>
              </a:rPr>
              <a:t> century, we have invented hi-tech</a:t>
            </a:r>
            <a:r>
              <a:rPr lang="en-US" sz="2800" b="1" dirty="0" smtClean="0">
                <a:latin typeface="宋体" charset="-122"/>
                <a:cs typeface="Arial" charset="0"/>
              </a:rPr>
              <a:t>: </a:t>
            </a:r>
            <a:r>
              <a:rPr lang="en-US" altLang="ja-JP" sz="2800" b="1" dirty="0" smtClean="0">
                <a:latin typeface="宋体" charset="-122"/>
                <a:ea typeface="宋体" charset="-122"/>
                <a:cs typeface="宋体" charset="-122"/>
              </a:rPr>
              <a:t>Phones, TVs, Laptops</a:t>
            </a:r>
            <a:endParaRPr lang="en-US" sz="3200" b="1" dirty="0" smtClean="0">
              <a:latin typeface="宋体" charset="-122"/>
              <a:ea typeface="宋体" charset="-122"/>
              <a:cs typeface="宋体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28495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819400"/>
            <a:ext cx="279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191000"/>
            <a:ext cx="279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752600"/>
            <a:ext cx="38989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4200" b="1" dirty="0">
                <a:solidFill>
                  <a:schemeClr val="tx2"/>
                </a:solidFill>
                <a:latin typeface="宋体" charset="-122"/>
                <a:ea typeface="宋体" charset="-122"/>
                <a:cs typeface="宋体" charset="-122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宋体" charset="-122"/>
                <a:ea typeface="宋体" charset="-122"/>
                <a:cs typeface="宋体" charset="-122"/>
              </a:rPr>
              <a:t>They will disappear in the 21 century</a:t>
            </a:r>
            <a:endParaRPr lang="en-US" sz="4400" b="1" dirty="0">
              <a:solidFill>
                <a:schemeClr val="tx2"/>
              </a:solidFill>
              <a:latin typeface="宋体" charset="-122"/>
              <a:ea typeface="宋体" charset="-122"/>
              <a:cs typeface="宋体" charset="-122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381000"/>
            <a:ext cx="929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0" hangingPunct="0"/>
            <a:r>
              <a:rPr lang="en-US" altLang="ja-JP" sz="3200" b="1" dirty="0">
                <a:solidFill>
                  <a:schemeClr val="tx2"/>
                </a:solidFill>
                <a:latin typeface="宋体" charset="-122"/>
                <a:ea typeface="宋体" charset="-122"/>
                <a:cs typeface="宋体" charset="-122"/>
              </a:rPr>
              <a:t>Replacing them: </a:t>
            </a:r>
            <a:r>
              <a:rPr lang="en-US" altLang="ja-JP" sz="3600" b="1" dirty="0">
                <a:solidFill>
                  <a:srgbClr val="FF0000"/>
                </a:solidFill>
                <a:latin typeface="宋体" charset="-122"/>
                <a:ea typeface="宋体" charset="-122"/>
                <a:cs typeface="宋体" charset="-122"/>
              </a:rPr>
              <a:t>Natural User </a:t>
            </a:r>
            <a:r>
              <a:rPr lang="en-US" altLang="ja-JP" sz="3600" b="1" dirty="0" smtClean="0">
                <a:solidFill>
                  <a:srgbClr val="FF0000"/>
                </a:solidFill>
                <a:latin typeface="宋体" charset="-122"/>
                <a:ea typeface="宋体" charset="-122"/>
                <a:cs typeface="宋体" charset="-122"/>
              </a:rPr>
              <a:t>Interface</a:t>
            </a:r>
            <a:endParaRPr lang="en-US" sz="3200" b="1" dirty="0">
              <a:solidFill>
                <a:schemeClr val="tx2"/>
              </a:solidFill>
              <a:latin typeface="宋体" charset="-122"/>
              <a:ea typeface="宋体" charset="-122"/>
              <a:cs typeface="宋体" charset="-122"/>
            </a:endParaRPr>
          </a:p>
        </p:txBody>
      </p:sp>
      <p:sp>
        <p:nvSpPr>
          <p:cNvPr id="30729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45FDA6-0A68-7341-836B-55E8A28D9BF5}" type="slidenum">
              <a:rPr lang="en-US" b="1">
                <a:solidFill>
                  <a:schemeClr val="accent1"/>
                </a:solidFill>
                <a:latin typeface="宋体" charset="-122"/>
                <a:ea typeface="宋体" charset="-122"/>
                <a:cs typeface="宋体" charset="-122"/>
              </a:rPr>
              <a:pPr/>
              <a:t>4</a:t>
            </a:fld>
            <a:endParaRPr lang="en-US" b="1">
              <a:solidFill>
                <a:schemeClr val="accent1"/>
              </a:solidFill>
              <a:latin typeface="宋体" charset="-122"/>
              <a:ea typeface="宋体" charset="-122"/>
              <a:cs typeface="宋体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0" grpId="1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empus Sans ITC" pitchFamily="82" charset="0"/>
              </a:rPr>
              <a:t>Collaborators: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charset="2"/>
              <a:buChar char="v"/>
            </a:pPr>
            <a:r>
              <a:rPr lang="en-US" sz="2400" dirty="0" smtClean="0">
                <a:latin typeface="Comic Sans MS" charset="0"/>
              </a:rPr>
              <a:t>Information </a:t>
            </a:r>
            <a:r>
              <a:rPr lang="en-US" sz="2400" dirty="0">
                <a:latin typeface="Comic Sans MS" charset="0"/>
              </a:rPr>
              <a:t>distance: C. Bennett, P. </a:t>
            </a:r>
            <a:r>
              <a:rPr lang="en-US" sz="2400" dirty="0" err="1">
                <a:latin typeface="Comic Sans MS" charset="0"/>
              </a:rPr>
              <a:t>Gacs</a:t>
            </a:r>
            <a:r>
              <a:rPr lang="en-US" sz="2400" dirty="0">
                <a:latin typeface="Comic Sans MS" charset="0"/>
              </a:rPr>
              <a:t>, P. </a:t>
            </a:r>
            <a:r>
              <a:rPr lang="en-US" sz="2400" dirty="0" err="1">
                <a:latin typeface="Comic Sans MS" charset="0"/>
              </a:rPr>
              <a:t>Vitanyi</a:t>
            </a:r>
            <a:r>
              <a:rPr lang="en-US" sz="2400" dirty="0">
                <a:latin typeface="Comic Sans MS" charset="0"/>
              </a:rPr>
              <a:t>, W. </a:t>
            </a:r>
            <a:r>
              <a:rPr lang="en-US" sz="2400" dirty="0" err="1">
                <a:latin typeface="Comic Sans MS" charset="0"/>
              </a:rPr>
              <a:t>Zurek</a:t>
            </a:r>
            <a:endParaRPr lang="en-US" sz="2400" dirty="0" smtClean="0">
              <a:latin typeface="Comic Sans MS" charset="0"/>
            </a:endParaRPr>
          </a:p>
          <a:p>
            <a:pPr eaLnBrk="1" hangingPunct="1">
              <a:buClr>
                <a:schemeClr val="tx1"/>
              </a:buClr>
              <a:buFont typeface="Wingdings" charset="2"/>
              <a:buChar char="v"/>
            </a:pPr>
            <a:r>
              <a:rPr lang="en-US" sz="2400" dirty="0" smtClean="0">
                <a:latin typeface="Comic Sans MS" charset="0"/>
              </a:rPr>
              <a:t>RSVP system: K. </a:t>
            </a:r>
            <a:r>
              <a:rPr lang="en-US" sz="2400" dirty="0" err="1" smtClean="0">
                <a:latin typeface="Comic Sans MS" charset="0"/>
              </a:rPr>
              <a:t>Xiong</a:t>
            </a:r>
            <a:r>
              <a:rPr lang="en-US" sz="2400" dirty="0" smtClean="0">
                <a:latin typeface="Comic Sans MS" charset="0"/>
              </a:rPr>
              <a:t>, G.Y. </a:t>
            </a:r>
            <a:r>
              <a:rPr lang="en-US" sz="2400" dirty="0" err="1" smtClean="0">
                <a:latin typeface="Comic Sans MS" charset="0"/>
              </a:rPr>
              <a:t>Feng</a:t>
            </a:r>
            <a:r>
              <a:rPr lang="en-US" sz="2400" dirty="0" smtClean="0">
                <a:latin typeface="Comic Sans MS" charset="0"/>
              </a:rPr>
              <a:t>, A.Q. Cui, HC. Qin, B. Ma, J.B. Wang, Y. Tang, D. Wang, X.Y. Zhu, Y.H. Chen, A. Lin, Hang Li, </a:t>
            </a:r>
            <a:r>
              <a:rPr lang="en-US" sz="2400" dirty="0" err="1" smtClean="0">
                <a:latin typeface="Comic Sans MS" charset="0"/>
              </a:rPr>
              <a:t>Qiang</a:t>
            </a:r>
            <a:r>
              <a:rPr lang="en-US" sz="2400" dirty="0" smtClean="0">
                <a:latin typeface="Comic Sans MS" charset="0"/>
              </a:rPr>
              <a:t> Yang.</a:t>
            </a:r>
          </a:p>
          <a:p>
            <a:pPr eaLnBrk="1" hangingPunct="1">
              <a:buClr>
                <a:schemeClr val="tx1"/>
              </a:buClr>
              <a:buFont typeface="Wingdings" charset="2"/>
              <a:buChar char="v"/>
            </a:pPr>
            <a:r>
              <a:rPr lang="en-US" sz="2400" dirty="0" smtClean="0">
                <a:latin typeface="Comic Sans MS" charset="0"/>
              </a:rPr>
              <a:t>Financial support: Canada’s IDRC, PDA, </a:t>
            </a:r>
            <a:r>
              <a:rPr lang="en-US" sz="2400" dirty="0" err="1" smtClean="0">
                <a:latin typeface="Comic Sans MS" charset="0"/>
              </a:rPr>
              <a:t>Killam</a:t>
            </a:r>
            <a:r>
              <a:rPr lang="en-US" sz="2400" dirty="0" smtClean="0">
                <a:latin typeface="Comic Sans MS" charset="0"/>
              </a:rPr>
              <a:t> Prize, C4-POP, CFI, NSERC, </a:t>
            </a:r>
            <a:r>
              <a:rPr lang="en-US" sz="2400" dirty="0" err="1" smtClean="0">
                <a:latin typeface="Comic Sans MS" charset="0"/>
              </a:rPr>
              <a:t>Huawei</a:t>
            </a:r>
            <a:r>
              <a:rPr lang="en-US" sz="2400" dirty="0" smtClean="0">
                <a:latin typeface="Comic Sans MS" charset="0"/>
              </a:rPr>
              <a:t> Corp.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57CB2D-00AC-B549-B240-C31891CB3EF4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3174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28956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209800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9"/>
          <p:cNvSpPr txBox="1">
            <a:spLocks noChangeArrowheads="1"/>
          </p:cNvSpPr>
          <p:nvPr/>
        </p:nvSpPr>
        <p:spPr bwMode="auto">
          <a:xfrm>
            <a:off x="685800" y="533400"/>
            <a:ext cx="68339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 dirty="0"/>
              <a:t>For 3 million years, our hands have been tied</a:t>
            </a:r>
            <a:r>
              <a:rPr lang="en-US" sz="2000" i="1" dirty="0" smtClean="0"/>
              <a:t> up by tools</a:t>
            </a:r>
            <a:r>
              <a:rPr lang="en-US" sz="2000" i="1" dirty="0"/>
              <a:t>. </a:t>
            </a:r>
          </a:p>
          <a:p>
            <a:r>
              <a:rPr lang="en-US" sz="2000" i="1" dirty="0"/>
              <a:t>It is time to free </a:t>
            </a:r>
            <a:r>
              <a:rPr lang="en-US" sz="2000" i="1" dirty="0" smtClean="0"/>
              <a:t>them, again.</a:t>
            </a:r>
            <a:endParaRPr lang="en-US" sz="2000" i="1" dirty="0"/>
          </a:p>
        </p:txBody>
      </p:sp>
      <p:pic>
        <p:nvPicPr>
          <p:cNvPr id="3175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23114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 reality is not here yet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ask </a:t>
            </a:r>
            <a:r>
              <a:rPr lang="en-US" dirty="0" err="1" smtClean="0"/>
              <a:t>Siri</a:t>
            </a:r>
            <a:endParaRPr lang="en-US" dirty="0" smtClean="0"/>
          </a:p>
          <a:p>
            <a:pPr lvl="1"/>
            <a:r>
              <a:rPr lang="en-US" dirty="0" smtClean="0">
                <a:sym typeface="Wingdings"/>
              </a:rPr>
              <a:t>What do fish eat?</a:t>
            </a:r>
          </a:p>
          <a:p>
            <a:pPr lvl="1"/>
            <a:r>
              <a:rPr lang="en-US" dirty="0" smtClean="0">
                <a:sym typeface="Wingdings"/>
              </a:rPr>
              <a:t>What does a cat eat?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the problem?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1: keywords </a:t>
            </a:r>
            <a:r>
              <a:rPr lang="en-US" dirty="0" err="1" smtClean="0"/>
              <a:t>vs</a:t>
            </a:r>
            <a:r>
              <a:rPr lang="en-US" dirty="0" smtClean="0"/>
              <a:t>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use keywords, like </a:t>
            </a:r>
            <a:r>
              <a:rPr lang="en-US" dirty="0" err="1" smtClean="0"/>
              <a:t>Siri</a:t>
            </a:r>
            <a:r>
              <a:rPr lang="en-US" dirty="0" smtClean="0"/>
              <a:t>, then you make mistakes like: “</a:t>
            </a:r>
            <a:r>
              <a:rPr lang="en-US" altLang="zh-CN" dirty="0" smtClean="0"/>
              <a:t>What do fish eat</a:t>
            </a:r>
            <a:r>
              <a:rPr lang="en-US" dirty="0" smtClean="0"/>
              <a:t>?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seafood”</a:t>
            </a:r>
          </a:p>
          <a:p>
            <a:endParaRPr lang="en-US" dirty="0" smtClean="0"/>
          </a:p>
          <a:p>
            <a:r>
              <a:rPr lang="en-US" dirty="0" smtClean="0"/>
              <a:t>If you use templates, like </a:t>
            </a:r>
            <a:r>
              <a:rPr lang="en-US" dirty="0" err="1" smtClean="0"/>
              <a:t>Evi</a:t>
            </a:r>
            <a:r>
              <a:rPr lang="en-US" dirty="0" smtClean="0"/>
              <a:t>, then you have trouble with even slight variations: “Who is </a:t>
            </a:r>
            <a:r>
              <a:rPr lang="en-US" dirty="0" err="1" smtClean="0"/>
              <a:t>da</a:t>
            </a:r>
            <a:r>
              <a:rPr lang="en-US" dirty="0" smtClean="0"/>
              <a:t> prime minister of Canada?”  </a:t>
            </a:r>
          </a:p>
          <a:p>
            <a:endParaRPr lang="en-US" dirty="0" smtClean="0"/>
          </a:p>
          <a:p>
            <a:r>
              <a:rPr lang="en-US" dirty="0" smtClean="0"/>
              <a:t>We need to calculate the “distance” from a query to other queries with known answer.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r>
              <a:rPr lang="en-US" sz="3600" dirty="0" smtClean="0"/>
              <a:t>Problem 2: Domain classification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4114800"/>
            <a:ext cx="68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3733800" y="2667000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8956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5715000" y="1905000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209800"/>
            <a:ext cx="85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 bwMode="auto">
          <a:xfrm>
            <a:off x="7162800" y="5715000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6019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2362200" y="5638800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438400" y="586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3810000" y="3962400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4191000"/>
            <a:ext cx="124978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Calendar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553200" y="3810000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5800" y="4343400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4495800"/>
            <a:ext cx="1005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</a:t>
            </a:r>
          </a:p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4648200" y="5943600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6248400"/>
            <a:ext cx="761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7696200" y="3048000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72400" y="3276600"/>
            <a:ext cx="114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1905000"/>
            <a:ext cx="4649680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can we prevent the mix up?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1905000"/>
            <a:ext cx="5368777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Ideally: we need to define a “distance”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1905000"/>
            <a:ext cx="5453987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 should satisfy triangle inequality etc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05000"/>
            <a:ext cx="2579853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 fish eat?</a:t>
            </a:r>
            <a:endParaRPr lang="en-US" sz="2400" dirty="0"/>
          </a:p>
        </p:txBody>
      </p:sp>
      <p:sp>
        <p:nvSpPr>
          <p:cNvPr id="32" name="Oval 31"/>
          <p:cNvSpPr/>
          <p:nvPr/>
        </p:nvSpPr>
        <p:spPr bwMode="auto">
          <a:xfrm>
            <a:off x="2209800" y="2971800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1200" y="3276600"/>
            <a:ext cx="131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Restaurant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 bwMode="auto">
          <a:xfrm>
            <a:off x="5334000" y="4648200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34000" y="4876800"/>
            <a:ext cx="83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Hotels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 bwMode="auto">
          <a:xfrm>
            <a:off x="5181600" y="3124200"/>
            <a:ext cx="914400" cy="914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57800" y="3352800"/>
            <a:ext cx="78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-1"/>
            <a:ext cx="1981200" cy="2977214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 bwMode="auto">
          <a:xfrm rot="5400000" flipH="1" flipV="1">
            <a:off x="1600200" y="3810000"/>
            <a:ext cx="5334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42" grpId="0" animBg="1"/>
      <p:bldP spid="42" grpId="1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788987"/>
          </a:xfrm>
        </p:spPr>
        <p:txBody>
          <a:bodyPr/>
          <a:lstStyle/>
          <a:p>
            <a:r>
              <a:rPr lang="en-US" sz="3200" dirty="0" smtClean="0"/>
              <a:t>Problem 3: What I said </a:t>
            </a:r>
            <a:r>
              <a:rPr lang="en-US" sz="3200" dirty="0" err="1" smtClean="0"/>
              <a:t>vs</a:t>
            </a:r>
            <a:r>
              <a:rPr lang="en-US" sz="3200" dirty="0" smtClean="0"/>
              <a:t> what it heard</a:t>
            </a:r>
            <a:br>
              <a:rPr lang="en-US" sz="3200" dirty="0" smtClean="0"/>
            </a:br>
            <a:r>
              <a:rPr lang="en-US" sz="2000" i="1" dirty="0" smtClean="0"/>
              <a:t>In CACM, July 2013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improve speech recognition system in our QA domain?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Use 40 million user asked questions, set Q.</a:t>
            </a:r>
          </a:p>
          <a:p>
            <a:pPr lvl="1"/>
            <a:r>
              <a:rPr lang="en-US" dirty="0" smtClean="0"/>
              <a:t>Given voice recognition result {q</a:t>
            </a:r>
            <a:r>
              <a:rPr lang="en-US" baseline="-25000" dirty="0" smtClean="0"/>
              <a:t>1</a:t>
            </a:r>
            <a:r>
              <a:rPr lang="en-US" dirty="0" smtClean="0"/>
              <a:t>,q</a:t>
            </a:r>
            <a:r>
              <a:rPr lang="en-US" baseline="-25000" dirty="0" smtClean="0"/>
              <a:t>2</a:t>
            </a:r>
            <a:r>
              <a:rPr lang="en-US" dirty="0" smtClean="0"/>
              <a:t>,q</a:t>
            </a:r>
            <a:r>
              <a:rPr lang="en-US" baseline="-25000" dirty="0" smtClean="0"/>
              <a:t>3</a:t>
            </a:r>
            <a:r>
              <a:rPr lang="en-US" dirty="0" smtClean="0"/>
              <a:t>}, we wish to find </a:t>
            </a:r>
            <a:r>
              <a:rPr lang="en-US" dirty="0" err="1" smtClean="0"/>
              <a:t>q</a:t>
            </a:r>
            <a:r>
              <a:rPr lang="en-US" dirty="0" smtClean="0"/>
              <a:t>, </a:t>
            </a:r>
            <a:r>
              <a:rPr lang="en-US" dirty="0" err="1" smtClean="0"/>
              <a:t>s.t</a:t>
            </a:r>
            <a:r>
              <a:rPr lang="en-US" dirty="0" smtClean="0"/>
              <a:t>.: 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sz="2400" dirty="0" smtClean="0"/>
              <a:t>{q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,q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,q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} </a:t>
            </a:r>
            <a:r>
              <a:rPr lang="en-US" sz="2400" dirty="0" err="1" smtClean="0">
                <a:sym typeface="Wingdings"/>
              </a:rPr>
              <a:t></a:t>
            </a:r>
            <a:r>
              <a:rPr lang="en-US" sz="2400" dirty="0" smtClean="0"/>
              <a:t> </a:t>
            </a:r>
            <a:r>
              <a:rPr lang="en-US" sz="2400" dirty="0" err="1" smtClean="0">
                <a:sym typeface="Wingdings"/>
              </a:rPr>
              <a:t>q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</a:t>
            </a:r>
            <a:r>
              <a:rPr lang="en-US" sz="2400" dirty="0" smtClean="0">
                <a:sym typeface="Wingdings"/>
              </a:rPr>
              <a:t> Q </a:t>
            </a:r>
          </a:p>
          <a:p>
            <a:pPr>
              <a:buNone/>
            </a:pPr>
            <a:r>
              <a:rPr lang="en-US" sz="2400" dirty="0" smtClean="0">
                <a:sym typeface="Wingdings"/>
              </a:rPr>
              <a:t>          is minimized.</a:t>
            </a:r>
            <a:endParaRPr lang="en-US" dirty="0" smtClean="0"/>
          </a:p>
          <a:p>
            <a:r>
              <a:rPr lang="en-US" dirty="0" smtClean="0"/>
              <a:t>How to define the distances?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9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1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4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6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69406</TotalTime>
  <Words>2546</Words>
  <Application>Microsoft Macintosh PowerPoint</Application>
  <PresentationFormat>On-screen Show (4:3)</PresentationFormat>
  <Paragraphs>339</Paragraphs>
  <Slides>40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Layers</vt:lpstr>
      <vt:lpstr>19_Level</vt:lpstr>
      <vt:lpstr>20_Level</vt:lpstr>
      <vt:lpstr>21_Level</vt:lpstr>
      <vt:lpstr>24_Level</vt:lpstr>
      <vt:lpstr>26_Level</vt:lpstr>
      <vt:lpstr>Approximating Semantics</vt:lpstr>
      <vt:lpstr>PowerPoint Presentation</vt:lpstr>
      <vt:lpstr>PowerPoint Presentation</vt:lpstr>
      <vt:lpstr> In the 20th century, we have invented hi-tech: Phones, TVs, Laptops</vt:lpstr>
      <vt:lpstr>PowerPoint Presentation</vt:lpstr>
      <vt:lpstr>But the reality is not here yet</vt:lpstr>
      <vt:lpstr>Problem 1: keywords vs templates</vt:lpstr>
      <vt:lpstr>Problem 2: Domain classification</vt:lpstr>
      <vt:lpstr>Problem 3: What I said vs what it heard In CACM, July 2013</vt:lpstr>
      <vt:lpstr> Prob. 4:  What it translates to vs what I meant  In CACM, July 2013</vt:lpstr>
      <vt:lpstr>Talk plan</vt:lpstr>
      <vt:lpstr>Traditional approach:</vt:lpstr>
      <vt:lpstr>What is a “distance”?</vt:lpstr>
      <vt:lpstr>The classical approaches do not work</vt:lpstr>
      <vt:lpstr>Thermodynamics of Computing</vt:lpstr>
      <vt:lpstr>Reversible computation is free</vt:lpstr>
      <vt:lpstr>Deriving the theory …</vt:lpstr>
      <vt:lpstr>Kolmogorov complexity</vt:lpstr>
      <vt:lpstr>PowerPoint Presentation</vt:lpstr>
      <vt:lpstr>Information distance:</vt:lpstr>
      <vt:lpstr>Interpretations</vt:lpstr>
      <vt:lpstr>Let’s make a bold proposal:</vt:lpstr>
      <vt:lpstr>PowerPoint Presentation</vt:lpstr>
      <vt:lpstr>Problem 1. Template variation</vt:lpstr>
      <vt:lpstr>Encoding – Anything with small distance gets the same answer</vt:lpstr>
      <vt:lpstr>Word level encoding</vt:lpstr>
      <vt:lpstr>Semantic encoding</vt:lpstr>
      <vt:lpstr>Problem 2. Domain Classification</vt:lpstr>
      <vt:lpstr>PowerPoint Presentation</vt:lpstr>
      <vt:lpstr>  Comparison of RSVP, Siri, S-Voice on 100 typical weather “related” questions:</vt:lpstr>
      <vt:lpstr>PowerPoint Presentation</vt:lpstr>
      <vt:lpstr>PowerPoint Presentation</vt:lpstr>
      <vt:lpstr>Problem 3. Speech improvement Comm. ACM, July, 2013</vt:lpstr>
      <vt:lpstr>Experiments summary</vt:lpstr>
      <vt:lpstr>Problem 4. Translation Comm. of ACM, July, 2013, pp 70-77</vt:lpstr>
      <vt:lpstr>Translation experiments:</vt:lpstr>
      <vt:lpstr>Importance of Cross-language Search</vt:lpstr>
      <vt:lpstr>What does Information Distance give us:</vt:lpstr>
      <vt:lpstr>Conclusion</vt:lpstr>
      <vt:lpstr>Collaborators:</vt:lpstr>
    </vt:vector>
  </TitlesOfParts>
  <Company>University of Waterloo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Ming Li Talk about Bioinformatics</dc:title>
  <dc:creator>Ming Li</dc:creator>
  <cp:lastModifiedBy>Ming Li</cp:lastModifiedBy>
  <cp:revision>680</cp:revision>
  <dcterms:created xsi:type="dcterms:W3CDTF">2014-07-15T03:23:59Z</dcterms:created>
  <dcterms:modified xsi:type="dcterms:W3CDTF">2015-07-27T03:34:03Z</dcterms:modified>
</cp:coreProperties>
</file>