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  <p:sldMasterId id="2147483756" r:id="rId2"/>
  </p:sldMasterIdLst>
  <p:notesMasterIdLst>
    <p:notesMasterId r:id="rId52"/>
  </p:notesMasterIdLst>
  <p:sldIdLst>
    <p:sldId id="256" r:id="rId3"/>
    <p:sldId id="257" r:id="rId4"/>
    <p:sldId id="258" r:id="rId5"/>
    <p:sldId id="259" r:id="rId6"/>
    <p:sldId id="439" r:id="rId7"/>
    <p:sldId id="440" r:id="rId8"/>
    <p:sldId id="485" r:id="rId9"/>
    <p:sldId id="263" r:id="rId10"/>
    <p:sldId id="486" r:id="rId11"/>
    <p:sldId id="265" r:id="rId12"/>
    <p:sldId id="264" r:id="rId13"/>
    <p:sldId id="487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4" r:id="rId22"/>
    <p:sldId id="275" r:id="rId23"/>
    <p:sldId id="488" r:id="rId24"/>
    <p:sldId id="276" r:id="rId25"/>
    <p:sldId id="279" r:id="rId26"/>
    <p:sldId id="278" r:id="rId27"/>
    <p:sldId id="280" r:id="rId28"/>
    <p:sldId id="281" r:id="rId29"/>
    <p:sldId id="282" r:id="rId30"/>
    <p:sldId id="283" r:id="rId31"/>
    <p:sldId id="284" r:id="rId32"/>
    <p:sldId id="489" r:id="rId33"/>
    <p:sldId id="285" r:id="rId34"/>
    <p:sldId id="287" r:id="rId35"/>
    <p:sldId id="288" r:id="rId36"/>
    <p:sldId id="490" r:id="rId37"/>
    <p:sldId id="494" r:id="rId38"/>
    <p:sldId id="289" r:id="rId39"/>
    <p:sldId id="290" r:id="rId40"/>
    <p:sldId id="491" r:id="rId41"/>
    <p:sldId id="492" r:id="rId42"/>
    <p:sldId id="493" r:id="rId43"/>
    <p:sldId id="292" r:id="rId44"/>
    <p:sldId id="294" r:id="rId45"/>
    <p:sldId id="295" r:id="rId46"/>
    <p:sldId id="296" r:id="rId47"/>
    <p:sldId id="297" r:id="rId48"/>
    <p:sldId id="495" r:id="rId49"/>
    <p:sldId id="298" r:id="rId50"/>
    <p:sldId id="299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42" autoAdjust="0"/>
  </p:normalViewPr>
  <p:slideViewPr>
    <p:cSldViewPr snapToGrid="0">
      <p:cViewPr varScale="1">
        <p:scale>
          <a:sx n="98" d="100"/>
          <a:sy n="98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030C3-D5FF-4832-B987-8239D03D6674}" type="datetimeFigureOut">
              <a:rPr lang="en-CA" smtClean="0"/>
              <a:t>2024-09-30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5755A-189A-4183-882C-58BF6DDAF9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6264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3995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709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6482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5604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2887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1878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0959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9021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8420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9202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173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4707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2903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3737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5358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86476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0620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18714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61951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5535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58362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1322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27241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97643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07933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94609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u="none" dirty="0"/>
          </a:p>
        </p:txBody>
      </p:sp>
      <p:sp>
        <p:nvSpPr>
          <p:cNvPr id="650" name="Google Shape;650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CA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7" name="Google Shape;85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1450">
              <a:buFontTx/>
              <a:buChar char="-"/>
            </a:pPr>
            <a:endParaRPr lang="en-CA" sz="1800" dirty="0"/>
          </a:p>
        </p:txBody>
      </p:sp>
      <p:sp>
        <p:nvSpPr>
          <p:cNvPr id="858" name="Google Shape;85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CA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0" name="Google Shape;890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CA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10847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54836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05747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6269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35773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06041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2650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16502-692A-9C49-8D74-67A7817233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80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4577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16502-692A-9C49-8D74-67A7817233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34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5681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5755A-189A-4183-882C-58BF6DDAF97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5007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674BDC7-A688-4831-BA0B-841EA7B07321}" type="datetime1">
              <a:rPr lang="en-CA" smtClean="0"/>
              <a:t>2024-09-30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CA"/>
              <a:t>Theory | Subcortex | Cortex | 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8C2CB98-14B5-4F67-AE35-A6A1A49D61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097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6392-FBF2-4344-A643-C20AFCDAC414}" type="datetime1">
              <a:rPr lang="en-CA" smtClean="0"/>
              <a:t>2024-09-30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Theory | Subcortex | Cortex | 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1981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0D60CAE-197B-44A2-A288-E2A1FF2AC87F}" type="datetime1">
              <a:rPr lang="en-CA" smtClean="0"/>
              <a:t>2024-09-30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CA"/>
              <a:t>Theory | Subcortex | Cortex | 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8C2CB98-14B5-4F67-AE35-A6A1A49D61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2330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9386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itle, Text, and Conten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84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84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0" name="Google Shape;330;p84"/>
          <p:cNvSpPr txBox="1">
            <a:spLocks noGrp="1"/>
          </p:cNvSpPr>
          <p:nvPr>
            <p:ph type="body" idx="2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84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84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84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346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407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8405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8" name="Google Shape;348;p1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1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991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1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1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1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2173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1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1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1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172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7" name="Google Shape;367;p1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1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9" name="Google Shape;369;p1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0" name="Google Shape;370;p1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97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2138-7A2C-400F-ACEB-30AA6FFEDC8D}" type="datetime1">
              <a:rPr lang="en-CA" smtClean="0"/>
              <a:t>2024-09-30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Theory | Subcortex | Cortex | 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A8C2CB98-14B5-4F67-AE35-A6A1A49D61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7124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6" name="Google Shape;376;p1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7" name="Google Shape;377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19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83" name="Google Shape;383;p1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4" name="Google Shape;384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223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0" name="Google Shape;390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907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1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6" name="Google Shape;396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2549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AB1A477-330C-4471-80AA-EC505C5ED69D}" type="datetime1">
              <a:rPr lang="en-CA" smtClean="0"/>
              <a:t>2024-09-30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CA"/>
              <a:t>Theory | Subcortex | Cortex | 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8C2CB98-14B5-4F67-AE35-A6A1A49D61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4160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D509-EA19-4DAC-9CF4-6C767454EAE2}" type="datetime1">
              <a:rPr lang="en-CA" smtClean="0"/>
              <a:t>2024-09-30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Theory | Subcortex | Cortex | 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5864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64AE-91D7-4DCA-A08D-2C52B2428D15}" type="datetime1">
              <a:rPr lang="en-CA" smtClean="0"/>
              <a:t>2024-09-30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Theory | Subcortex | Cortex | Cognition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0030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B706-2AC9-47D4-9FEF-E0B1A7F318D9}" type="datetime1">
              <a:rPr lang="en-CA" smtClean="0"/>
              <a:t>2024-09-30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Theory | Subcortex | Cortex | Cognition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42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220FF-0084-48EE-B8E9-93A2AC813F78}" type="datetime1">
              <a:rPr lang="en-CA" smtClean="0"/>
              <a:t>2024-09-30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Theory | Subcortex | Cortex | 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86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1613FE4-2C18-41A9-8B95-1C9AF7ABC6F8}" type="datetime1">
              <a:rPr lang="en-CA" smtClean="0"/>
              <a:t>2024-09-30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CA"/>
              <a:t>Theory | Subcortex | Cortex | 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8C2CB98-14B5-4F67-AE35-A6A1A49D61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306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0824C-8D91-4116-8BF3-037DB95DAA42}" type="datetime1">
              <a:rPr lang="en-CA" smtClean="0"/>
              <a:t>2024-09-30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Theory | Subcortex | Cortex | 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0425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A3944D5-8454-4E3C-A48D-BC021ED23721}" type="datetime1">
              <a:rPr lang="en-CA" smtClean="0"/>
              <a:t>2024-09-30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CA"/>
              <a:t>Theory | Subcortex | Cortex | 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8C2CB98-14B5-4F67-AE35-A6A1A49D61EC}" type="slidenum">
              <a:rPr lang="en-CA" smtClean="0"/>
              <a:t>‹#›</a:t>
            </a:fld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87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9" name="Google Shape;319;p8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0" name="Google Shape;320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1" name="Google Shape;321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2" name="Google Shape;322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58820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73/pnas.132166411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mailto:swinward@uwaterloo.c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F1540-E706-18C5-6D7F-7A9B923AE0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The Neural Basis of Emotion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392DB3-F706-A7D6-2A71-761AA7DE1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sz="2400" dirty="0"/>
              <a:t>Seth</a:t>
            </a:r>
            <a:r>
              <a:rPr lang="en-CA" dirty="0"/>
              <a:t> </a:t>
            </a:r>
            <a:r>
              <a:rPr lang="en-CA" sz="2400" dirty="0"/>
              <a:t>Winward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1944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8DF28-5E62-9564-F080-12443F52C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Activity: Subjective Activation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C0D19B-BC06-CDB3-1A90-D385C0DF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b="1" dirty="0"/>
              <a:t>Theory</a:t>
            </a:r>
            <a:r>
              <a:rPr lang="en-CA" sz="1400" dirty="0"/>
              <a:t> | Subcortex | Cortex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324F3-2555-4616-CB92-C856C31F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10</a:t>
            </a:fld>
            <a:endParaRPr lang="en-CA" sz="1400"/>
          </a:p>
        </p:txBody>
      </p:sp>
      <p:pic>
        <p:nvPicPr>
          <p:cNvPr id="2052" name="Picture 4" descr="Human Body Outline Images – Browse 1,002,456 Stock Photos, Vectors, and  Video | Adobe Stock">
            <a:extLst>
              <a:ext uri="{FF2B5EF4-FFF2-40B4-BE49-F238E27FC236}">
                <a16:creationId xmlns:a16="http://schemas.microsoft.com/office/drawing/2014/main" id="{671F8B77-5D5D-EF50-C7CA-CAB47622BD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5" r="28674"/>
          <a:stretch/>
        </p:blipFill>
        <p:spPr bwMode="auto">
          <a:xfrm>
            <a:off x="4464500" y="2332622"/>
            <a:ext cx="147483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uman Body Outline Images – Browse 1,002,456 Stock Photos, Vectors, and  Video | Adobe Stock">
            <a:extLst>
              <a:ext uri="{FF2B5EF4-FFF2-40B4-BE49-F238E27FC236}">
                <a16:creationId xmlns:a16="http://schemas.microsoft.com/office/drawing/2014/main" id="{5C41CDEA-B22D-0DFC-DBE8-7C72684C2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7" r="28602"/>
          <a:stretch/>
        </p:blipFill>
        <p:spPr bwMode="auto">
          <a:xfrm>
            <a:off x="6252663" y="2332622"/>
            <a:ext cx="14748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AC6D2F-AD2F-6BAC-3091-6C082505DCB5}"/>
              </a:ext>
            </a:extLst>
          </p:cNvPr>
          <p:cNvSpPr txBox="1"/>
          <p:nvPr/>
        </p:nvSpPr>
        <p:spPr>
          <a:xfrm>
            <a:off x="432619" y="1932266"/>
            <a:ext cx="11326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Use the silhouettes to indicate the bodily sensations you experience when you feel 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A7331C-985E-AEDC-4AFD-83F9D88352C7}"/>
              </a:ext>
            </a:extLst>
          </p:cNvPr>
          <p:cNvSpPr txBox="1"/>
          <p:nvPr/>
        </p:nvSpPr>
        <p:spPr>
          <a:xfrm>
            <a:off x="581192" y="3477612"/>
            <a:ext cx="3883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For this body, please </a:t>
            </a:r>
            <a:r>
              <a:rPr lang="en-US" sz="2400" dirty="0" err="1">
                <a:solidFill>
                  <a:schemeClr val="tx2"/>
                </a:solidFill>
              </a:rPr>
              <a:t>colour</a:t>
            </a:r>
            <a:r>
              <a:rPr lang="en-US" sz="2400" dirty="0">
                <a:solidFill>
                  <a:schemeClr val="tx2"/>
                </a:solidFill>
              </a:rPr>
              <a:t> the regions whose activity becomes </a:t>
            </a:r>
            <a:r>
              <a:rPr lang="en-US" sz="2400" dirty="0">
                <a:solidFill>
                  <a:srgbClr val="C00000"/>
                </a:solidFill>
              </a:rPr>
              <a:t>stronger/faster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41839-1695-C6FA-4540-F78443D2199A}"/>
              </a:ext>
            </a:extLst>
          </p:cNvPr>
          <p:cNvSpPr txBox="1"/>
          <p:nvPr/>
        </p:nvSpPr>
        <p:spPr>
          <a:xfrm>
            <a:off x="7727500" y="3477612"/>
            <a:ext cx="3883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tx2"/>
                </a:solidFill>
              </a:rPr>
              <a:t>For this body, please </a:t>
            </a:r>
            <a:r>
              <a:rPr lang="en-US" sz="2400" dirty="0" err="1">
                <a:solidFill>
                  <a:schemeClr val="tx2"/>
                </a:solidFill>
              </a:rPr>
              <a:t>colour</a:t>
            </a:r>
            <a:r>
              <a:rPr lang="en-US" sz="2400" dirty="0">
                <a:solidFill>
                  <a:schemeClr val="tx2"/>
                </a:solidFill>
              </a:rPr>
              <a:t> the regions whose activity becomes </a:t>
            </a:r>
            <a:r>
              <a:rPr lang="en-US" sz="2400" dirty="0">
                <a:solidFill>
                  <a:srgbClr val="0070C0"/>
                </a:solidFill>
              </a:rPr>
              <a:t>weaker/slower</a:t>
            </a:r>
          </a:p>
        </p:txBody>
      </p:sp>
    </p:spTree>
    <p:extLst>
      <p:ext uri="{BB962C8B-B14F-4D97-AF65-F5344CB8AC3E}">
        <p14:creationId xmlns:p14="http://schemas.microsoft.com/office/powerpoint/2010/main" val="458154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8DF28-5E62-9564-F080-12443F52C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Activity: Subjective Activation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616542F-684D-4CAC-1E80-3E74D6927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156" y="1885160"/>
            <a:ext cx="5989320" cy="4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4DD94C-BBB5-9292-F6FD-9E522ED64E67}"/>
              </a:ext>
            </a:extLst>
          </p:cNvPr>
          <p:cNvSpPr txBox="1"/>
          <p:nvPr/>
        </p:nvSpPr>
        <p:spPr>
          <a:xfrm rot="5400000">
            <a:off x="8867262" y="3982375"/>
            <a:ext cx="4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Nummenmaa</a:t>
            </a:r>
            <a:r>
              <a:rPr lang="en-US" sz="1200" dirty="0">
                <a:solidFill>
                  <a:schemeClr val="tx2"/>
                </a:solidFill>
              </a:rPr>
              <a:t>, L., </a:t>
            </a:r>
            <a:r>
              <a:rPr lang="en-US" sz="1200" dirty="0" err="1">
                <a:solidFill>
                  <a:schemeClr val="tx2"/>
                </a:solidFill>
              </a:rPr>
              <a:t>Glerean</a:t>
            </a:r>
            <a:r>
              <a:rPr lang="en-US" sz="1200" dirty="0">
                <a:solidFill>
                  <a:schemeClr val="tx2"/>
                </a:solidFill>
              </a:rPr>
              <a:t>, E., Hari, R., &amp; Hietanen, J.K. (2014). Bodily maps of emotion.</a:t>
            </a:r>
            <a:r>
              <a:rPr lang="en-US" sz="1200" i="1" dirty="0">
                <a:solidFill>
                  <a:schemeClr val="tx2"/>
                </a:solidFill>
              </a:rPr>
              <a:t> Proceedings of the National Academy of Sciences, 111</a:t>
            </a:r>
            <a:r>
              <a:rPr lang="en-US" sz="1200" dirty="0">
                <a:solidFill>
                  <a:schemeClr val="tx2"/>
                </a:solidFill>
              </a:rPr>
              <a:t>(2), 646-651. </a:t>
            </a:r>
            <a:r>
              <a:rPr lang="en-US" sz="12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https://doi.org/10.1073/pnas.1321664111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61351-A3FB-35BE-CF69-DB6752BFAE73}"/>
              </a:ext>
            </a:extLst>
          </p:cNvPr>
          <p:cNvSpPr txBox="1"/>
          <p:nvPr/>
        </p:nvSpPr>
        <p:spPr>
          <a:xfrm>
            <a:off x="581192" y="3019034"/>
            <a:ext cx="4393964" cy="257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2"/>
                </a:solidFill>
              </a:rPr>
              <a:t>How do your maps compare?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2"/>
                </a:solidFill>
              </a:rPr>
              <a:t>What surprises you?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2"/>
                </a:solidFill>
              </a:rPr>
              <a:t>What account for feeling “(de)activated”?</a:t>
            </a:r>
          </a:p>
        </p:txBody>
      </p:sp>
    </p:spTree>
    <p:extLst>
      <p:ext uri="{BB962C8B-B14F-4D97-AF65-F5344CB8AC3E}">
        <p14:creationId xmlns:p14="http://schemas.microsoft.com/office/powerpoint/2010/main" val="551084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36F41-EEBA-FCFA-978A-E1DA24E5B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Break for 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BA140-2929-72AC-C554-8E4FF1FDB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b="1" dirty="0"/>
              <a:t>Theory</a:t>
            </a:r>
            <a:r>
              <a:rPr lang="en-CA" sz="1400" dirty="0"/>
              <a:t> | Subcortex | Cortex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3140B-130B-27A3-E906-C0D53469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12</a:t>
            </a:fld>
            <a:endParaRPr lang="en-CA" sz="1400" dirty="0"/>
          </a:p>
        </p:txBody>
      </p:sp>
      <p:pic>
        <p:nvPicPr>
          <p:cNvPr id="4098" name="Picture 2" descr="Question marks explained | Punctuation guide | TheSchoolRun">
            <a:extLst>
              <a:ext uri="{FF2B5EF4-FFF2-40B4-BE49-F238E27FC236}">
                <a16:creationId xmlns:a16="http://schemas.microsoft.com/office/drawing/2014/main" id="{BC6A99EA-BF54-B7DD-6171-F26B4EAEA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590" y="1950308"/>
            <a:ext cx="8876820" cy="400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185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34FED-4CF1-772D-D016-51B124F1C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13</a:t>
            </a:fld>
            <a:endParaRPr lang="en-CA" sz="1400" dirty="0"/>
          </a:p>
        </p:txBody>
      </p:sp>
      <p:pic>
        <p:nvPicPr>
          <p:cNvPr id="5122" name="Picture 2" descr="Autonomic Nervous System (ANS): What It Is And How It Works">
            <a:extLst>
              <a:ext uri="{FF2B5EF4-FFF2-40B4-BE49-F238E27FC236}">
                <a16:creationId xmlns:a16="http://schemas.microsoft.com/office/drawing/2014/main" id="{1A65FF7E-5481-E85F-B456-7F86CACC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840" y="556260"/>
            <a:ext cx="8402320" cy="63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798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3CF983-8B30-53A1-0ED8-9186E829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14</a:t>
            </a:fld>
            <a:endParaRPr lang="en-CA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957FF-8F73-1A6B-2FE6-0AF2B0D95E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01675"/>
            <a:ext cx="11029950" cy="1014413"/>
          </a:xfrm>
        </p:spPr>
        <p:txBody>
          <a:bodyPr>
            <a:normAutofit/>
          </a:bodyPr>
          <a:lstStyle/>
          <a:p>
            <a:r>
              <a:rPr lang="en-CA" sz="3600" dirty="0"/>
              <a:t>Endocrine System</a:t>
            </a:r>
          </a:p>
        </p:txBody>
      </p:sp>
      <p:pic>
        <p:nvPicPr>
          <p:cNvPr id="6146" name="Picture 2" descr="Hypothalamic-Pituitary-Adrenal (HPA) Axis: Structure, How It Works, Function">
            <a:extLst>
              <a:ext uri="{FF2B5EF4-FFF2-40B4-BE49-F238E27FC236}">
                <a16:creationId xmlns:a16="http://schemas.microsoft.com/office/drawing/2014/main" id="{6DDACFBE-DDB1-AC49-71E3-25F409FB1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624738"/>
            <a:ext cx="7099300" cy="61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508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15</a:t>
            </a:fld>
            <a:endParaRPr lang="en-CA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01675"/>
            <a:ext cx="11029950" cy="1014413"/>
          </a:xfrm>
        </p:spPr>
        <p:txBody>
          <a:bodyPr>
            <a:normAutofit/>
          </a:bodyPr>
          <a:lstStyle/>
          <a:p>
            <a:r>
              <a:rPr lang="en-CA" sz="3600" dirty="0"/>
              <a:t>Limbic System</a:t>
            </a:r>
          </a:p>
        </p:txBody>
      </p:sp>
      <p:pic>
        <p:nvPicPr>
          <p:cNvPr id="16" name="Picture 15" descr="5892_Fig">
            <a:extLst>
              <a:ext uri="{FF2B5EF4-FFF2-40B4-BE49-F238E27FC236}">
                <a16:creationId xmlns:a16="http://schemas.microsoft.com/office/drawing/2014/main" id="{7ED22E52-065D-CA19-0363-030D7916FA23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639" y="701675"/>
            <a:ext cx="7406721" cy="59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529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Limbic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6917210" cy="3678303"/>
          </a:xfrm>
        </p:spPr>
        <p:txBody>
          <a:bodyPr anchor="t">
            <a:normAutofit/>
          </a:bodyPr>
          <a:lstStyle/>
          <a:p>
            <a:r>
              <a:rPr lang="en-CA" sz="2800" dirty="0"/>
              <a:t>Subcortical structures are evolutionarily ancient</a:t>
            </a:r>
          </a:p>
          <a:p>
            <a:r>
              <a:rPr lang="en-CA" sz="2800" dirty="0"/>
              <a:t>Involved in automatic emotional responses</a:t>
            </a:r>
          </a:p>
          <a:p>
            <a:r>
              <a:rPr lang="en-CA" sz="2800" dirty="0" err="1"/>
              <a:t>Kluver-Bucy</a:t>
            </a:r>
            <a:r>
              <a:rPr lang="en-CA" sz="2800" dirty="0"/>
              <a:t> syndrome</a:t>
            </a:r>
          </a:p>
          <a:p>
            <a:pPr lvl="1"/>
            <a:r>
              <a:rPr lang="en-CA" sz="2600" dirty="0"/>
              <a:t>Diminished fear response, low aggression</a:t>
            </a:r>
          </a:p>
          <a:p>
            <a:pPr lvl="1"/>
            <a:r>
              <a:rPr lang="en-CA" sz="2600" dirty="0"/>
              <a:t>Hyperorality, hypersexuality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</a:t>
            </a:r>
            <a:r>
              <a:rPr lang="en-CA" sz="1400" b="1" dirty="0"/>
              <a:t>Subcortex</a:t>
            </a:r>
            <a:r>
              <a:rPr lang="en-CA" sz="1400" dirty="0"/>
              <a:t> | Cortex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16</a:t>
            </a:fld>
            <a:endParaRPr lang="en-CA" sz="14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C6C7495-A1FB-7F58-ED57-727DDCB66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360" y="2200372"/>
            <a:ext cx="381000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37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Amygdala and Fear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5514808" cy="3678303"/>
          </a:xfrm>
        </p:spPr>
        <p:txBody>
          <a:bodyPr anchor="t">
            <a:normAutofit/>
          </a:bodyPr>
          <a:lstStyle/>
          <a:p>
            <a:r>
              <a:rPr lang="en-CA" sz="2800" dirty="0"/>
              <a:t>Amygdala is highly connected</a:t>
            </a:r>
          </a:p>
          <a:p>
            <a:r>
              <a:rPr lang="en-CA" sz="2800" dirty="0"/>
              <a:t>Consists of several nuclei</a:t>
            </a:r>
          </a:p>
          <a:p>
            <a:r>
              <a:rPr lang="en-CA" sz="2800" dirty="0"/>
              <a:t>Fear conditioning involves changes to lateral amygdala cells</a:t>
            </a:r>
          </a:p>
          <a:p>
            <a:r>
              <a:rPr lang="en-CA" sz="2800" dirty="0"/>
              <a:t>Destruction of central amygdala eliminates fear conditioning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</a:t>
            </a:r>
            <a:r>
              <a:rPr lang="en-CA" sz="1400" b="1" dirty="0"/>
              <a:t>Subcortex</a:t>
            </a:r>
            <a:r>
              <a:rPr lang="en-CA" sz="1400" dirty="0"/>
              <a:t> | Cortex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17</a:t>
            </a:fld>
            <a:endParaRPr lang="en-CA" sz="1400" dirty="0"/>
          </a:p>
        </p:txBody>
      </p:sp>
      <p:pic>
        <p:nvPicPr>
          <p:cNvPr id="8194" name="Picture 2" descr="5892_Fig">
            <a:extLst>
              <a:ext uri="{FF2B5EF4-FFF2-40B4-BE49-F238E27FC236}">
                <a16:creationId xmlns:a16="http://schemas.microsoft.com/office/drawing/2014/main" id="{26412EDE-9490-035F-8B98-7D38FAC0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137" y="2033401"/>
            <a:ext cx="4456670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9384BFBC-6A20-8F06-A876-2A1C54F89950}"/>
              </a:ext>
            </a:extLst>
          </p:cNvPr>
          <p:cNvSpPr/>
          <p:nvPr/>
        </p:nvSpPr>
        <p:spPr>
          <a:xfrm>
            <a:off x="8727440" y="4415887"/>
            <a:ext cx="548640" cy="52187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5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/>
              <a:t>Amygdala and Fear Learning</a:t>
            </a:r>
            <a:endParaRPr lang="en-CA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6490167" cy="3678303"/>
          </a:xfrm>
        </p:spPr>
        <p:txBody>
          <a:bodyPr anchor="t">
            <a:normAutofit/>
          </a:bodyPr>
          <a:lstStyle/>
          <a:p>
            <a:r>
              <a:rPr lang="en-CA" sz="2800" dirty="0"/>
              <a:t>Severing pathway to lateral hypothalamus interferes with </a:t>
            </a:r>
            <a:r>
              <a:rPr lang="en-CA" sz="2800" i="1" dirty="0"/>
              <a:t>autonomic </a:t>
            </a:r>
            <a:r>
              <a:rPr lang="en-CA" sz="2800" dirty="0"/>
              <a:t>fear response</a:t>
            </a:r>
          </a:p>
          <a:p>
            <a:r>
              <a:rPr lang="en-CA" sz="2800" dirty="0"/>
              <a:t>But not </a:t>
            </a:r>
            <a:r>
              <a:rPr lang="en-CA" sz="2800" i="1" dirty="0"/>
              <a:t>behavioural </a:t>
            </a:r>
            <a:r>
              <a:rPr lang="en-CA" sz="2800" dirty="0"/>
              <a:t>fear response</a:t>
            </a:r>
          </a:p>
          <a:p>
            <a:r>
              <a:rPr lang="en-CA" sz="2800" dirty="0"/>
              <a:t>Amygdala is not a “one size fits all” fear center</a:t>
            </a:r>
          </a:p>
          <a:p>
            <a:r>
              <a:rPr lang="en-CA" sz="2800" dirty="0"/>
              <a:t>Different pathways involved in different aspects of emotion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</a:t>
            </a:r>
            <a:r>
              <a:rPr lang="en-CA" sz="1400" b="1" dirty="0"/>
              <a:t>Subcortex</a:t>
            </a:r>
            <a:r>
              <a:rPr lang="en-CA" sz="1400" dirty="0"/>
              <a:t> | Cortex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18</a:t>
            </a:fld>
            <a:endParaRPr lang="en-CA" sz="1400" dirty="0"/>
          </a:p>
        </p:txBody>
      </p:sp>
      <p:pic>
        <p:nvPicPr>
          <p:cNvPr id="8" name="Picture 7" descr="5892_Fig">
            <a:extLst>
              <a:ext uri="{FF2B5EF4-FFF2-40B4-BE49-F238E27FC236}">
                <a16:creationId xmlns:a16="http://schemas.microsoft.com/office/drawing/2014/main" id="{F9E23817-7BD2-1426-9D4A-95F1FC3A3B75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797" y="2180496"/>
            <a:ext cx="3066757" cy="367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59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/>
              <a:t>Amygdala and Fear Learning</a:t>
            </a:r>
            <a:endParaRPr lang="en-CA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5514808" cy="3678303"/>
          </a:xfrm>
        </p:spPr>
        <p:txBody>
          <a:bodyPr anchor="t">
            <a:normAutofit/>
          </a:bodyPr>
          <a:lstStyle/>
          <a:p>
            <a:r>
              <a:rPr lang="en-CA" sz="2800" dirty="0"/>
              <a:t>Destruction of PAG interfered with </a:t>
            </a:r>
            <a:r>
              <a:rPr lang="en-CA" sz="2800" i="1" dirty="0"/>
              <a:t>freezing</a:t>
            </a:r>
            <a:endParaRPr lang="en-CA" sz="2800" dirty="0"/>
          </a:p>
          <a:p>
            <a:r>
              <a:rPr lang="en-CA" sz="2800" dirty="0"/>
              <a:t>But not </a:t>
            </a:r>
            <a:r>
              <a:rPr lang="en-CA" sz="2800" i="1" dirty="0"/>
              <a:t>autonomic </a:t>
            </a:r>
            <a:r>
              <a:rPr lang="en-CA" sz="2800" dirty="0"/>
              <a:t>response</a:t>
            </a:r>
          </a:p>
          <a:p>
            <a:r>
              <a:rPr lang="en-CA" sz="2800" dirty="0"/>
              <a:t>Amygdala is a “choke point” for fear processing</a:t>
            </a:r>
          </a:p>
          <a:p>
            <a:r>
              <a:rPr lang="en-CA" sz="2800" dirty="0"/>
              <a:t>But it’s not a “fear center”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</a:t>
            </a:r>
            <a:r>
              <a:rPr lang="en-CA" sz="1400" b="1" dirty="0"/>
              <a:t>Subcortex</a:t>
            </a:r>
            <a:r>
              <a:rPr lang="en-CA" sz="1400" dirty="0"/>
              <a:t> | Cortex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19</a:t>
            </a:fld>
            <a:endParaRPr lang="en-CA" sz="1400" dirty="0"/>
          </a:p>
        </p:txBody>
      </p:sp>
      <p:pic>
        <p:nvPicPr>
          <p:cNvPr id="6" name="Picture 5" descr="PAG">
            <a:extLst>
              <a:ext uri="{FF2B5EF4-FFF2-40B4-BE49-F238E27FC236}">
                <a16:creationId xmlns:a16="http://schemas.microsoft.com/office/drawing/2014/main" id="{22FDA230-AAA7-426A-3517-FFA5A0C3C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8F5"/>
              </a:clrFrom>
              <a:clrTo>
                <a:srgbClr val="F6F8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5" b="11896"/>
          <a:stretch>
            <a:fillRect/>
          </a:stretch>
        </p:blipFill>
        <p:spPr bwMode="auto">
          <a:xfrm>
            <a:off x="6160918" y="2180496"/>
            <a:ext cx="4923636" cy="367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FAFCCC-47DB-F585-E3EC-00F71A50EC77}"/>
              </a:ext>
            </a:extLst>
          </p:cNvPr>
          <p:cNvCxnSpPr>
            <a:cxnSpLocks/>
          </p:cNvCxnSpPr>
          <p:nvPr/>
        </p:nvCxnSpPr>
        <p:spPr>
          <a:xfrm>
            <a:off x="3505200" y="2674280"/>
            <a:ext cx="4612640" cy="10138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20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E48E2-55E7-9B02-D505-2415AAC12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/>
              <a:t>Overview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5ACDC-3BFB-F350-80F2-0DB867649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997933"/>
            <a:ext cx="5514807" cy="4140766"/>
          </a:xfrm>
        </p:spPr>
        <p:txBody>
          <a:bodyPr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sz="2400" dirty="0"/>
              <a:t>Theories of Emotion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sz="2200" dirty="0"/>
              <a:t>Activity: Subjective Activation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dirty="0"/>
              <a:t>Subcortical Networks and Emotion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sz="2200" dirty="0"/>
              <a:t>Activity: Human Lesion Cases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dirty="0"/>
              <a:t>Cortical Involvement in Emotion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sz="2200" dirty="0"/>
              <a:t>Activity:  Valence and Arousal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dirty="0"/>
              <a:t>Emotion and Cognition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dirty="0"/>
              <a:t>Summary and Conclusion</a:t>
            </a:r>
          </a:p>
          <a:p>
            <a:pPr marL="457200" indent="-457200">
              <a:buFont typeface="+mj-lt"/>
              <a:buAutoNum type="arabicPeriod"/>
            </a:pPr>
            <a:endParaRPr lang="en-CA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F4BA8-02DD-9571-1242-8075D6D2C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2</a:t>
            </a:fld>
            <a:endParaRPr lang="en-CA" sz="1400" dirty="0"/>
          </a:p>
        </p:txBody>
      </p:sp>
      <p:pic>
        <p:nvPicPr>
          <p:cNvPr id="1026" name="Picture 2" descr="Decomposing emotions at the brain level using a novel and interactive  emotion elicitation task">
            <a:extLst>
              <a:ext uri="{FF2B5EF4-FFF2-40B4-BE49-F238E27FC236}">
                <a16:creationId xmlns:a16="http://schemas.microsoft.com/office/drawing/2014/main" id="{C252B652-78C4-1F5D-E29B-E0454439D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400" y="2284735"/>
            <a:ext cx="4174900" cy="356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712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</a:t>
            </a:r>
            <a:r>
              <a:rPr lang="en-CA" sz="1400" b="1" dirty="0"/>
              <a:t>Subcortex</a:t>
            </a:r>
            <a:r>
              <a:rPr lang="en-CA" sz="1400" dirty="0"/>
              <a:t> | Cortex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20</a:t>
            </a:fld>
            <a:endParaRPr lang="en-CA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38240" y="2122114"/>
            <a:ext cx="4173538" cy="2942930"/>
          </a:xfrm>
        </p:spPr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800" dirty="0"/>
              <a:t>Sensory Processing</a:t>
            </a:r>
          </a:p>
          <a:p>
            <a:pPr marL="514350" indent="-514350">
              <a:buFont typeface="+mj-lt"/>
              <a:buAutoNum type="arabicPeriod"/>
            </a:pPr>
            <a:endParaRPr lang="en-CA" sz="2800" dirty="0"/>
          </a:p>
          <a:p>
            <a:pPr marL="514350" indent="-514350">
              <a:buFont typeface="+mj-lt"/>
              <a:buAutoNum type="arabicPeriod"/>
            </a:pPr>
            <a:r>
              <a:rPr lang="en-CA" sz="2800" dirty="0"/>
              <a:t>Low Road (Subcortical)</a:t>
            </a:r>
          </a:p>
          <a:p>
            <a:pPr marL="514350" indent="-514350">
              <a:buFont typeface="+mj-lt"/>
              <a:buAutoNum type="arabicPeriod"/>
            </a:pPr>
            <a:endParaRPr lang="en-CA" sz="2800" dirty="0"/>
          </a:p>
          <a:p>
            <a:pPr marL="514350" indent="-514350">
              <a:buFont typeface="+mj-lt"/>
              <a:buAutoNum type="arabicPeriod"/>
            </a:pPr>
            <a:r>
              <a:rPr lang="en-CA" sz="2800" dirty="0"/>
              <a:t>High Road (Cortical)</a:t>
            </a:r>
          </a:p>
        </p:txBody>
      </p:sp>
      <p:pic>
        <p:nvPicPr>
          <p:cNvPr id="6" name="Picture 5" descr="Fig">
            <a:extLst>
              <a:ext uri="{FF2B5EF4-FFF2-40B4-BE49-F238E27FC236}">
                <a16:creationId xmlns:a16="http://schemas.microsoft.com/office/drawing/2014/main" id="{66771B94-E979-9E58-40F5-511139E3179E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9" y="1235348"/>
            <a:ext cx="483235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6629037-FA41-94FE-0189-673B7120E39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52886"/>
            <a:ext cx="12192000" cy="6213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0"/>
                <a:cs typeface="Gill Sans Light"/>
              </a:rPr>
              <a:t>Three Stages of Emotion?</a:t>
            </a:r>
            <a:endParaRPr lang="en-CA" sz="36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0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254986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Activity: Human Lesion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CA" sz="2800" b="1" dirty="0"/>
              <a:t>What would happen if you lesioned the human amygdala?</a:t>
            </a:r>
          </a:p>
          <a:p>
            <a:pPr marL="0" indent="0" algn="ctr">
              <a:buNone/>
            </a:pPr>
            <a:endParaRPr lang="en-CA" sz="2800" dirty="0"/>
          </a:p>
          <a:p>
            <a:pPr marL="514350" indent="-514350">
              <a:buFont typeface="+mj-lt"/>
              <a:buAutoNum type="arabicPeriod"/>
            </a:pPr>
            <a:r>
              <a:rPr lang="en-CA" sz="2800" dirty="0"/>
              <a:t>Write down a response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/>
              <a:t>Discuss with partner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/>
              <a:t>Share with class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</a:t>
            </a:r>
            <a:r>
              <a:rPr lang="en-CA" sz="1400" b="1" dirty="0"/>
              <a:t>Subcortex</a:t>
            </a:r>
            <a:r>
              <a:rPr lang="en-CA" sz="1400" dirty="0"/>
              <a:t> | Cortex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21</a:t>
            </a:fld>
            <a:endParaRPr lang="en-CA" sz="1400" dirty="0"/>
          </a:p>
        </p:txBody>
      </p:sp>
      <p:pic>
        <p:nvPicPr>
          <p:cNvPr id="8" name="Google Shape;1314;p44">
            <a:extLst>
              <a:ext uri="{FF2B5EF4-FFF2-40B4-BE49-F238E27FC236}">
                <a16:creationId xmlns:a16="http://schemas.microsoft.com/office/drawing/2014/main" id="{028A29E3-163D-2FF2-ED81-4CD0B5236F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462" t="29575" r="14897" b="44347"/>
          <a:stretch/>
        </p:blipFill>
        <p:spPr>
          <a:xfrm>
            <a:off x="5070131" y="2909969"/>
            <a:ext cx="3088059" cy="262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15;p44">
            <a:extLst>
              <a:ext uri="{FF2B5EF4-FFF2-40B4-BE49-F238E27FC236}">
                <a16:creationId xmlns:a16="http://schemas.microsoft.com/office/drawing/2014/main" id="{E51902B9-B7AB-BF4A-0305-9C879A86A4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306" t="57732" r="14296" b="10148"/>
          <a:stretch/>
        </p:blipFill>
        <p:spPr>
          <a:xfrm>
            <a:off x="8550360" y="2909969"/>
            <a:ext cx="2534194" cy="2624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84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36F41-EEBA-FCFA-978A-E1DA24E5B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Break for 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BA140-2929-72AC-C554-8E4FF1FDB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</a:t>
            </a:r>
            <a:r>
              <a:rPr lang="en-CA" sz="1400" b="1" dirty="0"/>
              <a:t>Subcortex</a:t>
            </a:r>
            <a:r>
              <a:rPr lang="en-CA" sz="1400" dirty="0"/>
              <a:t> | Cortex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3140B-130B-27A3-E906-C0D53469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22</a:t>
            </a:fld>
            <a:endParaRPr lang="en-CA" sz="1400" dirty="0"/>
          </a:p>
        </p:txBody>
      </p:sp>
      <p:pic>
        <p:nvPicPr>
          <p:cNvPr id="4098" name="Picture 2" descr="Question marks explained | Punctuation guide | TheSchoolRun">
            <a:extLst>
              <a:ext uri="{FF2B5EF4-FFF2-40B4-BE49-F238E27FC236}">
                <a16:creationId xmlns:a16="http://schemas.microsoft.com/office/drawing/2014/main" id="{BC6A99EA-BF54-B7DD-6171-F26B4EAEA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590" y="1950308"/>
            <a:ext cx="8876820" cy="400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668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Cortex and Emotion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50C3E9-312C-CC59-382B-4152A79EDE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Cortical Roles:</a:t>
            </a:r>
          </a:p>
          <a:p>
            <a:r>
              <a:rPr lang="en-US" sz="2400" dirty="0"/>
              <a:t>Perception of emotion (interpretation)</a:t>
            </a:r>
          </a:p>
          <a:p>
            <a:r>
              <a:rPr lang="en-US" sz="2400" dirty="0"/>
              <a:t>Expression of emotion (face, tone)</a:t>
            </a:r>
          </a:p>
          <a:p>
            <a:r>
              <a:rPr lang="en-US" sz="2400" dirty="0"/>
              <a:t>Experience of emotion (subjective)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9BE699-F539-6B2F-B2DC-446FEACA8B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Functions of Emotion:</a:t>
            </a:r>
          </a:p>
          <a:p>
            <a:r>
              <a:rPr lang="en-US" sz="2400" dirty="0"/>
              <a:t>Immediate response to stimuli</a:t>
            </a:r>
          </a:p>
          <a:p>
            <a:r>
              <a:rPr lang="en-US" sz="2400" dirty="0"/>
              <a:t>Influencing social </a:t>
            </a:r>
            <a:r>
              <a:rPr lang="en-US" sz="2400" dirty="0" err="1"/>
              <a:t>behaviours</a:t>
            </a:r>
            <a:endParaRPr lang="en-US" sz="2400" dirty="0"/>
          </a:p>
          <a:p>
            <a:r>
              <a:rPr lang="en-US" sz="2400" dirty="0"/>
              <a:t>Communication of intent</a:t>
            </a:r>
          </a:p>
          <a:p>
            <a:r>
              <a:rPr lang="en-US" sz="2400" dirty="0"/>
              <a:t>Subjective feelings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</a:t>
            </a:r>
            <a:r>
              <a:rPr lang="en-CA" sz="1400" b="1" dirty="0"/>
              <a:t>Cortex</a:t>
            </a:r>
            <a:r>
              <a:rPr lang="en-CA" sz="1400" dirty="0"/>
              <a:t>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23</a:t>
            </a:fld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993678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Perception </a:t>
            </a:r>
            <a:r>
              <a:rPr lang="en-CA" sz="3600"/>
              <a:t>of emotion</a:t>
            </a:r>
            <a:endParaRPr lang="en-CA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964227"/>
            <a:ext cx="11029615" cy="1269415"/>
          </a:xfrm>
        </p:spPr>
        <p:txBody>
          <a:bodyPr anchor="t">
            <a:normAutofit/>
          </a:bodyPr>
          <a:lstStyle/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Perception of prosody impaired after right hemisphere lesions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Poor discrimination of emotions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</a:t>
            </a:r>
            <a:r>
              <a:rPr lang="en-CA" sz="1400" b="1" dirty="0"/>
              <a:t>Cortex</a:t>
            </a:r>
            <a:r>
              <a:rPr lang="en-CA" sz="1400" dirty="0"/>
              <a:t>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24</a:t>
            </a:fld>
            <a:endParaRPr lang="en-CA" sz="1400" dirty="0"/>
          </a:p>
        </p:txBody>
      </p:sp>
      <p:grpSp>
        <p:nvGrpSpPr>
          <p:cNvPr id="6" name="Google Shape;400;p26">
            <a:extLst>
              <a:ext uri="{FF2B5EF4-FFF2-40B4-BE49-F238E27FC236}">
                <a16:creationId xmlns:a16="http://schemas.microsoft.com/office/drawing/2014/main" id="{49227A9B-DF93-F1BE-FEAA-CA872B24911F}"/>
              </a:ext>
            </a:extLst>
          </p:cNvPr>
          <p:cNvGrpSpPr/>
          <p:nvPr/>
        </p:nvGrpSpPr>
        <p:grpSpPr>
          <a:xfrm>
            <a:off x="1744663" y="3341776"/>
            <a:ext cx="8702674" cy="2501900"/>
            <a:chOff x="340" y="2470"/>
            <a:chExt cx="5028" cy="1446"/>
          </a:xfrm>
        </p:grpSpPr>
        <p:pic>
          <p:nvPicPr>
            <p:cNvPr id="7" name="Google Shape;401;p26" descr="angry face">
              <a:extLst>
                <a:ext uri="{FF2B5EF4-FFF2-40B4-BE49-F238E27FC236}">
                  <a16:creationId xmlns:a16="http://schemas.microsoft.com/office/drawing/2014/main" id="{7C3A9732-84BA-6B7B-F943-E00BE63C93A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57" y="2470"/>
              <a:ext cx="1445" cy="14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402;p26" descr="happy face">
              <a:extLst>
                <a:ext uri="{FF2B5EF4-FFF2-40B4-BE49-F238E27FC236}">
                  <a16:creationId xmlns:a16="http://schemas.microsoft.com/office/drawing/2014/main" id="{00E51126-F9CF-0C17-7083-790F2CD2685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0" y="2470"/>
              <a:ext cx="1445" cy="14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403;p26" descr="scared face">
              <a:extLst>
                <a:ext uri="{FF2B5EF4-FFF2-40B4-BE49-F238E27FC236}">
                  <a16:creationId xmlns:a16="http://schemas.microsoft.com/office/drawing/2014/main" id="{5441320E-BFF5-41DE-A563-9D97C15AC16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23" y="2470"/>
              <a:ext cx="1445" cy="144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97487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Perception of emotion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575" y="1852236"/>
            <a:ext cx="2225802" cy="396329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CA" sz="2400" b="1" dirty="0"/>
              <a:t>Ekman Faces:</a:t>
            </a:r>
          </a:p>
          <a:p>
            <a:r>
              <a:rPr lang="en-CA" sz="2600" dirty="0"/>
              <a:t>Anger</a:t>
            </a:r>
          </a:p>
          <a:p>
            <a:r>
              <a:rPr lang="en-CA" sz="2600" dirty="0"/>
              <a:t>Happiness</a:t>
            </a:r>
          </a:p>
          <a:p>
            <a:r>
              <a:rPr lang="en-CA" sz="2600" dirty="0"/>
              <a:t>Sadness</a:t>
            </a:r>
          </a:p>
          <a:p>
            <a:r>
              <a:rPr lang="en-CA" sz="2600" dirty="0"/>
              <a:t>Surprise</a:t>
            </a:r>
          </a:p>
          <a:p>
            <a:r>
              <a:rPr lang="en-CA" sz="2600" dirty="0"/>
              <a:t>Fear</a:t>
            </a:r>
          </a:p>
          <a:p>
            <a:r>
              <a:rPr lang="en-CA" sz="2600" dirty="0"/>
              <a:t>Disgust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</a:t>
            </a:r>
            <a:r>
              <a:rPr lang="en-CA" sz="1400" b="1" dirty="0"/>
              <a:t>Cortex</a:t>
            </a:r>
            <a:r>
              <a:rPr lang="en-CA" sz="1400" dirty="0"/>
              <a:t>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25</a:t>
            </a:fld>
            <a:endParaRPr lang="en-CA" sz="1400" dirty="0"/>
          </a:p>
        </p:txBody>
      </p:sp>
      <p:pic>
        <p:nvPicPr>
          <p:cNvPr id="6" name="Google Shape;412;p27" descr="ekman">
            <a:extLst>
              <a:ext uri="{FF2B5EF4-FFF2-40B4-BE49-F238E27FC236}">
                <a16:creationId xmlns:a16="http://schemas.microsoft.com/office/drawing/2014/main" id="{F9920121-68CB-A944-D0A8-28D1E3AF37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000">
            <a:off x="2412770" y="1894044"/>
            <a:ext cx="4826128" cy="4015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05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Perception </a:t>
            </a:r>
            <a:r>
              <a:rPr lang="en-CA" sz="3600"/>
              <a:t>of emotion</a:t>
            </a:r>
            <a:endParaRPr lang="en-CA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25970"/>
            <a:ext cx="8286361" cy="3932829"/>
          </a:xfrm>
        </p:spPr>
        <p:txBody>
          <a:bodyPr anchor="t">
            <a:normAutofit/>
          </a:bodyPr>
          <a:lstStyle/>
          <a:p>
            <a:r>
              <a:rPr lang="en-CA" sz="2800" dirty="0"/>
              <a:t>RH dominance for perceiving emotional expressions</a:t>
            </a:r>
          </a:p>
          <a:p>
            <a:r>
              <a:rPr lang="en-CA" sz="2800" dirty="0"/>
              <a:t>Perception of facial expressions not affected by prosopagnosia</a:t>
            </a:r>
          </a:p>
          <a:p>
            <a:r>
              <a:rPr lang="en-CA" sz="2800" dirty="0"/>
              <a:t>Amygdala involved in perception of fearful faces </a:t>
            </a:r>
          </a:p>
          <a:p>
            <a:r>
              <a:rPr lang="en-CA" sz="2800" dirty="0"/>
              <a:t>SM doesn’t focus on the eyes (without prompting)</a:t>
            </a:r>
          </a:p>
          <a:p>
            <a:r>
              <a:rPr lang="en-CA" sz="2800" dirty="0"/>
              <a:t>Attending to eyes eliminates deficits!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</a:t>
            </a:r>
            <a:r>
              <a:rPr lang="en-CA" sz="1400" b="1" dirty="0"/>
              <a:t>Cortex</a:t>
            </a:r>
            <a:r>
              <a:rPr lang="en-CA" sz="1400" dirty="0"/>
              <a:t>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26</a:t>
            </a:fld>
            <a:endParaRPr lang="en-CA" sz="1400" dirty="0"/>
          </a:p>
        </p:txBody>
      </p:sp>
      <p:pic>
        <p:nvPicPr>
          <p:cNvPr id="6" name="Google Shape;421;p28">
            <a:extLst>
              <a:ext uri="{FF2B5EF4-FFF2-40B4-BE49-F238E27FC236}">
                <a16:creationId xmlns:a16="http://schemas.microsoft.com/office/drawing/2014/main" id="{29BFACB6-5ABC-97DA-8D34-7FA638FD7F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11775" y="1925970"/>
            <a:ext cx="2599033" cy="4025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80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Expression of emotion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6106687" cy="3678303"/>
          </a:xfrm>
        </p:spPr>
        <p:txBody>
          <a:bodyPr anchor="t">
            <a:normAutofit/>
          </a:bodyPr>
          <a:lstStyle/>
          <a:p>
            <a:r>
              <a:rPr lang="en-CA" sz="2800" dirty="0"/>
              <a:t>RH dominance for emotional expressions</a:t>
            </a:r>
          </a:p>
          <a:p>
            <a:r>
              <a:rPr lang="en-CA" sz="2800" dirty="0"/>
              <a:t>Left side perceived as more expressive</a:t>
            </a:r>
          </a:p>
          <a:p>
            <a:r>
              <a:rPr lang="en-CA" sz="2800" dirty="0"/>
              <a:t>Negative emotions judged asymmetrically</a:t>
            </a:r>
          </a:p>
          <a:p>
            <a:r>
              <a:rPr lang="en-CA" sz="2800" dirty="0"/>
              <a:t>Positive emotions judged symmetrically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</a:t>
            </a:r>
            <a:r>
              <a:rPr lang="en-CA" sz="1400" b="1" dirty="0"/>
              <a:t>Cortex</a:t>
            </a:r>
            <a:r>
              <a:rPr lang="en-CA" sz="1400" dirty="0"/>
              <a:t>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27</a:t>
            </a:fld>
            <a:endParaRPr lang="en-CA" sz="1400" dirty="0"/>
          </a:p>
        </p:txBody>
      </p:sp>
      <p:pic>
        <p:nvPicPr>
          <p:cNvPr id="6" name="Google Shape;438;p30" descr="chimaeric_emotion">
            <a:extLst>
              <a:ext uri="{FF2B5EF4-FFF2-40B4-BE49-F238E27FC236}">
                <a16:creationId xmlns:a16="http://schemas.microsoft.com/office/drawing/2014/main" id="{F363A39E-1357-4046-8A25-5073871B5ABD}"/>
              </a:ext>
            </a:extLst>
          </p:cNvPr>
          <p:cNvPicPr preferRelativeResize="0">
            <a:picLocks noGrp="1"/>
          </p:cNvPicPr>
          <p:nvPr/>
        </p:nvPicPr>
        <p:blipFill rotWithShape="1">
          <a:blip r:embed="rId3">
            <a:alphaModFix/>
          </a:blip>
          <a:srcRect r="69884"/>
          <a:stretch/>
        </p:blipFill>
        <p:spPr>
          <a:xfrm>
            <a:off x="6687879" y="2139227"/>
            <a:ext cx="1603947" cy="230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38;p30" descr="chimaeric_emotion">
            <a:extLst>
              <a:ext uri="{FF2B5EF4-FFF2-40B4-BE49-F238E27FC236}">
                <a16:creationId xmlns:a16="http://schemas.microsoft.com/office/drawing/2014/main" id="{8828CAF4-D439-5DB5-97C9-70B9B84E0E0A}"/>
              </a:ext>
            </a:extLst>
          </p:cNvPr>
          <p:cNvPicPr preferRelativeResize="0">
            <a:picLocks noGrp="1"/>
          </p:cNvPicPr>
          <p:nvPr/>
        </p:nvPicPr>
        <p:blipFill rotWithShape="1">
          <a:blip r:embed="rId3">
            <a:alphaModFix/>
          </a:blip>
          <a:srcRect l="33945" r="35060"/>
          <a:stretch/>
        </p:blipFill>
        <p:spPr>
          <a:xfrm>
            <a:off x="8364096" y="3648238"/>
            <a:ext cx="1650757" cy="230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38;p30" descr="chimaeric_emotion">
            <a:extLst>
              <a:ext uri="{FF2B5EF4-FFF2-40B4-BE49-F238E27FC236}">
                <a16:creationId xmlns:a16="http://schemas.microsoft.com/office/drawing/2014/main" id="{0EEC2BC9-12BC-0442-7A5E-C9AF329659B5}"/>
              </a:ext>
            </a:extLst>
          </p:cNvPr>
          <p:cNvPicPr preferRelativeResize="0">
            <a:picLocks noGrp="1"/>
          </p:cNvPicPr>
          <p:nvPr/>
        </p:nvPicPr>
        <p:blipFill rotWithShape="1">
          <a:blip r:embed="rId3">
            <a:alphaModFix/>
          </a:blip>
          <a:srcRect l="69005"/>
          <a:stretch/>
        </p:blipFill>
        <p:spPr>
          <a:xfrm>
            <a:off x="10087124" y="2139226"/>
            <a:ext cx="1650757" cy="230357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FD548B-17A1-B360-B3EA-51C01B89F9CC}"/>
              </a:ext>
            </a:extLst>
          </p:cNvPr>
          <p:cNvSpPr txBox="1"/>
          <p:nvPr/>
        </p:nvSpPr>
        <p:spPr>
          <a:xfrm>
            <a:off x="8627535" y="5951811"/>
            <a:ext cx="1123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Original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1C6256-638D-0177-4F68-7A10B5125845}"/>
              </a:ext>
            </a:extLst>
          </p:cNvPr>
          <p:cNvSpPr txBox="1"/>
          <p:nvPr/>
        </p:nvSpPr>
        <p:spPr>
          <a:xfrm>
            <a:off x="6927914" y="4430692"/>
            <a:ext cx="1123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Left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673AAD-453C-419C-1741-D1C8B568551F}"/>
              </a:ext>
            </a:extLst>
          </p:cNvPr>
          <p:cNvSpPr txBox="1"/>
          <p:nvPr/>
        </p:nvSpPr>
        <p:spPr>
          <a:xfrm>
            <a:off x="10350563" y="4430692"/>
            <a:ext cx="1123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405085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Innate vs voluntary expression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5162214" cy="3678303"/>
          </a:xfrm>
        </p:spPr>
        <p:txBody>
          <a:bodyPr anchor="t">
            <a:normAutofit/>
          </a:bodyPr>
          <a:lstStyle/>
          <a:p>
            <a:r>
              <a:rPr lang="en-CA" sz="2800" dirty="0"/>
              <a:t>Volitional facial paresis</a:t>
            </a:r>
          </a:p>
          <a:p>
            <a:pPr lvl="1"/>
            <a:r>
              <a:rPr lang="en-CA" sz="2600" dirty="0"/>
              <a:t>Difficulty in voluntary facial movement</a:t>
            </a:r>
          </a:p>
          <a:p>
            <a:pPr lvl="1"/>
            <a:r>
              <a:rPr lang="en-CA" sz="2600" dirty="0"/>
              <a:t>Damage to motor cortex and subcortical connections</a:t>
            </a:r>
          </a:p>
          <a:p>
            <a:r>
              <a:rPr lang="en-CA" sz="2800" dirty="0"/>
              <a:t>No damage to Duchenne’s muscle, for example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</a:t>
            </a:r>
            <a:r>
              <a:rPr lang="en-CA" sz="1400" b="1" dirty="0"/>
              <a:t>Cortex</a:t>
            </a:r>
            <a:r>
              <a:rPr lang="en-CA" sz="1400" dirty="0"/>
              <a:t>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28</a:t>
            </a:fld>
            <a:endParaRPr lang="en-CA" sz="1400" dirty="0"/>
          </a:p>
        </p:txBody>
      </p:sp>
      <p:pic>
        <p:nvPicPr>
          <p:cNvPr id="6" name="Google Shape;448;p31" descr="facialparesis">
            <a:extLst>
              <a:ext uri="{FF2B5EF4-FFF2-40B4-BE49-F238E27FC236}">
                <a16:creationId xmlns:a16="http://schemas.microsoft.com/office/drawing/2014/main" id="{FE3FE839-435D-2100-9DFE-A40FD496FD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3407" y="2436909"/>
            <a:ext cx="5867400" cy="3165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34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/>
              <a:t>Innate vs </a:t>
            </a:r>
            <a:r>
              <a:rPr lang="en-CA" sz="3600" dirty="0"/>
              <a:t>voluntary expression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5883403" cy="2710481"/>
          </a:xfrm>
        </p:spPr>
        <p:txBody>
          <a:bodyPr anchor="t">
            <a:normAutofit/>
          </a:bodyPr>
          <a:lstStyle/>
          <a:p>
            <a:r>
              <a:rPr lang="en-CA" sz="2800" dirty="0"/>
              <a:t>Emotional facial paresis</a:t>
            </a:r>
          </a:p>
          <a:p>
            <a:pPr lvl="1"/>
            <a:r>
              <a:rPr lang="en-CA" sz="2600" dirty="0"/>
              <a:t>Natural expressions impaired</a:t>
            </a:r>
          </a:p>
          <a:p>
            <a:pPr lvl="1"/>
            <a:r>
              <a:rPr lang="en-CA" sz="2600" dirty="0"/>
              <a:t>Damage to PFC, thalamus, subcortical white matter in frontal lobe</a:t>
            </a:r>
          </a:p>
          <a:p>
            <a:r>
              <a:rPr lang="en-CA" sz="2800" dirty="0"/>
              <a:t>Duchenne’s muscle is paralyzed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</a:t>
            </a:r>
            <a:r>
              <a:rPr lang="en-CA" sz="1400" b="1" dirty="0"/>
              <a:t>Cortex</a:t>
            </a:r>
            <a:r>
              <a:rPr lang="en-CA" sz="1400" dirty="0"/>
              <a:t>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29</a:t>
            </a:fld>
            <a:endParaRPr lang="en-CA" sz="1400" dirty="0"/>
          </a:p>
        </p:txBody>
      </p:sp>
      <p:pic>
        <p:nvPicPr>
          <p:cNvPr id="6" name="Google Shape;465;p33" descr="facialparesis2">
            <a:extLst>
              <a:ext uri="{FF2B5EF4-FFF2-40B4-BE49-F238E27FC236}">
                <a16:creationId xmlns:a16="http://schemas.microsoft.com/office/drawing/2014/main" id="{E8726D30-2952-A00A-E8C6-88E733525F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4595" y="2180496"/>
            <a:ext cx="4965460" cy="3162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60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D347E-8BC5-AC6F-469D-3231CCB18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What is an emotion?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59FEF-FB48-EAFA-60AE-D45BD18AF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35630"/>
            <a:ext cx="7376265" cy="3823170"/>
          </a:xfrm>
        </p:spPr>
        <p:txBody>
          <a:bodyPr anchor="t">
            <a:normAutofit/>
          </a:bodyPr>
          <a:lstStyle/>
          <a:p>
            <a:r>
              <a:rPr lang="en-CA" sz="2800" dirty="0"/>
              <a:t>“I have a gut feeling I know what an emotion is”</a:t>
            </a:r>
          </a:p>
          <a:p>
            <a:r>
              <a:rPr lang="en-CA" sz="2800" dirty="0"/>
              <a:t>“I know in my heart what an emotion is”</a:t>
            </a:r>
          </a:p>
          <a:p>
            <a:r>
              <a:rPr lang="en-CA" sz="2800" dirty="0"/>
              <a:t>Visceral feelings often accompany emotions</a:t>
            </a:r>
          </a:p>
          <a:p>
            <a:r>
              <a:rPr lang="en-CA" sz="2800" dirty="0"/>
              <a:t>We use emotions in our cognition</a:t>
            </a:r>
          </a:p>
          <a:p>
            <a:r>
              <a:rPr lang="en-CA" sz="2800" dirty="0"/>
              <a:t>Is emotion of the body or of the mind?</a:t>
            </a:r>
          </a:p>
          <a:p>
            <a:r>
              <a:rPr lang="en-CA" sz="2800" dirty="0"/>
              <a:t>Or is it both?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995EF-2BAD-CCE4-0F01-7CCC9921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3</a:t>
            </a:fld>
            <a:endParaRPr lang="en-CA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C5192-8D06-967D-F7A0-FF217084F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b="1" dirty="0"/>
              <a:t>Theory</a:t>
            </a:r>
            <a:r>
              <a:rPr lang="en-CA" sz="1400" dirty="0"/>
              <a:t> | Subcortex | Cortex | Cognition</a:t>
            </a:r>
          </a:p>
        </p:txBody>
      </p:sp>
      <p:pic>
        <p:nvPicPr>
          <p:cNvPr id="2050" name="Picture 2" descr="Incredible Hulk (1962-1999) #1: Facsimile Edition eBook : Lee, Stan, Kirby,  Jack, Kirby, Jack: Amazon.ca: Kindle Store">
            <a:extLst>
              <a:ext uri="{FF2B5EF4-FFF2-40B4-BE49-F238E27FC236}">
                <a16:creationId xmlns:a16="http://schemas.microsoft.com/office/drawing/2014/main" id="{70EA2C13-FF8B-B11F-949B-F79E64E7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493" y="2035629"/>
            <a:ext cx="2485061" cy="382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16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Expression of Prosody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042" y="2048716"/>
            <a:ext cx="7265636" cy="3678303"/>
          </a:xfrm>
        </p:spPr>
        <p:txBody>
          <a:bodyPr anchor="t">
            <a:normAutofit/>
          </a:bodyPr>
          <a:lstStyle/>
          <a:p>
            <a:r>
              <a:rPr lang="en-CA" sz="2800" dirty="0"/>
              <a:t>Prosody – tone of voice</a:t>
            </a:r>
          </a:p>
          <a:p>
            <a:r>
              <a:rPr lang="en-CA" sz="2800" dirty="0"/>
              <a:t>Affective prosody – emotional tone</a:t>
            </a:r>
          </a:p>
          <a:p>
            <a:pPr lvl="1"/>
            <a:r>
              <a:rPr lang="en-CA" sz="2600" dirty="0"/>
              <a:t>“My mother-in-law is coming to dinner”</a:t>
            </a:r>
          </a:p>
          <a:p>
            <a:r>
              <a:rPr lang="en-CA" sz="2800" dirty="0"/>
              <a:t>Propositional prosody – semantic information</a:t>
            </a:r>
          </a:p>
          <a:p>
            <a:pPr lvl="1"/>
            <a:r>
              <a:rPr lang="en-CA" sz="2600" dirty="0"/>
              <a:t>“What’s that in the road ahead?”</a:t>
            </a:r>
          </a:p>
          <a:p>
            <a:pPr lvl="1"/>
            <a:r>
              <a:rPr lang="en-CA" sz="2600" dirty="0"/>
              <a:t>“What’s that in the road, a head?”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</a:t>
            </a:r>
            <a:r>
              <a:rPr lang="en-CA" sz="1400" b="1" dirty="0"/>
              <a:t>Cortex</a:t>
            </a:r>
            <a:r>
              <a:rPr lang="en-CA" sz="1400" dirty="0"/>
              <a:t>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30</a:t>
            </a:fld>
            <a:endParaRPr lang="en-CA" sz="1400" dirty="0"/>
          </a:p>
        </p:txBody>
      </p:sp>
      <p:pic>
        <p:nvPicPr>
          <p:cNvPr id="1026" name="Picture 2" descr="Alp Öktem on X: &quot;For those who read “prosody” twice there, it refers to the  “music-like” aspects in speech, which correspond to intonation🎶, rhythm🥁  and stress🗣. While words carry “what” is said">
            <a:extLst>
              <a:ext uri="{FF2B5EF4-FFF2-40B4-BE49-F238E27FC236}">
                <a16:creationId xmlns:a16="http://schemas.microsoft.com/office/drawing/2014/main" id="{900D700C-1450-AC0C-6B5F-FA1D3B402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31796" r="47586" b="19224"/>
          <a:stretch/>
        </p:blipFill>
        <p:spPr bwMode="auto">
          <a:xfrm>
            <a:off x="7848981" y="2048716"/>
            <a:ext cx="3055595" cy="185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p Öktem on X: &quot;For those who read “prosody” twice there, it refers to the  “music-like” aspects in speech, which correspond to intonation🎶, rhythm🥁  and stress🗣. While words carry “what” is said">
            <a:extLst>
              <a:ext uri="{FF2B5EF4-FFF2-40B4-BE49-F238E27FC236}">
                <a16:creationId xmlns:a16="http://schemas.microsoft.com/office/drawing/2014/main" id="{33BBF807-E73A-B092-CC4F-8530D3837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31795" r="6337" b="19225"/>
          <a:stretch/>
        </p:blipFill>
        <p:spPr bwMode="auto">
          <a:xfrm>
            <a:off x="7844678" y="3901561"/>
            <a:ext cx="3059898" cy="196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98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Experience of Emotion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CA" sz="2800" dirty="0" err="1"/>
              <a:t>Adynamia</a:t>
            </a:r>
            <a:r>
              <a:rPr lang="en-CA" sz="2800" dirty="0"/>
              <a:t> – lack of modulation of emotional expression (flat affect)</a:t>
            </a:r>
          </a:p>
          <a:p>
            <a:r>
              <a:rPr lang="en-CA" sz="2800" dirty="0"/>
              <a:t>Anhedonia – loss of feelings of pleasure from normally pleasurable experiences</a:t>
            </a:r>
          </a:p>
          <a:p>
            <a:r>
              <a:rPr lang="en-CA" sz="2800" dirty="0"/>
              <a:t>Similar profile of symptoms</a:t>
            </a:r>
          </a:p>
          <a:p>
            <a:r>
              <a:rPr lang="en-CA" sz="2800" dirty="0"/>
              <a:t>Differentiated by whether actual emotional state matches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</a:t>
            </a:r>
            <a:r>
              <a:rPr lang="en-CA" sz="1400" b="1" dirty="0"/>
              <a:t>Cortex</a:t>
            </a:r>
            <a:r>
              <a:rPr lang="en-CA" sz="1400" dirty="0"/>
              <a:t>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31</a:t>
            </a:fld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340891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Experience of Emotion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6461634" cy="3678303"/>
          </a:xfrm>
        </p:spPr>
        <p:txBody>
          <a:bodyPr anchor="t">
            <a:normAutofit/>
          </a:bodyPr>
          <a:lstStyle/>
          <a:p>
            <a:r>
              <a:rPr lang="en-CA" sz="2800" dirty="0"/>
              <a:t>Emotional valence – Positive and negative</a:t>
            </a:r>
          </a:p>
          <a:p>
            <a:r>
              <a:rPr lang="en-CA" sz="2800" dirty="0"/>
              <a:t>Emotional arousal – Strength of valence</a:t>
            </a:r>
          </a:p>
          <a:p>
            <a:r>
              <a:rPr lang="en-CA" sz="2800" dirty="0"/>
              <a:t>RH specialized for negative affect, LH for positive</a:t>
            </a:r>
          </a:p>
          <a:p>
            <a:pPr lvl="1"/>
            <a:r>
              <a:rPr lang="en-CA" sz="2600" dirty="0"/>
              <a:t>RH damage leads to euphoric indifference</a:t>
            </a:r>
          </a:p>
          <a:p>
            <a:pPr lvl="1"/>
            <a:r>
              <a:rPr lang="en-CA" sz="2600" dirty="0"/>
              <a:t>LH damage leads to emotional lability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</a:t>
            </a:r>
            <a:r>
              <a:rPr lang="en-CA" sz="1400" b="1" dirty="0"/>
              <a:t>Cortex</a:t>
            </a:r>
            <a:r>
              <a:rPr lang="en-CA" sz="1400" dirty="0"/>
              <a:t>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32</a:t>
            </a:fld>
            <a:endParaRPr lang="en-CA" sz="1400" dirty="0"/>
          </a:p>
        </p:txBody>
      </p:sp>
      <p:pic>
        <p:nvPicPr>
          <p:cNvPr id="1026" name="Picture 2" descr="Emotional Valence vs. Arousal: Two-Dimensional Model for Emotions">
            <a:extLst>
              <a:ext uri="{FF2B5EF4-FFF2-40B4-BE49-F238E27FC236}">
                <a16:creationId xmlns:a16="http://schemas.microsoft.com/office/drawing/2014/main" id="{8094F86D-CE25-5E6F-E644-256120BBD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561" y="2059523"/>
            <a:ext cx="3920247" cy="392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326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Activity: Valence and Arousal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800" dirty="0"/>
              <a:t>Pull an emotion from the hat</a:t>
            </a:r>
          </a:p>
          <a:p>
            <a:pPr marL="514350" indent="-514350">
              <a:buFont typeface="+mj-lt"/>
              <a:buAutoNum type="arabicPeriod"/>
            </a:pPr>
            <a:endParaRPr lang="en-CA" sz="2800" dirty="0"/>
          </a:p>
          <a:p>
            <a:pPr marL="514350" indent="-514350">
              <a:buFont typeface="+mj-lt"/>
              <a:buAutoNum type="arabicPeriod"/>
            </a:pPr>
            <a:r>
              <a:rPr lang="en-CA" sz="2800" dirty="0"/>
              <a:t>Draw a valence/arousal graph and plot your emotion</a:t>
            </a:r>
          </a:p>
          <a:p>
            <a:pPr marL="514350" indent="-514350">
              <a:buFont typeface="+mj-lt"/>
              <a:buAutoNum type="arabicPeriod"/>
            </a:pPr>
            <a:endParaRPr lang="en-CA" sz="2800" dirty="0"/>
          </a:p>
          <a:p>
            <a:pPr marL="514350" indent="-514350">
              <a:buFont typeface="+mj-lt"/>
              <a:buAutoNum type="arabicPeriod"/>
            </a:pPr>
            <a:r>
              <a:rPr lang="en-CA" sz="2800" dirty="0"/>
              <a:t>When you are called, plot your emotion on the board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</a:t>
            </a:r>
            <a:r>
              <a:rPr lang="en-CA" sz="1400" b="1" dirty="0"/>
              <a:t>Cortex</a:t>
            </a:r>
            <a:r>
              <a:rPr lang="en-CA" sz="1400" dirty="0"/>
              <a:t>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33</a:t>
            </a:fld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240155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01675"/>
            <a:ext cx="11029950" cy="1014413"/>
          </a:xfrm>
        </p:spPr>
        <p:txBody>
          <a:bodyPr>
            <a:normAutofit/>
          </a:bodyPr>
          <a:lstStyle/>
          <a:p>
            <a:r>
              <a:rPr lang="en-CA" sz="3600" dirty="0">
                <a:latin typeface="+mn-lt"/>
              </a:rPr>
              <a:t>Activity: Valence and Arousal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E6F1B3-3DF2-9420-44DE-69CA05C6A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615" y="564329"/>
            <a:ext cx="8446770" cy="62936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E05EF9-E8E1-C00E-4CC5-8E198D1EE676}"/>
              </a:ext>
            </a:extLst>
          </p:cNvPr>
          <p:cNvSpPr/>
          <p:nvPr/>
        </p:nvSpPr>
        <p:spPr>
          <a:xfrm>
            <a:off x="9063990" y="6156325"/>
            <a:ext cx="891540" cy="313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5774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36F41-EEBA-FCFA-978A-E1DA24E5B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Break for 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BA140-2929-72AC-C554-8E4FF1FDB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</a:t>
            </a:r>
            <a:r>
              <a:rPr lang="en-CA" sz="1400" b="1" dirty="0"/>
              <a:t>Cortex</a:t>
            </a:r>
            <a:r>
              <a:rPr lang="en-CA" sz="1400" dirty="0"/>
              <a:t>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3140B-130B-27A3-E906-C0D53469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35</a:t>
            </a:fld>
            <a:endParaRPr lang="en-CA" sz="1400" dirty="0"/>
          </a:p>
        </p:txBody>
      </p:sp>
      <p:pic>
        <p:nvPicPr>
          <p:cNvPr id="4098" name="Picture 2" descr="Question marks explained | Punctuation guide | TheSchoolRun">
            <a:extLst>
              <a:ext uri="{FF2B5EF4-FFF2-40B4-BE49-F238E27FC236}">
                <a16:creationId xmlns:a16="http://schemas.microsoft.com/office/drawing/2014/main" id="{BC6A99EA-BF54-B7DD-6171-F26B4EAEA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590" y="1950308"/>
            <a:ext cx="8876820" cy="400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14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FCA4FD-D7FF-1D81-AC82-2C901412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36</a:t>
            </a:fld>
            <a:endParaRPr lang="en-CA" sz="14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DD9271-C648-E3A6-4094-872BE5A2A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93" y="758778"/>
            <a:ext cx="8196014" cy="583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415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Somatic Marker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20241"/>
            <a:ext cx="11029615" cy="1257299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CA" sz="2400" dirty="0"/>
              <a:t>“Decision-making is […] influenced by visceral and somatosensory markers that arise in bioregulatory processes, including those that express themselves in emotions” (Poppa &amp; Bechara, 2018)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Cortex | </a:t>
            </a:r>
            <a:r>
              <a:rPr lang="en-CA" sz="1400" b="1" dirty="0"/>
              <a:t>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37</a:t>
            </a:fld>
            <a:endParaRPr lang="en-CA" sz="1400" dirty="0"/>
          </a:p>
        </p:txBody>
      </p:sp>
      <p:pic>
        <p:nvPicPr>
          <p:cNvPr id="17" name="Google Shape;618;p25">
            <a:extLst>
              <a:ext uri="{FF2B5EF4-FFF2-40B4-BE49-F238E27FC236}">
                <a16:creationId xmlns:a16="http://schemas.microsoft.com/office/drawing/2014/main" id="{67A9B124-C760-EBA3-2EBE-20C51951A27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192" y="2963137"/>
            <a:ext cx="3865560" cy="298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19;p25">
            <a:extLst>
              <a:ext uri="{FF2B5EF4-FFF2-40B4-BE49-F238E27FC236}">
                <a16:creationId xmlns:a16="http://schemas.microsoft.com/office/drawing/2014/main" id="{58095784-6B34-3385-4F69-D32A26FB7C10}"/>
              </a:ext>
            </a:extLst>
          </p:cNvPr>
          <p:cNvPicPr preferRelativeResize="0"/>
          <p:nvPr/>
        </p:nvPicPr>
        <p:blipFill rotWithShape="1">
          <a:blip r:embed="rId4">
            <a:alphaModFix amt="77000"/>
          </a:blip>
          <a:srcRect r="8995"/>
          <a:stretch/>
        </p:blipFill>
        <p:spPr>
          <a:xfrm>
            <a:off x="7636679" y="2963137"/>
            <a:ext cx="3974128" cy="298867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DE6CFD-D8D6-4481-523B-FBD2F80B3216}"/>
              </a:ext>
            </a:extLst>
          </p:cNvPr>
          <p:cNvSpPr txBox="1"/>
          <p:nvPr/>
        </p:nvSpPr>
        <p:spPr>
          <a:xfrm>
            <a:off x="5144220" y="4922531"/>
            <a:ext cx="115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tx2"/>
                </a:solidFill>
              </a:rPr>
              <a:t>vmPFC</a:t>
            </a:r>
            <a:endParaRPr lang="en-CA" sz="2400" dirty="0">
              <a:solidFill>
                <a:schemeClr val="tx2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D566DA5-6702-C649-59B0-EB29A7008DF2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1497330" y="5153364"/>
            <a:ext cx="364689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50393AE-63ED-07C5-AD9A-3EA5DB48566F}"/>
              </a:ext>
            </a:extLst>
          </p:cNvPr>
          <p:cNvSpPr txBox="1"/>
          <p:nvPr/>
        </p:nvSpPr>
        <p:spPr>
          <a:xfrm>
            <a:off x="6095999" y="4485098"/>
            <a:ext cx="1154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>
                <a:solidFill>
                  <a:schemeClr val="tx2"/>
                </a:solidFill>
              </a:rPr>
              <a:t>Insula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D926647-21E8-06DA-D697-9E7E36028B4A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7250431" y="4715930"/>
            <a:ext cx="1344929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4F07083-B0E3-D5B5-A630-0C2BCD1DEA51}"/>
              </a:ext>
            </a:extLst>
          </p:cNvPr>
          <p:cNvSpPr txBox="1"/>
          <p:nvPr/>
        </p:nvSpPr>
        <p:spPr>
          <a:xfrm>
            <a:off x="8549962" y="6157899"/>
            <a:ext cx="1522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tx2"/>
                </a:solidFill>
              </a:rPr>
              <a:t>Amygdala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776B506-27AF-DB5C-AC8A-12F1C28284CF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9311010" y="5246370"/>
            <a:ext cx="0" cy="9115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479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Iowa Gambling Task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Cortex | </a:t>
            </a:r>
            <a:r>
              <a:rPr lang="en-CA" sz="1400" b="1" dirty="0"/>
              <a:t>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38</a:t>
            </a:fld>
            <a:endParaRPr lang="en-CA" sz="1400" dirty="0"/>
          </a:p>
        </p:txBody>
      </p:sp>
      <p:sp>
        <p:nvSpPr>
          <p:cNvPr id="6" name="Google Shape;639;p27">
            <a:extLst>
              <a:ext uri="{FF2B5EF4-FFF2-40B4-BE49-F238E27FC236}">
                <a16:creationId xmlns:a16="http://schemas.microsoft.com/office/drawing/2014/main" id="{8B6AD0A6-3DDD-4E49-B176-BEEB304342F1}"/>
              </a:ext>
            </a:extLst>
          </p:cNvPr>
          <p:cNvSpPr/>
          <p:nvPr/>
        </p:nvSpPr>
        <p:spPr>
          <a:xfrm>
            <a:off x="2919784" y="2256564"/>
            <a:ext cx="1087438" cy="1452562"/>
          </a:xfrm>
          <a:prstGeom prst="rect">
            <a:avLst/>
          </a:prstGeom>
          <a:solidFill>
            <a:srgbClr val="595959"/>
          </a:solidFill>
          <a:ln w="9525" cap="flat" cmpd="sng">
            <a:solidFill>
              <a:srgbClr val="4A7EB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CA" sz="4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7" name="Google Shape;640;p27">
            <a:extLst>
              <a:ext uri="{FF2B5EF4-FFF2-40B4-BE49-F238E27FC236}">
                <a16:creationId xmlns:a16="http://schemas.microsoft.com/office/drawing/2014/main" id="{6A42ED5C-5F1A-5BE2-D340-9CDF76A1593C}"/>
              </a:ext>
            </a:extLst>
          </p:cNvPr>
          <p:cNvSpPr/>
          <p:nvPr/>
        </p:nvSpPr>
        <p:spPr>
          <a:xfrm>
            <a:off x="4196134" y="2256564"/>
            <a:ext cx="1087438" cy="1452562"/>
          </a:xfrm>
          <a:prstGeom prst="rect">
            <a:avLst/>
          </a:prstGeom>
          <a:solidFill>
            <a:srgbClr val="595959"/>
          </a:solidFill>
          <a:ln w="9525" cap="flat" cmpd="sng">
            <a:solidFill>
              <a:srgbClr val="4A7EB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CA" sz="4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8" name="Google Shape;641;p27">
            <a:extLst>
              <a:ext uri="{FF2B5EF4-FFF2-40B4-BE49-F238E27FC236}">
                <a16:creationId xmlns:a16="http://schemas.microsoft.com/office/drawing/2014/main" id="{99ED2FE8-4845-9F14-7E09-B78FD8C9ECC5}"/>
              </a:ext>
            </a:extLst>
          </p:cNvPr>
          <p:cNvSpPr/>
          <p:nvPr/>
        </p:nvSpPr>
        <p:spPr>
          <a:xfrm>
            <a:off x="6790109" y="2256564"/>
            <a:ext cx="1087438" cy="1452562"/>
          </a:xfrm>
          <a:prstGeom prst="rect">
            <a:avLst/>
          </a:prstGeom>
          <a:solidFill>
            <a:srgbClr val="595959"/>
          </a:solidFill>
          <a:ln w="9525" cap="flat" cmpd="sng">
            <a:solidFill>
              <a:srgbClr val="4A7EB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CA" sz="4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9" name="Google Shape;642;p27">
            <a:extLst>
              <a:ext uri="{FF2B5EF4-FFF2-40B4-BE49-F238E27FC236}">
                <a16:creationId xmlns:a16="http://schemas.microsoft.com/office/drawing/2014/main" id="{7391066A-ED94-1132-6905-C9D1521B08B9}"/>
              </a:ext>
            </a:extLst>
          </p:cNvPr>
          <p:cNvSpPr/>
          <p:nvPr/>
        </p:nvSpPr>
        <p:spPr>
          <a:xfrm>
            <a:off x="8131548" y="2256564"/>
            <a:ext cx="1087437" cy="1452562"/>
          </a:xfrm>
          <a:prstGeom prst="rect">
            <a:avLst/>
          </a:prstGeom>
          <a:solidFill>
            <a:srgbClr val="595959"/>
          </a:solidFill>
          <a:ln w="9525" cap="flat" cmpd="sng">
            <a:solidFill>
              <a:srgbClr val="4A7EB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CA" sz="4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sp>
        <p:nvSpPr>
          <p:cNvPr id="10" name="Google Shape;643;p27">
            <a:extLst>
              <a:ext uri="{FF2B5EF4-FFF2-40B4-BE49-F238E27FC236}">
                <a16:creationId xmlns:a16="http://schemas.microsoft.com/office/drawing/2014/main" id="{DC9F6773-A0BD-F646-DD57-9AF522EC4DC4}"/>
              </a:ext>
            </a:extLst>
          </p:cNvPr>
          <p:cNvSpPr txBox="1"/>
          <p:nvPr/>
        </p:nvSpPr>
        <p:spPr>
          <a:xfrm>
            <a:off x="2323328" y="3961901"/>
            <a:ext cx="374561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24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Bad Decks</a:t>
            </a:r>
            <a:endParaRPr sz="24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24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(high return, very high loss)</a:t>
            </a:r>
            <a:endParaRPr sz="2400"/>
          </a:p>
        </p:txBody>
      </p:sp>
      <p:sp>
        <p:nvSpPr>
          <p:cNvPr id="11" name="Google Shape;644;p27">
            <a:extLst>
              <a:ext uri="{FF2B5EF4-FFF2-40B4-BE49-F238E27FC236}">
                <a16:creationId xmlns:a16="http://schemas.microsoft.com/office/drawing/2014/main" id="{E220E31B-9358-D4B5-26E9-F3BD7B0F89E6}"/>
              </a:ext>
            </a:extLst>
          </p:cNvPr>
          <p:cNvSpPr txBox="1"/>
          <p:nvPr/>
        </p:nvSpPr>
        <p:spPr>
          <a:xfrm>
            <a:off x="6507938" y="3964393"/>
            <a:ext cx="314339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24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Good Decks</a:t>
            </a:r>
            <a:endParaRPr sz="24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24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(low return, lower loss)</a:t>
            </a:r>
            <a:endParaRPr sz="2400"/>
          </a:p>
        </p:txBody>
      </p:sp>
      <p:sp>
        <p:nvSpPr>
          <p:cNvPr id="12" name="Google Shape;646;p27">
            <a:extLst>
              <a:ext uri="{FF2B5EF4-FFF2-40B4-BE49-F238E27FC236}">
                <a16:creationId xmlns:a16="http://schemas.microsoft.com/office/drawing/2014/main" id="{1AF49BD0-80AF-18A0-CC48-1814EBA8619E}"/>
              </a:ext>
            </a:extLst>
          </p:cNvPr>
          <p:cNvSpPr/>
          <p:nvPr/>
        </p:nvSpPr>
        <p:spPr>
          <a:xfrm>
            <a:off x="2674335" y="5045632"/>
            <a:ext cx="6789207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CA" sz="2400" b="0" i="0" u="none" strike="noStrike" cap="none" dirty="0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Best long-term strategy: Choose from good decks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867074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8"/>
          <p:cNvSpPr/>
          <p:nvPr/>
        </p:nvSpPr>
        <p:spPr>
          <a:xfrm>
            <a:off x="212141" y="936785"/>
            <a:ext cx="11710599" cy="69882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28"/>
          <p:cNvSpPr/>
          <p:nvPr/>
        </p:nvSpPr>
        <p:spPr>
          <a:xfrm>
            <a:off x="7460192" y="165745"/>
            <a:ext cx="4360388" cy="608572"/>
          </a:xfrm>
          <a:prstGeom prst="rect">
            <a:avLst/>
          </a:prstGeom>
          <a:solidFill>
            <a:srgbClr val="59595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28"/>
          <p:cNvSpPr/>
          <p:nvPr/>
        </p:nvSpPr>
        <p:spPr>
          <a:xfrm>
            <a:off x="212141" y="4673695"/>
            <a:ext cx="11710599" cy="175824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28"/>
          <p:cNvSpPr/>
          <p:nvPr/>
        </p:nvSpPr>
        <p:spPr>
          <a:xfrm>
            <a:off x="212141" y="2722600"/>
            <a:ext cx="11710599" cy="16899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28"/>
          <p:cNvSpPr/>
          <p:nvPr/>
        </p:nvSpPr>
        <p:spPr>
          <a:xfrm>
            <a:off x="7467438" y="5170773"/>
            <a:ext cx="1090242" cy="1030284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7" name="Google Shape;657;p28"/>
          <p:cNvSpPr/>
          <p:nvPr/>
        </p:nvSpPr>
        <p:spPr>
          <a:xfrm>
            <a:off x="8555464" y="5170773"/>
            <a:ext cx="1090242" cy="1030284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8" name="Google Shape;658;p28"/>
          <p:cNvSpPr/>
          <p:nvPr/>
        </p:nvSpPr>
        <p:spPr>
          <a:xfrm>
            <a:off x="9643490" y="5170772"/>
            <a:ext cx="1090242" cy="1030284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9" name="Google Shape;659;p28"/>
          <p:cNvSpPr/>
          <p:nvPr/>
        </p:nvSpPr>
        <p:spPr>
          <a:xfrm>
            <a:off x="10731271" y="5170487"/>
            <a:ext cx="1090242" cy="1030569"/>
          </a:xfrm>
          <a:prstGeom prst="rect">
            <a:avLst/>
          </a:prstGeom>
          <a:solidFill>
            <a:srgbClr val="C55A11"/>
          </a:solidFill>
          <a:ln w="222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0" name="Google Shape;660;p28"/>
          <p:cNvSpPr/>
          <p:nvPr/>
        </p:nvSpPr>
        <p:spPr>
          <a:xfrm>
            <a:off x="7475201" y="3160980"/>
            <a:ext cx="1090242" cy="1030284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1" name="Google Shape;661;p28"/>
          <p:cNvSpPr/>
          <p:nvPr/>
        </p:nvSpPr>
        <p:spPr>
          <a:xfrm>
            <a:off x="8563227" y="3160980"/>
            <a:ext cx="1090242" cy="1030282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2" name="Google Shape;662;p28"/>
          <p:cNvSpPr/>
          <p:nvPr/>
        </p:nvSpPr>
        <p:spPr>
          <a:xfrm>
            <a:off x="9649389" y="3160977"/>
            <a:ext cx="1090242" cy="1030284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3" name="Google Shape;663;p28"/>
          <p:cNvSpPr/>
          <p:nvPr/>
        </p:nvSpPr>
        <p:spPr>
          <a:xfrm>
            <a:off x="10739325" y="3160835"/>
            <a:ext cx="1090242" cy="1030569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4" name="Google Shape;664;p28"/>
          <p:cNvSpPr/>
          <p:nvPr/>
        </p:nvSpPr>
        <p:spPr>
          <a:xfrm>
            <a:off x="2514114" y="5174396"/>
            <a:ext cx="1090242" cy="1030284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5" name="Google Shape;665;p28"/>
          <p:cNvSpPr/>
          <p:nvPr/>
        </p:nvSpPr>
        <p:spPr>
          <a:xfrm>
            <a:off x="3602140" y="5174396"/>
            <a:ext cx="1090242" cy="1030284"/>
          </a:xfrm>
          <a:prstGeom prst="rect">
            <a:avLst/>
          </a:prstGeom>
          <a:solidFill>
            <a:srgbClr val="F7CAAC"/>
          </a:solidFill>
          <a:ln w="222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6" name="Google Shape;666;p28"/>
          <p:cNvSpPr/>
          <p:nvPr/>
        </p:nvSpPr>
        <p:spPr>
          <a:xfrm>
            <a:off x="4699990" y="5174395"/>
            <a:ext cx="1080417" cy="1030284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7" name="Google Shape;667;p28"/>
          <p:cNvSpPr/>
          <p:nvPr/>
        </p:nvSpPr>
        <p:spPr>
          <a:xfrm>
            <a:off x="5777947" y="5174110"/>
            <a:ext cx="1090242" cy="1030569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8" name="Google Shape;668;p28"/>
          <p:cNvSpPr/>
          <p:nvPr/>
        </p:nvSpPr>
        <p:spPr>
          <a:xfrm>
            <a:off x="2521877" y="3164603"/>
            <a:ext cx="1090242" cy="1030284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9" name="Google Shape;669;p28"/>
          <p:cNvSpPr/>
          <p:nvPr/>
        </p:nvSpPr>
        <p:spPr>
          <a:xfrm>
            <a:off x="3609903" y="3164603"/>
            <a:ext cx="1090242" cy="1030282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0" name="Google Shape;670;p28"/>
          <p:cNvSpPr/>
          <p:nvPr/>
        </p:nvSpPr>
        <p:spPr>
          <a:xfrm>
            <a:off x="4696065" y="3164600"/>
            <a:ext cx="1090242" cy="1030284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1" name="Google Shape;671;p28"/>
          <p:cNvSpPr/>
          <p:nvPr/>
        </p:nvSpPr>
        <p:spPr>
          <a:xfrm>
            <a:off x="5786001" y="3164458"/>
            <a:ext cx="1090242" cy="1030569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2" name="Google Shape;672;p28"/>
          <p:cNvSpPr/>
          <p:nvPr/>
        </p:nvSpPr>
        <p:spPr>
          <a:xfrm>
            <a:off x="212141" y="1847546"/>
            <a:ext cx="11710599" cy="61533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28"/>
          <p:cNvSpPr/>
          <p:nvPr/>
        </p:nvSpPr>
        <p:spPr>
          <a:xfrm>
            <a:off x="1056299" y="7803648"/>
            <a:ext cx="10617724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entury Gothic"/>
              <a:buNone/>
              <a:tabLst/>
              <a:defRPr/>
            </a:pPr>
            <a:r>
              <a:rPr kumimoji="0" lang="en-CA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Bechara, A., Damasio, H., Tranel, D., &amp; Damasio, A. R. (1997). Deciding Advantageously Before Knowing the Advantageous Strategy. </a:t>
            </a:r>
            <a:r>
              <a:rPr kumimoji="0" lang="en-CA" sz="9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Science</a:t>
            </a:r>
            <a:r>
              <a:rPr kumimoji="0" lang="en-CA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, </a:t>
            </a:r>
            <a:r>
              <a:rPr kumimoji="0" lang="en-CA" sz="9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275</a:t>
            </a:r>
            <a:r>
              <a:rPr kumimoji="0" lang="en-CA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(5304), 1293–1295. Figure 1, p. 1294. 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4" name="Google Shape;674;p28"/>
          <p:cNvSpPr/>
          <p:nvPr/>
        </p:nvSpPr>
        <p:spPr>
          <a:xfrm>
            <a:off x="5784358" y="1050800"/>
            <a:ext cx="1090242" cy="30949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Conceptual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675" name="Google Shape;675;p28"/>
          <p:cNvSpPr/>
          <p:nvPr/>
        </p:nvSpPr>
        <p:spPr>
          <a:xfrm>
            <a:off x="4694116" y="1050800"/>
            <a:ext cx="1090242" cy="309490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Hunch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676" name="Google Shape;676;p28"/>
          <p:cNvSpPr/>
          <p:nvPr/>
        </p:nvSpPr>
        <p:spPr>
          <a:xfrm>
            <a:off x="3603874" y="1050800"/>
            <a:ext cx="1090242" cy="309490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Pre-Hunch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677" name="Google Shape;677;p28"/>
          <p:cNvSpPr/>
          <p:nvPr/>
        </p:nvSpPr>
        <p:spPr>
          <a:xfrm>
            <a:off x="2513632" y="1050800"/>
            <a:ext cx="1090242" cy="309490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Baseline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678" name="Google Shape;678;p28"/>
          <p:cNvSpPr/>
          <p:nvPr/>
        </p:nvSpPr>
        <p:spPr>
          <a:xfrm>
            <a:off x="10731852" y="1050800"/>
            <a:ext cx="1090242" cy="30949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Conceptual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679" name="Google Shape;679;p28"/>
          <p:cNvSpPr/>
          <p:nvPr/>
        </p:nvSpPr>
        <p:spPr>
          <a:xfrm>
            <a:off x="9641610" y="1050800"/>
            <a:ext cx="1090242" cy="309490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Hunch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680" name="Google Shape;680;p28"/>
          <p:cNvSpPr/>
          <p:nvPr/>
        </p:nvSpPr>
        <p:spPr>
          <a:xfrm>
            <a:off x="8551368" y="1050800"/>
            <a:ext cx="1090242" cy="309490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Pre-Hunch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681" name="Google Shape;681;p28"/>
          <p:cNvSpPr/>
          <p:nvPr/>
        </p:nvSpPr>
        <p:spPr>
          <a:xfrm>
            <a:off x="7461126" y="1050800"/>
            <a:ext cx="1090242" cy="309490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Baseline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cxnSp>
        <p:nvCxnSpPr>
          <p:cNvPr id="682" name="Google Shape;682;p28"/>
          <p:cNvCxnSpPr/>
          <p:nvPr/>
        </p:nvCxnSpPr>
        <p:spPr>
          <a:xfrm>
            <a:off x="2513632" y="1516920"/>
            <a:ext cx="4360968" cy="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83" name="Google Shape;683;p28"/>
          <p:cNvCxnSpPr/>
          <p:nvPr/>
        </p:nvCxnSpPr>
        <p:spPr>
          <a:xfrm>
            <a:off x="7461126" y="1514575"/>
            <a:ext cx="4360968" cy="2345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84" name="Google Shape;684;p28"/>
          <p:cNvSpPr txBox="1"/>
          <p:nvPr/>
        </p:nvSpPr>
        <p:spPr>
          <a:xfrm>
            <a:off x="474398" y="1900911"/>
            <a:ext cx="17866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Subjects Reaching Epoch (%)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685" name="Google Shape;685;p28"/>
          <p:cNvSpPr/>
          <p:nvPr/>
        </p:nvSpPr>
        <p:spPr>
          <a:xfrm>
            <a:off x="5793982" y="1918561"/>
            <a:ext cx="1090242" cy="48792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70%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686" name="Google Shape;686;p28"/>
          <p:cNvSpPr/>
          <p:nvPr/>
        </p:nvSpPr>
        <p:spPr>
          <a:xfrm>
            <a:off x="4703740" y="1918561"/>
            <a:ext cx="1090242" cy="487920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100%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687" name="Google Shape;687;p28"/>
          <p:cNvSpPr/>
          <p:nvPr/>
        </p:nvSpPr>
        <p:spPr>
          <a:xfrm>
            <a:off x="3613498" y="1918561"/>
            <a:ext cx="1090242" cy="487920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100%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688" name="Google Shape;688;p28"/>
          <p:cNvSpPr/>
          <p:nvPr/>
        </p:nvSpPr>
        <p:spPr>
          <a:xfrm>
            <a:off x="2523256" y="1918561"/>
            <a:ext cx="1090242" cy="487920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100%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689" name="Google Shape;689;p28"/>
          <p:cNvSpPr/>
          <p:nvPr/>
        </p:nvSpPr>
        <p:spPr>
          <a:xfrm>
            <a:off x="10741476" y="1918561"/>
            <a:ext cx="1090242" cy="48792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50%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690" name="Google Shape;690;p28"/>
          <p:cNvSpPr/>
          <p:nvPr/>
        </p:nvSpPr>
        <p:spPr>
          <a:xfrm>
            <a:off x="9651234" y="1918561"/>
            <a:ext cx="1090242" cy="487920"/>
          </a:xfrm>
          <a:prstGeom prst="rect">
            <a:avLst/>
          </a:prstGeom>
          <a:solidFill>
            <a:srgbClr val="F4B081"/>
          </a:solidFill>
          <a:ln w="222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0%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691" name="Google Shape;691;p28"/>
          <p:cNvSpPr/>
          <p:nvPr/>
        </p:nvSpPr>
        <p:spPr>
          <a:xfrm>
            <a:off x="8560992" y="1918561"/>
            <a:ext cx="1090242" cy="487920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100%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692" name="Google Shape;692;p28"/>
          <p:cNvSpPr/>
          <p:nvPr/>
        </p:nvSpPr>
        <p:spPr>
          <a:xfrm>
            <a:off x="7470750" y="1918561"/>
            <a:ext cx="1090242" cy="487920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100%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cxnSp>
        <p:nvCxnSpPr>
          <p:cNvPr id="693" name="Google Shape;693;p28"/>
          <p:cNvCxnSpPr/>
          <p:nvPr/>
        </p:nvCxnSpPr>
        <p:spPr>
          <a:xfrm flipH="1">
            <a:off x="2517864" y="3164602"/>
            <a:ext cx="8274" cy="101678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4" name="Google Shape;694;p28"/>
          <p:cNvCxnSpPr/>
          <p:nvPr/>
        </p:nvCxnSpPr>
        <p:spPr>
          <a:xfrm>
            <a:off x="2454718" y="3293228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5" name="Google Shape;695;p28"/>
          <p:cNvCxnSpPr/>
          <p:nvPr/>
        </p:nvCxnSpPr>
        <p:spPr>
          <a:xfrm>
            <a:off x="2450292" y="3521828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6" name="Google Shape;696;p28"/>
          <p:cNvCxnSpPr/>
          <p:nvPr/>
        </p:nvCxnSpPr>
        <p:spPr>
          <a:xfrm>
            <a:off x="2449619" y="3744078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7" name="Google Shape;697;p28"/>
          <p:cNvCxnSpPr/>
          <p:nvPr/>
        </p:nvCxnSpPr>
        <p:spPr>
          <a:xfrm>
            <a:off x="2448368" y="3972678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8" name="Google Shape;698;p28"/>
          <p:cNvCxnSpPr/>
          <p:nvPr/>
        </p:nvCxnSpPr>
        <p:spPr>
          <a:xfrm>
            <a:off x="2449694" y="4184092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9" name="Google Shape;699;p28"/>
          <p:cNvSpPr txBox="1"/>
          <p:nvPr/>
        </p:nvSpPr>
        <p:spPr>
          <a:xfrm>
            <a:off x="2189932" y="4013550"/>
            <a:ext cx="1997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00" name="Google Shape;700;p28"/>
          <p:cNvSpPr txBox="1"/>
          <p:nvPr/>
        </p:nvSpPr>
        <p:spPr>
          <a:xfrm>
            <a:off x="2113487" y="3593365"/>
            <a:ext cx="4313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01" name="Google Shape;701;p28"/>
          <p:cNvSpPr txBox="1"/>
          <p:nvPr/>
        </p:nvSpPr>
        <p:spPr>
          <a:xfrm>
            <a:off x="2122566" y="3145146"/>
            <a:ext cx="4313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02" name="Google Shape;702;p28"/>
          <p:cNvSpPr/>
          <p:nvPr/>
        </p:nvSpPr>
        <p:spPr>
          <a:xfrm>
            <a:off x="2720447" y="4051384"/>
            <a:ext cx="357726" cy="12558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28"/>
          <p:cNvSpPr/>
          <p:nvPr/>
        </p:nvSpPr>
        <p:spPr>
          <a:xfrm>
            <a:off x="3078173" y="4132886"/>
            <a:ext cx="357726" cy="45719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704" name="Google Shape;704;p28"/>
          <p:cNvCxnSpPr/>
          <p:nvPr/>
        </p:nvCxnSpPr>
        <p:spPr>
          <a:xfrm>
            <a:off x="2696474" y="4183422"/>
            <a:ext cx="763398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5" name="Google Shape;705;p28"/>
          <p:cNvSpPr/>
          <p:nvPr/>
        </p:nvSpPr>
        <p:spPr>
          <a:xfrm>
            <a:off x="3790673" y="3815297"/>
            <a:ext cx="357726" cy="361283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28"/>
          <p:cNvSpPr/>
          <p:nvPr/>
        </p:nvSpPr>
        <p:spPr>
          <a:xfrm>
            <a:off x="4148399" y="3744078"/>
            <a:ext cx="357726" cy="434143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707" name="Google Shape;707;p28"/>
          <p:cNvCxnSpPr/>
          <p:nvPr/>
        </p:nvCxnSpPr>
        <p:spPr>
          <a:xfrm>
            <a:off x="3766700" y="4183038"/>
            <a:ext cx="763398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8" name="Google Shape;708;p28"/>
          <p:cNvSpPr/>
          <p:nvPr/>
        </p:nvSpPr>
        <p:spPr>
          <a:xfrm>
            <a:off x="4881748" y="4049359"/>
            <a:ext cx="357726" cy="12558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28"/>
          <p:cNvSpPr/>
          <p:nvPr/>
        </p:nvSpPr>
        <p:spPr>
          <a:xfrm>
            <a:off x="5239474" y="3625933"/>
            <a:ext cx="357726" cy="550647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710" name="Google Shape;710;p28"/>
          <p:cNvCxnSpPr/>
          <p:nvPr/>
        </p:nvCxnSpPr>
        <p:spPr>
          <a:xfrm>
            <a:off x="4857775" y="4181397"/>
            <a:ext cx="763398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1" name="Google Shape;711;p28"/>
          <p:cNvSpPr/>
          <p:nvPr/>
        </p:nvSpPr>
        <p:spPr>
          <a:xfrm>
            <a:off x="5968709" y="4054162"/>
            <a:ext cx="357726" cy="12558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28"/>
          <p:cNvSpPr/>
          <p:nvPr/>
        </p:nvSpPr>
        <p:spPr>
          <a:xfrm>
            <a:off x="6326435" y="3676122"/>
            <a:ext cx="357726" cy="505261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713" name="Google Shape;713;p28"/>
          <p:cNvCxnSpPr/>
          <p:nvPr/>
        </p:nvCxnSpPr>
        <p:spPr>
          <a:xfrm>
            <a:off x="5944736" y="4186200"/>
            <a:ext cx="763398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4" name="Google Shape;714;p28"/>
          <p:cNvSpPr/>
          <p:nvPr/>
        </p:nvSpPr>
        <p:spPr>
          <a:xfrm>
            <a:off x="3559639" y="2856127"/>
            <a:ext cx="144000" cy="14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28"/>
          <p:cNvSpPr/>
          <p:nvPr/>
        </p:nvSpPr>
        <p:spPr>
          <a:xfrm>
            <a:off x="4759333" y="2851400"/>
            <a:ext cx="144000" cy="144000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28"/>
          <p:cNvSpPr txBox="1"/>
          <p:nvPr/>
        </p:nvSpPr>
        <p:spPr>
          <a:xfrm>
            <a:off x="3725670" y="2774238"/>
            <a:ext cx="101896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Bad Decks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17" name="Google Shape;717;p28"/>
          <p:cNvSpPr txBox="1"/>
          <p:nvPr/>
        </p:nvSpPr>
        <p:spPr>
          <a:xfrm>
            <a:off x="4891572" y="2783315"/>
            <a:ext cx="140878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Good Decks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18" name="Google Shape;718;p28"/>
          <p:cNvSpPr/>
          <p:nvPr/>
        </p:nvSpPr>
        <p:spPr>
          <a:xfrm>
            <a:off x="7672726" y="4076502"/>
            <a:ext cx="357726" cy="10048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28"/>
          <p:cNvSpPr/>
          <p:nvPr/>
        </p:nvSpPr>
        <p:spPr>
          <a:xfrm>
            <a:off x="8030452" y="4132904"/>
            <a:ext cx="357726" cy="45719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720" name="Google Shape;720;p28"/>
          <p:cNvCxnSpPr/>
          <p:nvPr/>
        </p:nvCxnSpPr>
        <p:spPr>
          <a:xfrm>
            <a:off x="7648753" y="4183440"/>
            <a:ext cx="763398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1" name="Google Shape;721;p28"/>
          <p:cNvSpPr/>
          <p:nvPr/>
        </p:nvSpPr>
        <p:spPr>
          <a:xfrm>
            <a:off x="8739335" y="3204515"/>
            <a:ext cx="357726" cy="972083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28"/>
          <p:cNvSpPr/>
          <p:nvPr/>
        </p:nvSpPr>
        <p:spPr>
          <a:xfrm>
            <a:off x="9097061" y="3488274"/>
            <a:ext cx="357726" cy="689966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723" name="Google Shape;723;p28"/>
          <p:cNvCxnSpPr/>
          <p:nvPr/>
        </p:nvCxnSpPr>
        <p:spPr>
          <a:xfrm>
            <a:off x="8715362" y="4183056"/>
            <a:ext cx="763398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4" name="Google Shape;724;p28"/>
          <p:cNvSpPr/>
          <p:nvPr/>
        </p:nvSpPr>
        <p:spPr>
          <a:xfrm>
            <a:off x="10931117" y="3806629"/>
            <a:ext cx="357726" cy="373131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28"/>
          <p:cNvSpPr/>
          <p:nvPr/>
        </p:nvSpPr>
        <p:spPr>
          <a:xfrm>
            <a:off x="11288843" y="3836340"/>
            <a:ext cx="357726" cy="345061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726" name="Google Shape;726;p28"/>
          <p:cNvCxnSpPr/>
          <p:nvPr/>
        </p:nvCxnSpPr>
        <p:spPr>
          <a:xfrm>
            <a:off x="10907144" y="4186218"/>
            <a:ext cx="763398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7" name="Google Shape;727;p28"/>
          <p:cNvCxnSpPr/>
          <p:nvPr/>
        </p:nvCxnSpPr>
        <p:spPr>
          <a:xfrm>
            <a:off x="2505246" y="5174110"/>
            <a:ext cx="0" cy="101609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8" name="Google Shape;728;p28"/>
          <p:cNvCxnSpPr/>
          <p:nvPr/>
        </p:nvCxnSpPr>
        <p:spPr>
          <a:xfrm>
            <a:off x="2442100" y="5253709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9" name="Google Shape;729;p28"/>
          <p:cNvCxnSpPr/>
          <p:nvPr/>
        </p:nvCxnSpPr>
        <p:spPr>
          <a:xfrm>
            <a:off x="2437674" y="5627317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0" name="Google Shape;730;p28"/>
          <p:cNvCxnSpPr/>
          <p:nvPr/>
        </p:nvCxnSpPr>
        <p:spPr>
          <a:xfrm>
            <a:off x="2437001" y="5813315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1" name="Google Shape;731;p28"/>
          <p:cNvCxnSpPr/>
          <p:nvPr/>
        </p:nvCxnSpPr>
        <p:spPr>
          <a:xfrm>
            <a:off x="2435750" y="5997607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2" name="Google Shape;732;p28"/>
          <p:cNvCxnSpPr/>
          <p:nvPr/>
        </p:nvCxnSpPr>
        <p:spPr>
          <a:xfrm>
            <a:off x="2442100" y="6192909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3" name="Google Shape;733;p28"/>
          <p:cNvSpPr txBox="1"/>
          <p:nvPr/>
        </p:nvSpPr>
        <p:spPr>
          <a:xfrm>
            <a:off x="2015523" y="6036311"/>
            <a:ext cx="4175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0.0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34" name="Google Shape;734;p28"/>
          <p:cNvSpPr/>
          <p:nvPr/>
        </p:nvSpPr>
        <p:spPr>
          <a:xfrm>
            <a:off x="2721522" y="5938574"/>
            <a:ext cx="357726" cy="251626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28"/>
          <p:cNvSpPr/>
          <p:nvPr/>
        </p:nvSpPr>
        <p:spPr>
          <a:xfrm>
            <a:off x="3079248" y="5982532"/>
            <a:ext cx="357726" cy="209310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736" name="Google Shape;736;p28"/>
          <p:cNvCxnSpPr/>
          <p:nvPr/>
        </p:nvCxnSpPr>
        <p:spPr>
          <a:xfrm>
            <a:off x="2697549" y="6196658"/>
            <a:ext cx="763398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7" name="Google Shape;737;p28"/>
          <p:cNvSpPr/>
          <p:nvPr/>
        </p:nvSpPr>
        <p:spPr>
          <a:xfrm>
            <a:off x="3818046" y="5414435"/>
            <a:ext cx="357726" cy="774123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28"/>
          <p:cNvSpPr/>
          <p:nvPr/>
        </p:nvSpPr>
        <p:spPr>
          <a:xfrm>
            <a:off x="4175772" y="5579592"/>
            <a:ext cx="357726" cy="610608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739" name="Google Shape;739;p28"/>
          <p:cNvCxnSpPr/>
          <p:nvPr/>
        </p:nvCxnSpPr>
        <p:spPr>
          <a:xfrm>
            <a:off x="3794073" y="6195016"/>
            <a:ext cx="763398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0" name="Google Shape;740;p28"/>
          <p:cNvSpPr/>
          <p:nvPr/>
        </p:nvSpPr>
        <p:spPr>
          <a:xfrm>
            <a:off x="4896002" y="5347484"/>
            <a:ext cx="357726" cy="84094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28"/>
          <p:cNvSpPr/>
          <p:nvPr/>
        </p:nvSpPr>
        <p:spPr>
          <a:xfrm>
            <a:off x="5253728" y="5612341"/>
            <a:ext cx="357726" cy="577730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742" name="Google Shape;742;p28"/>
          <p:cNvCxnSpPr/>
          <p:nvPr/>
        </p:nvCxnSpPr>
        <p:spPr>
          <a:xfrm>
            <a:off x="4872029" y="6194887"/>
            <a:ext cx="763398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3" name="Google Shape;743;p28"/>
          <p:cNvSpPr/>
          <p:nvPr/>
        </p:nvSpPr>
        <p:spPr>
          <a:xfrm>
            <a:off x="5983052" y="5377531"/>
            <a:ext cx="357726" cy="814311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28"/>
          <p:cNvSpPr/>
          <p:nvPr/>
        </p:nvSpPr>
        <p:spPr>
          <a:xfrm>
            <a:off x="6340778" y="5728756"/>
            <a:ext cx="357726" cy="464727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745" name="Google Shape;745;p28"/>
          <p:cNvCxnSpPr/>
          <p:nvPr/>
        </p:nvCxnSpPr>
        <p:spPr>
          <a:xfrm>
            <a:off x="5959079" y="6198300"/>
            <a:ext cx="763398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6" name="Google Shape;746;p28"/>
          <p:cNvSpPr/>
          <p:nvPr/>
        </p:nvSpPr>
        <p:spPr>
          <a:xfrm>
            <a:off x="7683156" y="5983259"/>
            <a:ext cx="357726" cy="20767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28"/>
          <p:cNvSpPr/>
          <p:nvPr/>
        </p:nvSpPr>
        <p:spPr>
          <a:xfrm>
            <a:off x="8040882" y="6043103"/>
            <a:ext cx="357726" cy="149468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748" name="Google Shape;748;p28"/>
          <p:cNvCxnSpPr/>
          <p:nvPr/>
        </p:nvCxnSpPr>
        <p:spPr>
          <a:xfrm>
            <a:off x="7659183" y="6197387"/>
            <a:ext cx="763398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9" name="Google Shape;749;p28"/>
          <p:cNvSpPr/>
          <p:nvPr/>
        </p:nvSpPr>
        <p:spPr>
          <a:xfrm>
            <a:off x="8735135" y="6042718"/>
            <a:ext cx="357726" cy="14782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28"/>
          <p:cNvSpPr/>
          <p:nvPr/>
        </p:nvSpPr>
        <p:spPr>
          <a:xfrm>
            <a:off x="9092861" y="6076415"/>
            <a:ext cx="357726" cy="115771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751" name="Google Shape;751;p28"/>
          <p:cNvCxnSpPr/>
          <p:nvPr/>
        </p:nvCxnSpPr>
        <p:spPr>
          <a:xfrm>
            <a:off x="8711162" y="6197003"/>
            <a:ext cx="763398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2" name="Google Shape;752;p28"/>
          <p:cNvSpPr/>
          <p:nvPr/>
        </p:nvSpPr>
        <p:spPr>
          <a:xfrm>
            <a:off x="10926917" y="6140673"/>
            <a:ext cx="357726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28"/>
          <p:cNvSpPr/>
          <p:nvPr/>
        </p:nvSpPr>
        <p:spPr>
          <a:xfrm>
            <a:off x="11284643" y="6135869"/>
            <a:ext cx="357726" cy="52164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754" name="Google Shape;754;p28"/>
          <p:cNvCxnSpPr/>
          <p:nvPr/>
        </p:nvCxnSpPr>
        <p:spPr>
          <a:xfrm>
            <a:off x="10902944" y="6192850"/>
            <a:ext cx="763398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5" name="Google Shape;755;p28"/>
          <p:cNvCxnSpPr/>
          <p:nvPr/>
        </p:nvCxnSpPr>
        <p:spPr>
          <a:xfrm>
            <a:off x="2433826" y="5441348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6" name="Google Shape;756;p28"/>
          <p:cNvSpPr/>
          <p:nvPr/>
        </p:nvSpPr>
        <p:spPr>
          <a:xfrm>
            <a:off x="3559639" y="4867997"/>
            <a:ext cx="144000" cy="14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28"/>
          <p:cNvSpPr/>
          <p:nvPr/>
        </p:nvSpPr>
        <p:spPr>
          <a:xfrm>
            <a:off x="4759333" y="4863270"/>
            <a:ext cx="144000" cy="144000"/>
          </a:xfrm>
          <a:prstGeom prst="rect">
            <a:avLst/>
          </a:prstGeom>
          <a:solidFill>
            <a:srgbClr val="548135">
              <a:alpha val="47843"/>
            </a:srgbClr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28"/>
          <p:cNvSpPr txBox="1"/>
          <p:nvPr/>
        </p:nvSpPr>
        <p:spPr>
          <a:xfrm>
            <a:off x="3725670" y="4786108"/>
            <a:ext cx="101896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Bad Decks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59" name="Google Shape;759;p28"/>
          <p:cNvSpPr txBox="1"/>
          <p:nvPr/>
        </p:nvSpPr>
        <p:spPr>
          <a:xfrm>
            <a:off x="4891572" y="4795185"/>
            <a:ext cx="140878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Good Decks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60" name="Google Shape;760;p28"/>
          <p:cNvSpPr txBox="1"/>
          <p:nvPr/>
        </p:nvSpPr>
        <p:spPr>
          <a:xfrm>
            <a:off x="2016265" y="5667625"/>
            <a:ext cx="4175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0.4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61" name="Google Shape;761;p28"/>
          <p:cNvSpPr txBox="1"/>
          <p:nvPr/>
        </p:nvSpPr>
        <p:spPr>
          <a:xfrm>
            <a:off x="2012795" y="5299891"/>
            <a:ext cx="4175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0.8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62" name="Google Shape;762;p28"/>
          <p:cNvSpPr txBox="1"/>
          <p:nvPr/>
        </p:nvSpPr>
        <p:spPr>
          <a:xfrm>
            <a:off x="302368" y="5401594"/>
            <a:ext cx="178660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Mean Magnitude of SCRs (</a:t>
            </a:r>
            <a:r>
              <a:rPr kumimoji="0" lang="en-CA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Noto Sans Symbols"/>
                <a:cs typeface="Noto Sans Symbols"/>
                <a:sym typeface="Noto Sans Symbols"/>
              </a:rPr>
              <a:t>μ</a:t>
            </a:r>
            <a:r>
              <a:rPr kumimoji="0" lang="en-CA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C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)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63" name="Google Shape;763;p28"/>
          <p:cNvSpPr txBox="1"/>
          <p:nvPr/>
        </p:nvSpPr>
        <p:spPr>
          <a:xfrm>
            <a:off x="476967" y="3261243"/>
            <a:ext cx="170465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Mean Number of Cards Selected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cxnSp>
        <p:nvCxnSpPr>
          <p:cNvPr id="764" name="Google Shape;764;p28"/>
          <p:cNvCxnSpPr/>
          <p:nvPr/>
        </p:nvCxnSpPr>
        <p:spPr>
          <a:xfrm flipH="1">
            <a:off x="7469097" y="3160742"/>
            <a:ext cx="8274" cy="101678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65" name="Google Shape;765;p28"/>
          <p:cNvCxnSpPr/>
          <p:nvPr/>
        </p:nvCxnSpPr>
        <p:spPr>
          <a:xfrm>
            <a:off x="7405951" y="3289368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66" name="Google Shape;766;p28"/>
          <p:cNvCxnSpPr/>
          <p:nvPr/>
        </p:nvCxnSpPr>
        <p:spPr>
          <a:xfrm>
            <a:off x="7401525" y="3517968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67" name="Google Shape;767;p28"/>
          <p:cNvCxnSpPr/>
          <p:nvPr/>
        </p:nvCxnSpPr>
        <p:spPr>
          <a:xfrm>
            <a:off x="7400852" y="3740218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68" name="Google Shape;768;p28"/>
          <p:cNvCxnSpPr/>
          <p:nvPr/>
        </p:nvCxnSpPr>
        <p:spPr>
          <a:xfrm>
            <a:off x="7399601" y="3968818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69" name="Google Shape;769;p28"/>
          <p:cNvCxnSpPr/>
          <p:nvPr/>
        </p:nvCxnSpPr>
        <p:spPr>
          <a:xfrm>
            <a:off x="7400927" y="4180232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0" name="Google Shape;770;p28"/>
          <p:cNvSpPr txBox="1"/>
          <p:nvPr/>
        </p:nvSpPr>
        <p:spPr>
          <a:xfrm>
            <a:off x="7141165" y="4009690"/>
            <a:ext cx="1997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71" name="Google Shape;771;p28"/>
          <p:cNvSpPr txBox="1"/>
          <p:nvPr/>
        </p:nvSpPr>
        <p:spPr>
          <a:xfrm>
            <a:off x="7064720" y="3589505"/>
            <a:ext cx="4313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72" name="Google Shape;772;p28"/>
          <p:cNvSpPr txBox="1"/>
          <p:nvPr/>
        </p:nvSpPr>
        <p:spPr>
          <a:xfrm>
            <a:off x="7073799" y="3141286"/>
            <a:ext cx="4313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8551367" y="2862989"/>
            <a:ext cx="144000" cy="14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9751061" y="2858262"/>
            <a:ext cx="144000" cy="144000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28"/>
          <p:cNvSpPr txBox="1"/>
          <p:nvPr/>
        </p:nvSpPr>
        <p:spPr>
          <a:xfrm>
            <a:off x="8717398" y="2781100"/>
            <a:ext cx="101896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Bad Decks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76" name="Google Shape;776;p28"/>
          <p:cNvSpPr txBox="1"/>
          <p:nvPr/>
        </p:nvSpPr>
        <p:spPr>
          <a:xfrm>
            <a:off x="9883300" y="2790177"/>
            <a:ext cx="140878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Good Decks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cxnSp>
        <p:nvCxnSpPr>
          <p:cNvPr id="777" name="Google Shape;777;p28"/>
          <p:cNvCxnSpPr/>
          <p:nvPr/>
        </p:nvCxnSpPr>
        <p:spPr>
          <a:xfrm>
            <a:off x="7463787" y="5172339"/>
            <a:ext cx="0" cy="101609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78" name="Google Shape;778;p28"/>
          <p:cNvCxnSpPr/>
          <p:nvPr/>
        </p:nvCxnSpPr>
        <p:spPr>
          <a:xfrm>
            <a:off x="7400641" y="5251938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79" name="Google Shape;779;p28"/>
          <p:cNvCxnSpPr/>
          <p:nvPr/>
        </p:nvCxnSpPr>
        <p:spPr>
          <a:xfrm>
            <a:off x="7396215" y="5625546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0" name="Google Shape;780;p28"/>
          <p:cNvCxnSpPr/>
          <p:nvPr/>
        </p:nvCxnSpPr>
        <p:spPr>
          <a:xfrm>
            <a:off x="7395542" y="5811544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1" name="Google Shape;781;p28"/>
          <p:cNvCxnSpPr/>
          <p:nvPr/>
        </p:nvCxnSpPr>
        <p:spPr>
          <a:xfrm>
            <a:off x="7394291" y="5995836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2" name="Google Shape;782;p28"/>
          <p:cNvCxnSpPr/>
          <p:nvPr/>
        </p:nvCxnSpPr>
        <p:spPr>
          <a:xfrm>
            <a:off x="7393326" y="6191138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3" name="Google Shape;783;p28"/>
          <p:cNvSpPr txBox="1"/>
          <p:nvPr/>
        </p:nvSpPr>
        <p:spPr>
          <a:xfrm>
            <a:off x="6974064" y="6034540"/>
            <a:ext cx="4175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0.0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cxnSp>
        <p:nvCxnSpPr>
          <p:cNvPr id="784" name="Google Shape;784;p28"/>
          <p:cNvCxnSpPr/>
          <p:nvPr/>
        </p:nvCxnSpPr>
        <p:spPr>
          <a:xfrm>
            <a:off x="7392367" y="5439577"/>
            <a:ext cx="714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5" name="Google Shape;785;p28"/>
          <p:cNvSpPr txBox="1"/>
          <p:nvPr/>
        </p:nvSpPr>
        <p:spPr>
          <a:xfrm>
            <a:off x="6974806" y="5665854"/>
            <a:ext cx="4175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0.4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86" name="Google Shape;786;p28"/>
          <p:cNvSpPr txBox="1"/>
          <p:nvPr/>
        </p:nvSpPr>
        <p:spPr>
          <a:xfrm>
            <a:off x="6971336" y="5298120"/>
            <a:ext cx="4175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0.8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8563128" y="4865528"/>
            <a:ext cx="144000" cy="14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9762822" y="4860801"/>
            <a:ext cx="144000" cy="144000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28"/>
          <p:cNvSpPr txBox="1"/>
          <p:nvPr/>
        </p:nvSpPr>
        <p:spPr>
          <a:xfrm>
            <a:off x="8729159" y="4783639"/>
            <a:ext cx="101896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Bad Decks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90" name="Google Shape;790;p28"/>
          <p:cNvSpPr txBox="1"/>
          <p:nvPr/>
        </p:nvSpPr>
        <p:spPr>
          <a:xfrm>
            <a:off x="9895061" y="4792716"/>
            <a:ext cx="140878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Good Decks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212140" y="6494674"/>
            <a:ext cx="1171059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entury Gothic"/>
              <a:buNone/>
              <a:tabLst/>
              <a:defRPr/>
            </a:pPr>
            <a:r>
              <a:rPr kumimoji="0" lang="en-CA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Bechara, A., Damasio, H., </a:t>
            </a:r>
            <a:r>
              <a:rPr kumimoji="0" lang="en-CA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Tranel</a:t>
            </a:r>
            <a:r>
              <a:rPr kumimoji="0" lang="en-CA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, D., &amp; Damasio, A. R. (1997). Deciding Advantageously Before Knowing the Advantageous Strategy. </a:t>
            </a:r>
            <a:r>
              <a:rPr kumimoji="0" lang="en-CA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Science</a:t>
            </a:r>
            <a:r>
              <a:rPr kumimoji="0" lang="en-CA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, </a:t>
            </a:r>
            <a:r>
              <a:rPr kumimoji="0" lang="en-CA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275</a:t>
            </a:r>
            <a:r>
              <a:rPr kumimoji="0" lang="en-CA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(5304), 1293–1295. Figure 1, p. 1294. 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2" name="Google Shape;792;p28"/>
          <p:cNvSpPr txBox="1"/>
          <p:nvPr/>
        </p:nvSpPr>
        <p:spPr>
          <a:xfrm>
            <a:off x="8005162" y="285365"/>
            <a:ext cx="327044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CA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Prefrontal Damage Patients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2523836" y="171555"/>
            <a:ext cx="4360388" cy="608572"/>
          </a:xfrm>
          <a:prstGeom prst="rect">
            <a:avLst/>
          </a:prstGeom>
          <a:solidFill>
            <a:srgbClr val="59595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28"/>
          <p:cNvSpPr txBox="1"/>
          <p:nvPr/>
        </p:nvSpPr>
        <p:spPr>
          <a:xfrm>
            <a:off x="3609903" y="295517"/>
            <a:ext cx="197361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CA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Normal Controls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95" name="Google Shape;795;p28"/>
          <p:cNvSpPr txBox="1"/>
          <p:nvPr/>
        </p:nvSpPr>
        <p:spPr>
          <a:xfrm>
            <a:off x="474399" y="1057099"/>
            <a:ext cx="17866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  <a:tabLst/>
              <a:defRPr/>
            </a:pPr>
            <a:r>
              <a:rPr kumimoji="0" lang="en-C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Century Gothic"/>
                <a:cs typeface="Century Gothic"/>
                <a:sym typeface="Century Gothic"/>
              </a:rPr>
              <a:t>Epochs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96" name="Google Shape;796;p28"/>
          <p:cNvSpPr txBox="1"/>
          <p:nvPr/>
        </p:nvSpPr>
        <p:spPr>
          <a:xfrm>
            <a:off x="4931681" y="3656574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*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97" name="Google Shape;797;p28"/>
          <p:cNvSpPr txBox="1"/>
          <p:nvPr/>
        </p:nvSpPr>
        <p:spPr>
          <a:xfrm>
            <a:off x="5955844" y="3669132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*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98" name="Google Shape;798;p28"/>
          <p:cNvSpPr txBox="1"/>
          <p:nvPr/>
        </p:nvSpPr>
        <p:spPr>
          <a:xfrm>
            <a:off x="4179422" y="5258156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*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799" name="Google Shape;799;p28"/>
          <p:cNvSpPr txBox="1"/>
          <p:nvPr/>
        </p:nvSpPr>
        <p:spPr>
          <a:xfrm>
            <a:off x="5286457" y="5269113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*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800" name="Google Shape;800;p28"/>
          <p:cNvSpPr txBox="1"/>
          <p:nvPr/>
        </p:nvSpPr>
        <p:spPr>
          <a:xfrm>
            <a:off x="6383640" y="5311052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*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801" name="Google Shape;801;p28"/>
          <p:cNvSpPr txBox="1"/>
          <p:nvPr/>
        </p:nvSpPr>
        <p:spPr>
          <a:xfrm>
            <a:off x="9120812" y="3207430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*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802" name="Google Shape;802;p28"/>
          <p:cNvSpPr txBox="1"/>
          <p:nvPr/>
        </p:nvSpPr>
        <p:spPr>
          <a:xfrm>
            <a:off x="3036744" y="3784480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*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803" name="Google Shape;803;p28"/>
          <p:cNvSpPr txBox="1"/>
          <p:nvPr/>
        </p:nvSpPr>
        <p:spPr>
          <a:xfrm>
            <a:off x="7999430" y="3851115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*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383A1-9FA7-67B4-94D3-033AAD052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What is an emotion?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17E61-DB97-C880-D369-9DD71C6BA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452465" cy="3678303"/>
          </a:xfrm>
        </p:spPr>
        <p:txBody>
          <a:bodyPr anchor="t">
            <a:normAutofit/>
          </a:bodyPr>
          <a:lstStyle/>
          <a:p>
            <a:r>
              <a:rPr lang="en-CA" sz="2800" dirty="0"/>
              <a:t>Evolved reward-and-punishment (conditioning) circuits</a:t>
            </a:r>
          </a:p>
          <a:p>
            <a:r>
              <a:rPr lang="en-CA" sz="2800" dirty="0"/>
              <a:t>Neural overlap between emotion and conditioning</a:t>
            </a:r>
          </a:p>
          <a:p>
            <a:r>
              <a:rPr lang="en-CA" sz="2800" dirty="0"/>
              <a:t>But we are aware of emotions and conditioning</a:t>
            </a:r>
          </a:p>
          <a:p>
            <a:r>
              <a:rPr lang="en-CA" sz="2800" dirty="0"/>
              <a:t>Are emotions just a form of conditioned response?</a:t>
            </a:r>
          </a:p>
          <a:p>
            <a:endParaRPr lang="en-CA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2B582-897C-9BFF-DF1F-5B4541043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4</a:t>
            </a:fld>
            <a:endParaRPr lang="en-CA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EC9BB-DC44-F45E-398E-10487A90D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b="1" dirty="0"/>
              <a:t>Theory</a:t>
            </a:r>
            <a:r>
              <a:rPr lang="en-CA" sz="1400" dirty="0"/>
              <a:t> | Subcortex | Cortex | Cognition</a:t>
            </a:r>
          </a:p>
        </p:txBody>
      </p:sp>
      <p:pic>
        <p:nvPicPr>
          <p:cNvPr id="2050" name="Picture 2" descr="1,600+ Cartoon Of Rotten Food Stock Illustrations, Royalty-Free Vector  Graphics &amp; Clip Art - iStock">
            <a:extLst>
              <a:ext uri="{FF2B5EF4-FFF2-40B4-BE49-F238E27FC236}">
                <a16:creationId xmlns:a16="http://schemas.microsoft.com/office/drawing/2014/main" id="{DE6CB0FE-B2D7-886A-3CC6-FFF7C904A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901" y="2241193"/>
            <a:ext cx="3556907" cy="355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59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33"/>
          <p:cNvSpPr/>
          <p:nvPr/>
        </p:nvSpPr>
        <p:spPr>
          <a:xfrm>
            <a:off x="3863453" y="3862547"/>
            <a:ext cx="7966223" cy="276131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33"/>
          <p:cNvSpPr/>
          <p:nvPr/>
        </p:nvSpPr>
        <p:spPr>
          <a:xfrm>
            <a:off x="3863453" y="786819"/>
            <a:ext cx="7966223" cy="276951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862" name="Google Shape;862;p33"/>
          <p:cNvPicPr preferRelativeResize="0"/>
          <p:nvPr/>
        </p:nvPicPr>
        <p:blipFill rotWithShape="1">
          <a:blip r:embed="rId3">
            <a:alphaModFix/>
          </a:blip>
          <a:srcRect r="12816" b="50816"/>
          <a:stretch/>
        </p:blipFill>
        <p:spPr>
          <a:xfrm>
            <a:off x="3487345" y="786819"/>
            <a:ext cx="7280630" cy="2311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33"/>
          <p:cNvPicPr preferRelativeResize="0"/>
          <p:nvPr/>
        </p:nvPicPr>
        <p:blipFill rotWithShape="1">
          <a:blip r:embed="rId3">
            <a:alphaModFix/>
          </a:blip>
          <a:srcRect t="55436"/>
          <a:stretch/>
        </p:blipFill>
        <p:spPr>
          <a:xfrm>
            <a:off x="3478737" y="4573424"/>
            <a:ext cx="8350940" cy="20944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4" name="Google Shape;864;p33"/>
          <p:cNvCxnSpPr/>
          <p:nvPr/>
        </p:nvCxnSpPr>
        <p:spPr>
          <a:xfrm>
            <a:off x="8303779" y="4675838"/>
            <a:ext cx="0" cy="307238"/>
          </a:xfrm>
          <a:prstGeom prst="straightConnector1">
            <a:avLst/>
          </a:prstGeom>
          <a:noFill/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65" name="Google Shape;865;p33"/>
          <p:cNvSpPr txBox="1"/>
          <p:nvPr/>
        </p:nvSpPr>
        <p:spPr>
          <a:xfrm>
            <a:off x="7421429" y="4370114"/>
            <a:ext cx="113845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Footbridge</a:t>
            </a:r>
            <a:endParaRPr sz="2000"/>
          </a:p>
        </p:txBody>
      </p:sp>
      <p:sp>
        <p:nvSpPr>
          <p:cNvPr id="866" name="Google Shape;866;p33"/>
          <p:cNvSpPr txBox="1"/>
          <p:nvPr/>
        </p:nvSpPr>
        <p:spPr>
          <a:xfrm>
            <a:off x="7087872" y="4788683"/>
            <a:ext cx="51648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You</a:t>
            </a:r>
            <a:endParaRPr sz="2000"/>
          </a:p>
        </p:txBody>
      </p:sp>
      <p:cxnSp>
        <p:nvCxnSpPr>
          <p:cNvPr id="867" name="Google Shape;867;p33"/>
          <p:cNvCxnSpPr/>
          <p:nvPr/>
        </p:nvCxnSpPr>
        <p:spPr>
          <a:xfrm>
            <a:off x="7620418" y="5008947"/>
            <a:ext cx="547282" cy="230161"/>
          </a:xfrm>
          <a:prstGeom prst="straightConnector1">
            <a:avLst/>
          </a:prstGeom>
          <a:noFill/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68" name="Google Shape;868;p33"/>
          <p:cNvCxnSpPr/>
          <p:nvPr/>
        </p:nvCxnSpPr>
        <p:spPr>
          <a:xfrm rot="10800000">
            <a:off x="8413648" y="5672309"/>
            <a:ext cx="373075" cy="305634"/>
          </a:xfrm>
          <a:prstGeom prst="straightConnector1">
            <a:avLst/>
          </a:prstGeom>
          <a:noFill/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69" name="Google Shape;869;p33"/>
          <p:cNvSpPr txBox="1"/>
          <p:nvPr/>
        </p:nvSpPr>
        <p:spPr>
          <a:xfrm>
            <a:off x="8786723" y="5873476"/>
            <a:ext cx="11560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Heavy Guy</a:t>
            </a:r>
            <a:endParaRPr sz="2000"/>
          </a:p>
        </p:txBody>
      </p:sp>
      <p:sp>
        <p:nvSpPr>
          <p:cNvPr id="870" name="Google Shape;870;p33"/>
          <p:cNvSpPr txBox="1"/>
          <p:nvPr/>
        </p:nvSpPr>
        <p:spPr>
          <a:xfrm>
            <a:off x="9136287" y="4675299"/>
            <a:ext cx="118654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Five People</a:t>
            </a:r>
            <a:endParaRPr sz="2000"/>
          </a:p>
        </p:txBody>
      </p:sp>
      <p:cxnSp>
        <p:nvCxnSpPr>
          <p:cNvPr id="871" name="Google Shape;871;p33"/>
          <p:cNvCxnSpPr/>
          <p:nvPr/>
        </p:nvCxnSpPr>
        <p:spPr>
          <a:xfrm>
            <a:off x="9364766" y="4983076"/>
            <a:ext cx="0" cy="256032"/>
          </a:xfrm>
          <a:prstGeom prst="straightConnector1">
            <a:avLst/>
          </a:prstGeom>
          <a:noFill/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72" name="Google Shape;872;p33"/>
          <p:cNvSpPr txBox="1"/>
          <p:nvPr/>
        </p:nvSpPr>
        <p:spPr>
          <a:xfrm>
            <a:off x="5550560" y="5334820"/>
            <a:ext cx="97815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Streetcar</a:t>
            </a:r>
            <a:endParaRPr sz="2000"/>
          </a:p>
        </p:txBody>
      </p:sp>
      <p:sp>
        <p:nvSpPr>
          <p:cNvPr id="873" name="Google Shape;873;p33"/>
          <p:cNvSpPr txBox="1"/>
          <p:nvPr/>
        </p:nvSpPr>
        <p:spPr>
          <a:xfrm>
            <a:off x="6991089" y="2487963"/>
            <a:ext cx="51648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You</a:t>
            </a:r>
            <a:endParaRPr sz="2000"/>
          </a:p>
        </p:txBody>
      </p:sp>
      <p:cxnSp>
        <p:nvCxnSpPr>
          <p:cNvPr id="874" name="Google Shape;874;p33"/>
          <p:cNvCxnSpPr/>
          <p:nvPr/>
        </p:nvCxnSpPr>
        <p:spPr>
          <a:xfrm>
            <a:off x="7501741" y="2641851"/>
            <a:ext cx="395090" cy="0"/>
          </a:xfrm>
          <a:prstGeom prst="straightConnector1">
            <a:avLst/>
          </a:prstGeom>
          <a:noFill/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75" name="Google Shape;875;p33"/>
          <p:cNvSpPr txBox="1"/>
          <p:nvPr/>
        </p:nvSpPr>
        <p:spPr>
          <a:xfrm>
            <a:off x="7999263" y="2903939"/>
            <a:ext cx="74411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Switch</a:t>
            </a:r>
            <a:endParaRPr sz="2000"/>
          </a:p>
        </p:txBody>
      </p:sp>
      <p:cxnSp>
        <p:nvCxnSpPr>
          <p:cNvPr id="876" name="Google Shape;876;p33"/>
          <p:cNvCxnSpPr/>
          <p:nvPr/>
        </p:nvCxnSpPr>
        <p:spPr>
          <a:xfrm rot="10800000">
            <a:off x="8312387" y="2640362"/>
            <a:ext cx="0" cy="251938"/>
          </a:xfrm>
          <a:prstGeom prst="straightConnector1">
            <a:avLst/>
          </a:prstGeom>
          <a:noFill/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77" name="Google Shape;877;p33"/>
          <p:cNvSpPr txBox="1"/>
          <p:nvPr/>
        </p:nvSpPr>
        <p:spPr>
          <a:xfrm>
            <a:off x="8567479" y="1017722"/>
            <a:ext cx="11881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One Person</a:t>
            </a:r>
            <a:endParaRPr sz="2000"/>
          </a:p>
        </p:txBody>
      </p:sp>
      <p:sp>
        <p:nvSpPr>
          <p:cNvPr id="878" name="Google Shape;878;p33"/>
          <p:cNvSpPr txBox="1"/>
          <p:nvPr/>
        </p:nvSpPr>
        <p:spPr>
          <a:xfrm>
            <a:off x="9045455" y="2918661"/>
            <a:ext cx="118654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Five People</a:t>
            </a:r>
            <a:endParaRPr sz="2000"/>
          </a:p>
        </p:txBody>
      </p:sp>
      <p:cxnSp>
        <p:nvCxnSpPr>
          <p:cNvPr id="879" name="Google Shape;879;p33"/>
          <p:cNvCxnSpPr/>
          <p:nvPr/>
        </p:nvCxnSpPr>
        <p:spPr>
          <a:xfrm rot="10800000">
            <a:off x="9454750" y="2692234"/>
            <a:ext cx="0" cy="251938"/>
          </a:xfrm>
          <a:prstGeom prst="straightConnector1">
            <a:avLst/>
          </a:prstGeom>
          <a:noFill/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80" name="Google Shape;880;p33"/>
          <p:cNvSpPr txBox="1"/>
          <p:nvPr/>
        </p:nvSpPr>
        <p:spPr>
          <a:xfrm>
            <a:off x="10231998" y="2458554"/>
            <a:ext cx="11272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Main Track</a:t>
            </a:r>
            <a:endParaRPr sz="2000"/>
          </a:p>
        </p:txBody>
      </p:sp>
      <p:cxnSp>
        <p:nvCxnSpPr>
          <p:cNvPr id="881" name="Google Shape;881;p33"/>
          <p:cNvCxnSpPr>
            <a:stCxn id="880" idx="1"/>
          </p:cNvCxnSpPr>
          <p:nvPr/>
        </p:nvCxnSpPr>
        <p:spPr>
          <a:xfrm flipH="1" flipV="1">
            <a:off x="9951498" y="2612443"/>
            <a:ext cx="280500" cy="15368"/>
          </a:xfrm>
          <a:prstGeom prst="straightConnector1">
            <a:avLst/>
          </a:prstGeom>
          <a:noFill/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82" name="Google Shape;882;p33"/>
          <p:cNvSpPr txBox="1"/>
          <p:nvPr/>
        </p:nvSpPr>
        <p:spPr>
          <a:xfrm>
            <a:off x="10210405" y="1391854"/>
            <a:ext cx="10599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Side Track</a:t>
            </a:r>
            <a:endParaRPr sz="2000"/>
          </a:p>
        </p:txBody>
      </p:sp>
      <p:cxnSp>
        <p:nvCxnSpPr>
          <p:cNvPr id="883" name="Google Shape;883;p33"/>
          <p:cNvCxnSpPr/>
          <p:nvPr/>
        </p:nvCxnSpPr>
        <p:spPr>
          <a:xfrm rot="10800000">
            <a:off x="9951417" y="1563407"/>
            <a:ext cx="280580" cy="0"/>
          </a:xfrm>
          <a:prstGeom prst="straightConnector1">
            <a:avLst/>
          </a:prstGeom>
          <a:noFill/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84" name="Google Shape;884;p33"/>
          <p:cNvSpPr/>
          <p:nvPr/>
        </p:nvSpPr>
        <p:spPr>
          <a:xfrm>
            <a:off x="407364" y="786819"/>
            <a:ext cx="3456089" cy="2769511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CA" sz="2400" b="0" i="0" u="none" strike="noStrike" cap="none" dirty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The Railroad Switch Problem</a:t>
            </a:r>
            <a:endParaRPr sz="20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400" b="0" i="0" u="none" strike="noStrike" cap="none" dirty="0">
              <a:solidFill>
                <a:srgbClr val="FFFFFF"/>
              </a:solidFill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CAAC"/>
              </a:buClr>
              <a:buSzPts val="2000"/>
              <a:buFont typeface="Century Gothic"/>
              <a:buNone/>
            </a:pPr>
            <a:r>
              <a:rPr lang="en-CA" sz="2400" b="0" i="0" u="none" strike="noStrike" cap="none" dirty="0">
                <a:solidFill>
                  <a:srgbClr val="F7CAAC"/>
                </a:solidFill>
                <a:ea typeface="Century Gothic"/>
                <a:cs typeface="Century Gothic"/>
                <a:sym typeface="Century Gothic"/>
              </a:rPr>
              <a:t>Impersonal</a:t>
            </a:r>
            <a:endParaRPr sz="2000" dirty="0"/>
          </a:p>
        </p:txBody>
      </p:sp>
      <p:sp>
        <p:nvSpPr>
          <p:cNvPr id="885" name="Google Shape;885;p33"/>
          <p:cNvSpPr/>
          <p:nvPr/>
        </p:nvSpPr>
        <p:spPr>
          <a:xfrm>
            <a:off x="407364" y="3854352"/>
            <a:ext cx="3456089" cy="2769511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CA" sz="2400" b="0" i="0" u="none" strike="noStrike" cap="none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The Footbridge 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CA" sz="2400" b="0" i="0" u="none" strike="noStrike" cap="none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Problem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CAAC"/>
              </a:buClr>
              <a:buSzPts val="2000"/>
              <a:buFont typeface="Century Gothic"/>
              <a:buNone/>
            </a:pPr>
            <a:r>
              <a:rPr lang="en-CA" sz="2400" b="0" i="0" u="none" strike="noStrike" cap="none">
                <a:solidFill>
                  <a:srgbClr val="F7CAAC"/>
                </a:solidFill>
                <a:ea typeface="Century Gothic"/>
                <a:cs typeface="Century Gothic"/>
                <a:sym typeface="Century Gothic"/>
              </a:rPr>
              <a:t>Personal</a:t>
            </a:r>
            <a:endParaRPr sz="2000"/>
          </a:p>
        </p:txBody>
      </p:sp>
      <p:cxnSp>
        <p:nvCxnSpPr>
          <p:cNvPr id="886" name="Google Shape;886;p33"/>
          <p:cNvCxnSpPr/>
          <p:nvPr/>
        </p:nvCxnSpPr>
        <p:spPr>
          <a:xfrm>
            <a:off x="9136287" y="1281189"/>
            <a:ext cx="0" cy="307238"/>
          </a:xfrm>
          <a:prstGeom prst="straightConnector1">
            <a:avLst/>
          </a:prstGeom>
          <a:noFill/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87" name="Google Shape;887;p33"/>
          <p:cNvSpPr txBox="1"/>
          <p:nvPr/>
        </p:nvSpPr>
        <p:spPr>
          <a:xfrm>
            <a:off x="5550559" y="1942620"/>
            <a:ext cx="97815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Streetcar</a:t>
            </a:r>
            <a:endParaRPr sz="20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34"/>
          <p:cNvSpPr/>
          <p:nvPr/>
        </p:nvSpPr>
        <p:spPr>
          <a:xfrm>
            <a:off x="6096000" y="1610224"/>
            <a:ext cx="2824628" cy="453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34"/>
          <p:cNvSpPr/>
          <p:nvPr/>
        </p:nvSpPr>
        <p:spPr>
          <a:xfrm>
            <a:off x="1725494" y="1621268"/>
            <a:ext cx="3746064" cy="453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895" name="Google Shape;895;p34"/>
          <p:cNvPicPr preferRelativeResize="0"/>
          <p:nvPr/>
        </p:nvPicPr>
        <p:blipFill rotWithShape="1">
          <a:blip r:embed="rId3">
            <a:alphaModFix/>
          </a:blip>
          <a:srcRect r="803" b="7273"/>
          <a:stretch/>
        </p:blipFill>
        <p:spPr>
          <a:xfrm>
            <a:off x="2474131" y="7341222"/>
            <a:ext cx="8150622" cy="5273309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34"/>
          <p:cNvSpPr/>
          <p:nvPr/>
        </p:nvSpPr>
        <p:spPr>
          <a:xfrm>
            <a:off x="433576" y="6411154"/>
            <a:ext cx="1168018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entury Gothic"/>
              <a:buNone/>
            </a:pPr>
            <a:r>
              <a:rPr lang="en-CA" sz="1200" b="0" i="0" u="none" strike="noStrike" cap="none" dirty="0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Greene, J. D., Sommerville, R. B., Nystrom, L. E., Darley, J. M., &amp; Cohen, J. D. (2001). An fMRI investigation of emotional engagement in moral judgment. </a:t>
            </a:r>
            <a:r>
              <a:rPr lang="en-CA" sz="1200" b="0" i="1" u="none" strike="noStrike" cap="none" dirty="0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Science</a:t>
            </a:r>
            <a:r>
              <a:rPr lang="en-CA" sz="1200" b="0" i="0" u="none" strike="noStrike" cap="none" dirty="0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, </a:t>
            </a:r>
            <a:r>
              <a:rPr lang="en-CA" sz="1200" b="0" i="1" u="none" strike="noStrike" cap="none" dirty="0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293</a:t>
            </a:r>
            <a:r>
              <a:rPr lang="en-CA" sz="1200" b="0" i="0" u="none" strike="noStrike" cap="none" dirty="0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(5537), 2105-2108.</a:t>
            </a:r>
            <a:endParaRPr sz="2800" dirty="0"/>
          </a:p>
        </p:txBody>
      </p:sp>
      <p:cxnSp>
        <p:nvCxnSpPr>
          <p:cNvPr id="897" name="Google Shape;897;p34"/>
          <p:cNvCxnSpPr/>
          <p:nvPr/>
        </p:nvCxnSpPr>
        <p:spPr>
          <a:xfrm flipH="1">
            <a:off x="1708567" y="1604263"/>
            <a:ext cx="4079" cy="4547273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8" name="Google Shape;898;p34"/>
          <p:cNvCxnSpPr/>
          <p:nvPr/>
        </p:nvCxnSpPr>
        <p:spPr>
          <a:xfrm rot="10800000">
            <a:off x="1617549" y="5761409"/>
            <a:ext cx="95097" cy="0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9" name="Google Shape;899;p34"/>
          <p:cNvCxnSpPr/>
          <p:nvPr/>
        </p:nvCxnSpPr>
        <p:spPr>
          <a:xfrm rot="10800000">
            <a:off x="1626004" y="5169092"/>
            <a:ext cx="95097" cy="0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0" name="Google Shape;900;p34"/>
          <p:cNvCxnSpPr/>
          <p:nvPr/>
        </p:nvCxnSpPr>
        <p:spPr>
          <a:xfrm rot="10800000">
            <a:off x="1617548" y="4573015"/>
            <a:ext cx="95097" cy="0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1" name="Google Shape;901;p34"/>
          <p:cNvCxnSpPr/>
          <p:nvPr/>
        </p:nvCxnSpPr>
        <p:spPr>
          <a:xfrm rot="10800000">
            <a:off x="1629745" y="3990124"/>
            <a:ext cx="95097" cy="0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2" name="Google Shape;902;p34"/>
          <p:cNvCxnSpPr/>
          <p:nvPr/>
        </p:nvCxnSpPr>
        <p:spPr>
          <a:xfrm rot="10800000">
            <a:off x="1637228" y="3402520"/>
            <a:ext cx="95097" cy="0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3" name="Google Shape;903;p34"/>
          <p:cNvCxnSpPr/>
          <p:nvPr/>
        </p:nvCxnSpPr>
        <p:spPr>
          <a:xfrm rot="10800000">
            <a:off x="1617402" y="2800776"/>
            <a:ext cx="95097" cy="0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4" name="Google Shape;904;p34"/>
          <p:cNvCxnSpPr/>
          <p:nvPr/>
        </p:nvCxnSpPr>
        <p:spPr>
          <a:xfrm rot="10800000">
            <a:off x="1620172" y="2203745"/>
            <a:ext cx="95097" cy="0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5" name="Google Shape;905;p34"/>
          <p:cNvCxnSpPr/>
          <p:nvPr/>
        </p:nvCxnSpPr>
        <p:spPr>
          <a:xfrm rot="10800000">
            <a:off x="1617401" y="1615236"/>
            <a:ext cx="95097" cy="0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06" name="Google Shape;906;p34"/>
          <p:cNvSpPr txBox="1"/>
          <p:nvPr/>
        </p:nvSpPr>
        <p:spPr>
          <a:xfrm>
            <a:off x="1280957" y="1447826"/>
            <a:ext cx="4331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0.5</a:t>
            </a:r>
            <a:endParaRPr sz="2000"/>
          </a:p>
        </p:txBody>
      </p:sp>
      <p:sp>
        <p:nvSpPr>
          <p:cNvPr id="907" name="Google Shape;907;p34"/>
          <p:cNvSpPr txBox="1"/>
          <p:nvPr/>
        </p:nvSpPr>
        <p:spPr>
          <a:xfrm>
            <a:off x="1276892" y="2033072"/>
            <a:ext cx="4331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0.4</a:t>
            </a:r>
            <a:endParaRPr sz="2000"/>
          </a:p>
        </p:txBody>
      </p:sp>
      <p:sp>
        <p:nvSpPr>
          <p:cNvPr id="908" name="Google Shape;908;p34"/>
          <p:cNvSpPr txBox="1"/>
          <p:nvPr/>
        </p:nvSpPr>
        <p:spPr>
          <a:xfrm>
            <a:off x="1283594" y="2632276"/>
            <a:ext cx="4331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0.3</a:t>
            </a:r>
            <a:endParaRPr sz="2000"/>
          </a:p>
        </p:txBody>
      </p:sp>
      <p:sp>
        <p:nvSpPr>
          <p:cNvPr id="909" name="Google Shape;909;p34"/>
          <p:cNvSpPr txBox="1"/>
          <p:nvPr/>
        </p:nvSpPr>
        <p:spPr>
          <a:xfrm>
            <a:off x="1275435" y="3221759"/>
            <a:ext cx="4331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0.2</a:t>
            </a:r>
            <a:endParaRPr sz="2000"/>
          </a:p>
        </p:txBody>
      </p:sp>
      <p:sp>
        <p:nvSpPr>
          <p:cNvPr id="910" name="Google Shape;910;p34"/>
          <p:cNvSpPr txBox="1"/>
          <p:nvPr/>
        </p:nvSpPr>
        <p:spPr>
          <a:xfrm>
            <a:off x="1275435" y="3821607"/>
            <a:ext cx="4331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0.1</a:t>
            </a:r>
            <a:endParaRPr sz="2000"/>
          </a:p>
        </p:txBody>
      </p:sp>
      <p:sp>
        <p:nvSpPr>
          <p:cNvPr id="911" name="Google Shape;911;p34"/>
          <p:cNvSpPr txBox="1"/>
          <p:nvPr/>
        </p:nvSpPr>
        <p:spPr>
          <a:xfrm>
            <a:off x="1277578" y="4398848"/>
            <a:ext cx="4331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0.0</a:t>
            </a:r>
            <a:endParaRPr sz="2000"/>
          </a:p>
        </p:txBody>
      </p:sp>
      <p:sp>
        <p:nvSpPr>
          <p:cNvPr id="912" name="Google Shape;912;p34"/>
          <p:cNvSpPr txBox="1"/>
          <p:nvPr/>
        </p:nvSpPr>
        <p:spPr>
          <a:xfrm>
            <a:off x="1056117" y="5003586"/>
            <a:ext cx="67351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 dirty="0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-0.1</a:t>
            </a:r>
            <a:endParaRPr sz="2000" dirty="0"/>
          </a:p>
        </p:txBody>
      </p:sp>
      <p:sp>
        <p:nvSpPr>
          <p:cNvPr id="913" name="Google Shape;913;p34"/>
          <p:cNvSpPr txBox="1"/>
          <p:nvPr/>
        </p:nvSpPr>
        <p:spPr>
          <a:xfrm>
            <a:off x="1064705" y="5593989"/>
            <a:ext cx="67351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-0.2</a:t>
            </a:r>
            <a:endParaRPr sz="2000"/>
          </a:p>
        </p:txBody>
      </p:sp>
      <p:sp>
        <p:nvSpPr>
          <p:cNvPr id="914" name="Google Shape;914;p34"/>
          <p:cNvSpPr/>
          <p:nvPr/>
        </p:nvSpPr>
        <p:spPr>
          <a:xfrm>
            <a:off x="1869942" y="2708104"/>
            <a:ext cx="205053" cy="1864911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34"/>
          <p:cNvSpPr/>
          <p:nvPr/>
        </p:nvSpPr>
        <p:spPr>
          <a:xfrm>
            <a:off x="2085517" y="4398848"/>
            <a:ext cx="205053" cy="174167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34"/>
          <p:cNvSpPr/>
          <p:nvPr/>
        </p:nvSpPr>
        <p:spPr>
          <a:xfrm>
            <a:off x="2297914" y="4588749"/>
            <a:ext cx="205053" cy="513120"/>
          </a:xfrm>
          <a:prstGeom prst="rect">
            <a:avLst/>
          </a:prstGeom>
          <a:solidFill>
            <a:srgbClr val="C55A11"/>
          </a:solidFill>
          <a:ln w="1270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34"/>
          <p:cNvSpPr/>
          <p:nvPr/>
        </p:nvSpPr>
        <p:spPr>
          <a:xfrm>
            <a:off x="2843119" y="2843820"/>
            <a:ext cx="205053" cy="172604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34"/>
          <p:cNvSpPr/>
          <p:nvPr/>
        </p:nvSpPr>
        <p:spPr>
          <a:xfrm>
            <a:off x="3059145" y="3821608"/>
            <a:ext cx="205053" cy="751408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34"/>
          <p:cNvSpPr/>
          <p:nvPr/>
        </p:nvSpPr>
        <p:spPr>
          <a:xfrm>
            <a:off x="3271542" y="4588749"/>
            <a:ext cx="205053" cy="158434"/>
          </a:xfrm>
          <a:prstGeom prst="rect">
            <a:avLst/>
          </a:prstGeom>
          <a:solidFill>
            <a:srgbClr val="C55A11"/>
          </a:solidFill>
          <a:ln w="1270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34"/>
          <p:cNvSpPr/>
          <p:nvPr/>
        </p:nvSpPr>
        <p:spPr>
          <a:xfrm>
            <a:off x="3776248" y="3229513"/>
            <a:ext cx="205053" cy="134035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34"/>
          <p:cNvSpPr/>
          <p:nvPr/>
        </p:nvSpPr>
        <p:spPr>
          <a:xfrm>
            <a:off x="3991864" y="4205830"/>
            <a:ext cx="205053" cy="367186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34"/>
          <p:cNvSpPr/>
          <p:nvPr/>
        </p:nvSpPr>
        <p:spPr>
          <a:xfrm rot="10800000" flipH="1">
            <a:off x="4207933" y="4380488"/>
            <a:ext cx="205053" cy="189901"/>
          </a:xfrm>
          <a:prstGeom prst="rect">
            <a:avLst/>
          </a:prstGeom>
          <a:solidFill>
            <a:srgbClr val="C55A11"/>
          </a:solidFill>
          <a:ln w="1270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34"/>
          <p:cNvSpPr/>
          <p:nvPr/>
        </p:nvSpPr>
        <p:spPr>
          <a:xfrm>
            <a:off x="4708557" y="2155570"/>
            <a:ext cx="205053" cy="2415831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34"/>
          <p:cNvSpPr/>
          <p:nvPr/>
        </p:nvSpPr>
        <p:spPr>
          <a:xfrm>
            <a:off x="4924583" y="3667842"/>
            <a:ext cx="205053" cy="907122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34"/>
          <p:cNvSpPr/>
          <p:nvPr/>
        </p:nvSpPr>
        <p:spPr>
          <a:xfrm rot="10800000" flipH="1">
            <a:off x="5140652" y="3862473"/>
            <a:ext cx="205053" cy="709864"/>
          </a:xfrm>
          <a:prstGeom prst="rect">
            <a:avLst/>
          </a:prstGeom>
          <a:solidFill>
            <a:srgbClr val="C55A11"/>
          </a:solidFill>
          <a:ln w="1270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34"/>
          <p:cNvSpPr/>
          <p:nvPr/>
        </p:nvSpPr>
        <p:spPr>
          <a:xfrm>
            <a:off x="6293494" y="3958742"/>
            <a:ext cx="205053" cy="6089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34"/>
          <p:cNvSpPr/>
          <p:nvPr/>
        </p:nvSpPr>
        <p:spPr>
          <a:xfrm>
            <a:off x="6509520" y="3048014"/>
            <a:ext cx="205053" cy="1523278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34"/>
          <p:cNvSpPr/>
          <p:nvPr/>
        </p:nvSpPr>
        <p:spPr>
          <a:xfrm rot="10800000" flipH="1">
            <a:off x="6725589" y="3401475"/>
            <a:ext cx="205053" cy="1167190"/>
          </a:xfrm>
          <a:prstGeom prst="rect">
            <a:avLst/>
          </a:prstGeom>
          <a:solidFill>
            <a:srgbClr val="C55A11"/>
          </a:solidFill>
          <a:ln w="1270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34"/>
          <p:cNvSpPr/>
          <p:nvPr/>
        </p:nvSpPr>
        <p:spPr>
          <a:xfrm>
            <a:off x="7199308" y="4577513"/>
            <a:ext cx="205053" cy="64082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34"/>
          <p:cNvSpPr/>
          <p:nvPr/>
        </p:nvSpPr>
        <p:spPr>
          <a:xfrm>
            <a:off x="7401277" y="3701681"/>
            <a:ext cx="205053" cy="867662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34"/>
          <p:cNvSpPr/>
          <p:nvPr/>
        </p:nvSpPr>
        <p:spPr>
          <a:xfrm rot="10800000" flipH="1">
            <a:off x="7617346" y="3958742"/>
            <a:ext cx="205053" cy="607974"/>
          </a:xfrm>
          <a:prstGeom prst="rect">
            <a:avLst/>
          </a:prstGeom>
          <a:solidFill>
            <a:srgbClr val="C55A11"/>
          </a:solidFill>
          <a:ln w="1270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34"/>
          <p:cNvSpPr/>
          <p:nvPr/>
        </p:nvSpPr>
        <p:spPr>
          <a:xfrm>
            <a:off x="8095257" y="4487551"/>
            <a:ext cx="205053" cy="7729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34"/>
          <p:cNvSpPr/>
          <p:nvPr/>
        </p:nvSpPr>
        <p:spPr>
          <a:xfrm>
            <a:off x="8311283" y="3356486"/>
            <a:ext cx="205053" cy="1211922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34"/>
          <p:cNvSpPr/>
          <p:nvPr/>
        </p:nvSpPr>
        <p:spPr>
          <a:xfrm rot="10800000" flipH="1">
            <a:off x="8527352" y="3249990"/>
            <a:ext cx="205053" cy="1315791"/>
          </a:xfrm>
          <a:prstGeom prst="rect">
            <a:avLst/>
          </a:prstGeom>
          <a:solidFill>
            <a:srgbClr val="C55A11"/>
          </a:solidFill>
          <a:ln w="1270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cxnSp>
        <p:nvCxnSpPr>
          <p:cNvPr id="935" name="Google Shape;935;p34"/>
          <p:cNvCxnSpPr/>
          <p:nvPr/>
        </p:nvCxnSpPr>
        <p:spPr>
          <a:xfrm flipH="1">
            <a:off x="6089493" y="4571292"/>
            <a:ext cx="2831135" cy="1792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6" name="Google Shape;936;p34"/>
          <p:cNvSpPr/>
          <p:nvPr/>
        </p:nvSpPr>
        <p:spPr>
          <a:xfrm>
            <a:off x="9815743" y="2776581"/>
            <a:ext cx="205053" cy="201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34"/>
          <p:cNvSpPr/>
          <p:nvPr/>
        </p:nvSpPr>
        <p:spPr>
          <a:xfrm>
            <a:off x="9814625" y="3160428"/>
            <a:ext cx="205053" cy="201600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34"/>
          <p:cNvSpPr/>
          <p:nvPr/>
        </p:nvSpPr>
        <p:spPr>
          <a:xfrm rot="10800000" flipH="1">
            <a:off x="9820088" y="3544275"/>
            <a:ext cx="205053" cy="201600"/>
          </a:xfrm>
          <a:prstGeom prst="rect">
            <a:avLst/>
          </a:prstGeom>
          <a:solidFill>
            <a:srgbClr val="C55A11"/>
          </a:solidFill>
          <a:ln w="1270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34"/>
          <p:cNvSpPr txBox="1"/>
          <p:nvPr/>
        </p:nvSpPr>
        <p:spPr>
          <a:xfrm>
            <a:off x="10050700" y="2708104"/>
            <a:ext cx="167706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r>
              <a:rPr lang="en-CA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Moral-personal</a:t>
            </a:r>
            <a:endParaRPr sz="2000"/>
          </a:p>
        </p:txBody>
      </p:sp>
      <p:sp>
        <p:nvSpPr>
          <p:cNvPr id="940" name="Google Shape;940;p34"/>
          <p:cNvSpPr txBox="1"/>
          <p:nvPr/>
        </p:nvSpPr>
        <p:spPr>
          <a:xfrm>
            <a:off x="10062273" y="3090610"/>
            <a:ext cx="191590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r>
              <a:rPr lang="en-CA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Moral-impersonal</a:t>
            </a:r>
            <a:endParaRPr sz="2000"/>
          </a:p>
        </p:txBody>
      </p:sp>
      <p:sp>
        <p:nvSpPr>
          <p:cNvPr id="941" name="Google Shape;941;p34"/>
          <p:cNvSpPr txBox="1"/>
          <p:nvPr/>
        </p:nvSpPr>
        <p:spPr>
          <a:xfrm>
            <a:off x="10105733" y="3475798"/>
            <a:ext cx="123623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r>
              <a:rPr lang="en-CA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Non-moral</a:t>
            </a:r>
            <a:endParaRPr sz="2000"/>
          </a:p>
        </p:txBody>
      </p:sp>
      <p:sp>
        <p:nvSpPr>
          <p:cNvPr id="942" name="Google Shape;942;p34"/>
          <p:cNvSpPr txBox="1"/>
          <p:nvPr/>
        </p:nvSpPr>
        <p:spPr>
          <a:xfrm>
            <a:off x="1813851" y="5337786"/>
            <a:ext cx="79060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Medial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frontal 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gyrus</a:t>
            </a:r>
            <a:endParaRPr sz="2000"/>
          </a:p>
        </p:txBody>
      </p:sp>
      <p:sp>
        <p:nvSpPr>
          <p:cNvPr id="943" name="Google Shape;943;p34"/>
          <p:cNvSpPr txBox="1"/>
          <p:nvPr/>
        </p:nvSpPr>
        <p:spPr>
          <a:xfrm>
            <a:off x="2615458" y="5342899"/>
            <a:ext cx="10102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Posterior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cingulate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gyrus</a:t>
            </a:r>
            <a:endParaRPr sz="2000"/>
          </a:p>
        </p:txBody>
      </p:sp>
      <p:sp>
        <p:nvSpPr>
          <p:cNvPr id="944" name="Google Shape;944;p34"/>
          <p:cNvSpPr txBox="1"/>
          <p:nvPr/>
        </p:nvSpPr>
        <p:spPr>
          <a:xfrm>
            <a:off x="3665768" y="5337786"/>
            <a:ext cx="869149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 dirty="0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Left </a:t>
            </a:r>
            <a:endParaRPr sz="20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 dirty="0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Angular</a:t>
            </a:r>
            <a:endParaRPr sz="20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 dirty="0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Gyrus</a:t>
            </a:r>
            <a:endParaRPr sz="2000" dirty="0"/>
          </a:p>
        </p:txBody>
      </p:sp>
      <p:sp>
        <p:nvSpPr>
          <p:cNvPr id="945" name="Google Shape;945;p34"/>
          <p:cNvSpPr txBox="1"/>
          <p:nvPr/>
        </p:nvSpPr>
        <p:spPr>
          <a:xfrm>
            <a:off x="4576223" y="5337786"/>
            <a:ext cx="869149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Right 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Angular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Gyrus</a:t>
            </a:r>
            <a:endParaRPr sz="2000"/>
          </a:p>
        </p:txBody>
      </p:sp>
      <p:sp>
        <p:nvSpPr>
          <p:cNvPr id="946" name="Google Shape;946;p34"/>
          <p:cNvSpPr txBox="1"/>
          <p:nvPr/>
        </p:nvSpPr>
        <p:spPr>
          <a:xfrm>
            <a:off x="6273671" y="5108777"/>
            <a:ext cx="787395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Right 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middle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frontal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gyrus</a:t>
            </a:r>
            <a:endParaRPr sz="2000"/>
          </a:p>
        </p:txBody>
      </p:sp>
      <p:sp>
        <p:nvSpPr>
          <p:cNvPr id="947" name="Google Shape;947;p34"/>
          <p:cNvSpPr txBox="1"/>
          <p:nvPr/>
        </p:nvSpPr>
        <p:spPr>
          <a:xfrm>
            <a:off x="7117852" y="5310082"/>
            <a:ext cx="85632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Left 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parietal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lobe</a:t>
            </a:r>
            <a:endParaRPr sz="2000"/>
          </a:p>
        </p:txBody>
      </p:sp>
      <p:sp>
        <p:nvSpPr>
          <p:cNvPr id="948" name="Google Shape;948;p34"/>
          <p:cNvSpPr txBox="1"/>
          <p:nvPr/>
        </p:nvSpPr>
        <p:spPr>
          <a:xfrm>
            <a:off x="8060232" y="5311363"/>
            <a:ext cx="85632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Right 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parietal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lobe</a:t>
            </a:r>
            <a:endParaRPr sz="2000"/>
          </a:p>
        </p:txBody>
      </p:sp>
      <p:sp>
        <p:nvSpPr>
          <p:cNvPr id="949" name="Google Shape;949;p34"/>
          <p:cNvSpPr txBox="1"/>
          <p:nvPr/>
        </p:nvSpPr>
        <p:spPr>
          <a:xfrm rot="-5400000">
            <a:off x="-855538" y="3079375"/>
            <a:ext cx="36038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r>
              <a:rPr lang="en-CA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Percentage change in fMRI signal 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r>
              <a:rPr lang="en-CA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relative to baseline</a:t>
            </a:r>
            <a:endParaRPr sz="2000"/>
          </a:p>
        </p:txBody>
      </p:sp>
      <p:cxnSp>
        <p:nvCxnSpPr>
          <p:cNvPr id="950" name="Google Shape;950;p34"/>
          <p:cNvCxnSpPr/>
          <p:nvPr/>
        </p:nvCxnSpPr>
        <p:spPr>
          <a:xfrm>
            <a:off x="6090272" y="1604335"/>
            <a:ext cx="0" cy="4536157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1" name="Google Shape;951;p34"/>
          <p:cNvCxnSpPr/>
          <p:nvPr/>
        </p:nvCxnSpPr>
        <p:spPr>
          <a:xfrm rot="10800000">
            <a:off x="5995175" y="5761481"/>
            <a:ext cx="95097" cy="0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2" name="Google Shape;952;p34"/>
          <p:cNvCxnSpPr/>
          <p:nvPr/>
        </p:nvCxnSpPr>
        <p:spPr>
          <a:xfrm rot="10800000">
            <a:off x="6003630" y="5169164"/>
            <a:ext cx="95097" cy="0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3" name="Google Shape;953;p34"/>
          <p:cNvCxnSpPr/>
          <p:nvPr/>
        </p:nvCxnSpPr>
        <p:spPr>
          <a:xfrm rot="10800000">
            <a:off x="5995174" y="4573087"/>
            <a:ext cx="95097" cy="0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4" name="Google Shape;954;p34"/>
          <p:cNvCxnSpPr/>
          <p:nvPr/>
        </p:nvCxnSpPr>
        <p:spPr>
          <a:xfrm rot="10800000">
            <a:off x="6007371" y="3990196"/>
            <a:ext cx="95097" cy="0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5" name="Google Shape;955;p34"/>
          <p:cNvCxnSpPr/>
          <p:nvPr/>
        </p:nvCxnSpPr>
        <p:spPr>
          <a:xfrm rot="10800000">
            <a:off x="6014854" y="3402592"/>
            <a:ext cx="95097" cy="0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6" name="Google Shape;956;p34"/>
          <p:cNvCxnSpPr/>
          <p:nvPr/>
        </p:nvCxnSpPr>
        <p:spPr>
          <a:xfrm rot="10800000">
            <a:off x="5995028" y="2800848"/>
            <a:ext cx="95097" cy="0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7" name="Google Shape;957;p34"/>
          <p:cNvCxnSpPr/>
          <p:nvPr/>
        </p:nvCxnSpPr>
        <p:spPr>
          <a:xfrm rot="10800000">
            <a:off x="5997798" y="2203817"/>
            <a:ext cx="95097" cy="0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8" name="Google Shape;958;p34"/>
          <p:cNvCxnSpPr/>
          <p:nvPr/>
        </p:nvCxnSpPr>
        <p:spPr>
          <a:xfrm rot="10800000">
            <a:off x="5995027" y="1615308"/>
            <a:ext cx="95097" cy="0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9" name="Google Shape;959;p34"/>
          <p:cNvSpPr txBox="1"/>
          <p:nvPr/>
        </p:nvSpPr>
        <p:spPr>
          <a:xfrm>
            <a:off x="5658583" y="1447898"/>
            <a:ext cx="4331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0.5</a:t>
            </a:r>
            <a:endParaRPr sz="2000"/>
          </a:p>
        </p:txBody>
      </p:sp>
      <p:sp>
        <p:nvSpPr>
          <p:cNvPr id="960" name="Google Shape;960;p34"/>
          <p:cNvSpPr txBox="1"/>
          <p:nvPr/>
        </p:nvSpPr>
        <p:spPr>
          <a:xfrm>
            <a:off x="5654518" y="2033144"/>
            <a:ext cx="4331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0.4</a:t>
            </a:r>
            <a:endParaRPr sz="2000"/>
          </a:p>
        </p:txBody>
      </p:sp>
      <p:sp>
        <p:nvSpPr>
          <p:cNvPr id="961" name="Google Shape;961;p34"/>
          <p:cNvSpPr txBox="1"/>
          <p:nvPr/>
        </p:nvSpPr>
        <p:spPr>
          <a:xfrm>
            <a:off x="5661220" y="2632348"/>
            <a:ext cx="4331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0.3</a:t>
            </a:r>
            <a:endParaRPr sz="2000"/>
          </a:p>
        </p:txBody>
      </p:sp>
      <p:sp>
        <p:nvSpPr>
          <p:cNvPr id="962" name="Google Shape;962;p34"/>
          <p:cNvSpPr txBox="1"/>
          <p:nvPr/>
        </p:nvSpPr>
        <p:spPr>
          <a:xfrm>
            <a:off x="5653061" y="3221831"/>
            <a:ext cx="4331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0.2</a:t>
            </a:r>
            <a:endParaRPr sz="2000"/>
          </a:p>
        </p:txBody>
      </p:sp>
      <p:sp>
        <p:nvSpPr>
          <p:cNvPr id="963" name="Google Shape;963;p34"/>
          <p:cNvSpPr txBox="1"/>
          <p:nvPr/>
        </p:nvSpPr>
        <p:spPr>
          <a:xfrm>
            <a:off x="5653061" y="3821679"/>
            <a:ext cx="4331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0.1</a:t>
            </a:r>
            <a:endParaRPr sz="2000"/>
          </a:p>
        </p:txBody>
      </p:sp>
      <p:sp>
        <p:nvSpPr>
          <p:cNvPr id="964" name="Google Shape;964;p34"/>
          <p:cNvSpPr txBox="1"/>
          <p:nvPr/>
        </p:nvSpPr>
        <p:spPr>
          <a:xfrm>
            <a:off x="5655204" y="4398920"/>
            <a:ext cx="4331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0.0</a:t>
            </a:r>
            <a:endParaRPr sz="2000"/>
          </a:p>
        </p:txBody>
      </p:sp>
      <p:sp>
        <p:nvSpPr>
          <p:cNvPr id="965" name="Google Shape;965;p34"/>
          <p:cNvSpPr txBox="1"/>
          <p:nvPr/>
        </p:nvSpPr>
        <p:spPr>
          <a:xfrm>
            <a:off x="5471559" y="5003658"/>
            <a:ext cx="63570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-0.1</a:t>
            </a:r>
            <a:endParaRPr sz="2000"/>
          </a:p>
        </p:txBody>
      </p:sp>
      <p:sp>
        <p:nvSpPr>
          <p:cNvPr id="966" name="Google Shape;966;p34"/>
          <p:cNvSpPr txBox="1"/>
          <p:nvPr/>
        </p:nvSpPr>
        <p:spPr>
          <a:xfrm>
            <a:off x="5445373" y="5594061"/>
            <a:ext cx="67047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-0.2</a:t>
            </a:r>
            <a:endParaRPr sz="2000"/>
          </a:p>
        </p:txBody>
      </p:sp>
      <p:cxnSp>
        <p:nvCxnSpPr>
          <p:cNvPr id="967" name="Google Shape;967;p34"/>
          <p:cNvCxnSpPr/>
          <p:nvPr/>
        </p:nvCxnSpPr>
        <p:spPr>
          <a:xfrm rot="10800000">
            <a:off x="1712648" y="4573015"/>
            <a:ext cx="3737711" cy="0"/>
          </a:xfrm>
          <a:prstGeom prst="straightConnector1">
            <a:avLst/>
          </a:prstGeom>
          <a:noFill/>
          <a:ln w="222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8" name="Google Shape;968;p34"/>
          <p:cNvSpPr/>
          <p:nvPr/>
        </p:nvSpPr>
        <p:spPr>
          <a:xfrm>
            <a:off x="1721101" y="860784"/>
            <a:ext cx="3737746" cy="762009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CA" sz="2000" b="0" i="0" u="none" strike="noStrike" cap="none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Areas Associated with 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CA" sz="2000" b="0" i="0" u="none" strike="noStrike" cap="none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Emotions</a:t>
            </a:r>
            <a:endParaRPr sz="2000"/>
          </a:p>
        </p:txBody>
      </p:sp>
      <p:sp>
        <p:nvSpPr>
          <p:cNvPr id="969" name="Google Shape;969;p34"/>
          <p:cNvSpPr/>
          <p:nvPr/>
        </p:nvSpPr>
        <p:spPr>
          <a:xfrm>
            <a:off x="6098727" y="860784"/>
            <a:ext cx="3114426" cy="75554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CA" sz="2000" b="0" i="0" u="none" strike="noStrike" cap="none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Areas Associated with 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CA" sz="2000" b="0" i="0" u="none" strike="noStrike" cap="none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Working Memory</a:t>
            </a:r>
            <a:endParaRPr sz="2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829031-696A-804F-648F-266A1696E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600" smtClean="0"/>
              <a:t>41</a:t>
            </a:fld>
            <a:endParaRPr lang="en-CA" sz="16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Cortex | </a:t>
            </a:r>
            <a:r>
              <a:rPr lang="en-CA" sz="1400" b="1" dirty="0"/>
              <a:t>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42</a:t>
            </a:fld>
            <a:endParaRPr lang="en-CA" sz="1400" dirty="0"/>
          </a:p>
        </p:txBody>
      </p:sp>
      <p:pic>
        <p:nvPicPr>
          <p:cNvPr id="6" name="Google Shape;975;p35">
            <a:extLst>
              <a:ext uri="{FF2B5EF4-FFF2-40B4-BE49-F238E27FC236}">
                <a16:creationId xmlns:a16="http://schemas.microsoft.com/office/drawing/2014/main" id="{EE68DB70-A464-AE6A-D333-30F49461DE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9589" b="64444"/>
          <a:stretch/>
        </p:blipFill>
        <p:spPr>
          <a:xfrm>
            <a:off x="1013012" y="3209365"/>
            <a:ext cx="329751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76;p35">
            <a:extLst>
              <a:ext uri="{FF2B5EF4-FFF2-40B4-BE49-F238E27FC236}">
                <a16:creationId xmlns:a16="http://schemas.microsoft.com/office/drawing/2014/main" id="{73E4C1C1-E07F-7C71-09D2-C0E070A93A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5033"/>
          <a:stretch/>
        </p:blipFill>
        <p:spPr>
          <a:xfrm>
            <a:off x="4518191" y="1226351"/>
            <a:ext cx="6541233" cy="4455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77;p35">
            <a:extLst>
              <a:ext uri="{FF2B5EF4-FFF2-40B4-BE49-F238E27FC236}">
                <a16:creationId xmlns:a16="http://schemas.microsoft.com/office/drawing/2014/main" id="{C5F07640-D268-FC56-4E8A-E604D9D7B4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1232" b="64444"/>
          <a:stretch/>
        </p:blipFill>
        <p:spPr>
          <a:xfrm>
            <a:off x="805343" y="770965"/>
            <a:ext cx="3189935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78;p35">
            <a:extLst>
              <a:ext uri="{FF2B5EF4-FFF2-40B4-BE49-F238E27FC236}">
                <a16:creationId xmlns:a16="http://schemas.microsoft.com/office/drawing/2014/main" id="{1FE9491C-40DB-7A07-21D6-7AD07BA91B36}"/>
              </a:ext>
            </a:extLst>
          </p:cNvPr>
          <p:cNvSpPr txBox="1"/>
          <p:nvPr/>
        </p:nvSpPr>
        <p:spPr>
          <a:xfrm>
            <a:off x="4871182" y="770965"/>
            <a:ext cx="58352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CA" sz="1800" b="0" i="0" u="none" strike="noStrike" cap="none" dirty="0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Lesions to Ventromedial Prefrontal Cortex (VMPFC)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2335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Moral Decision-Making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43</a:t>
            </a:fld>
            <a:endParaRPr lang="en-CA" sz="1400" dirty="0"/>
          </a:p>
        </p:txBody>
      </p:sp>
      <p:pic>
        <p:nvPicPr>
          <p:cNvPr id="6" name="Google Shape;1002;p37">
            <a:extLst>
              <a:ext uri="{FF2B5EF4-FFF2-40B4-BE49-F238E27FC236}">
                <a16:creationId xmlns:a16="http://schemas.microsoft.com/office/drawing/2014/main" id="{954F59C7-7822-E187-1042-CBBE0AD1C6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0033"/>
          <a:stretch/>
        </p:blipFill>
        <p:spPr>
          <a:xfrm>
            <a:off x="581192" y="2191870"/>
            <a:ext cx="5886449" cy="41333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86;p36">
            <a:extLst>
              <a:ext uri="{FF2B5EF4-FFF2-40B4-BE49-F238E27FC236}">
                <a16:creationId xmlns:a16="http://schemas.microsoft.com/office/drawing/2014/main" id="{A4290F0A-F8AF-FC43-F695-8E2699ACA253}"/>
              </a:ext>
            </a:extLst>
          </p:cNvPr>
          <p:cNvSpPr/>
          <p:nvPr/>
        </p:nvSpPr>
        <p:spPr>
          <a:xfrm>
            <a:off x="6467641" y="2191870"/>
            <a:ext cx="514316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n-CA" sz="1600" b="0" i="0" u="none" strike="noStrike" cap="none" dirty="0" err="1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Koenigs</a:t>
            </a:r>
            <a:r>
              <a:rPr lang="en-CA" sz="1600" b="0" i="0" u="none" strike="noStrike" cap="none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, M., Young, L., </a:t>
            </a:r>
            <a:r>
              <a:rPr lang="en-CA" sz="1600" b="0" i="0" u="none" strike="noStrike" cap="none" dirty="0" err="1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Adolphs</a:t>
            </a:r>
            <a:r>
              <a:rPr lang="en-CA" sz="1600" b="0" i="0" u="none" strike="noStrike" cap="none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, R., </a:t>
            </a:r>
            <a:r>
              <a:rPr lang="en-CA" sz="1600" b="0" i="0" u="none" strike="noStrike" cap="none" dirty="0" err="1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Tranel</a:t>
            </a:r>
            <a:r>
              <a:rPr lang="en-CA" sz="1600" b="0" i="0" u="none" strike="noStrike" cap="none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, D., Cushman, F., Hauser, M., &amp; Damasio, A. (2007). Damage to the prefrontal cortex increases utilitarian moral judgements. </a:t>
            </a:r>
            <a:r>
              <a:rPr lang="en-CA" sz="1600" b="0" i="1" u="none" strike="noStrike" cap="none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Nature</a:t>
            </a:r>
            <a:r>
              <a:rPr lang="en-CA" sz="1600" b="0" i="0" u="none" strike="noStrike" cap="none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, </a:t>
            </a:r>
            <a:r>
              <a:rPr lang="en-CA" sz="1600" b="0" i="1" u="none" strike="noStrike" cap="none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446</a:t>
            </a:r>
            <a:r>
              <a:rPr lang="en-CA" sz="1600" b="0" i="0" u="none" strike="noStrike" cap="none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(7138), 908. Figure 2, p. 910</a:t>
            </a:r>
            <a:endParaRPr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685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Emotion Reactivity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Cortex | </a:t>
            </a:r>
            <a:r>
              <a:rPr lang="en-CA" sz="1400" b="1" dirty="0"/>
              <a:t>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44</a:t>
            </a:fld>
            <a:endParaRPr lang="en-CA" sz="1400" dirty="0"/>
          </a:p>
        </p:txBody>
      </p:sp>
      <p:pic>
        <p:nvPicPr>
          <p:cNvPr id="6" name="Google Shape;1536;p60">
            <a:extLst>
              <a:ext uri="{FF2B5EF4-FFF2-40B4-BE49-F238E27FC236}">
                <a16:creationId xmlns:a16="http://schemas.microsoft.com/office/drawing/2014/main" id="{9E3EF454-52B8-C148-2DD4-24C44F64D3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6182" r="46687" b="17514"/>
          <a:stretch/>
        </p:blipFill>
        <p:spPr>
          <a:xfrm>
            <a:off x="1577034" y="2396671"/>
            <a:ext cx="3930111" cy="2945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39;p60">
            <a:extLst>
              <a:ext uri="{FF2B5EF4-FFF2-40B4-BE49-F238E27FC236}">
                <a16:creationId xmlns:a16="http://schemas.microsoft.com/office/drawing/2014/main" id="{7DF1DE19-01F6-3FF1-6804-9499D11E6F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154" t="46182" b="17514"/>
          <a:stretch/>
        </p:blipFill>
        <p:spPr>
          <a:xfrm>
            <a:off x="7031145" y="2396671"/>
            <a:ext cx="3527155" cy="29456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40;p60">
            <a:extLst>
              <a:ext uri="{FF2B5EF4-FFF2-40B4-BE49-F238E27FC236}">
                <a16:creationId xmlns:a16="http://schemas.microsoft.com/office/drawing/2014/main" id="{649C474B-2F95-9D4C-D54C-1769D6C7F75E}"/>
              </a:ext>
            </a:extLst>
          </p:cNvPr>
          <p:cNvSpPr txBox="1"/>
          <p:nvPr/>
        </p:nvSpPr>
        <p:spPr>
          <a:xfrm>
            <a:off x="849689" y="2850286"/>
            <a:ext cx="1820091" cy="6462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Dorsal Anterior Cingulate Cortex</a:t>
            </a:r>
            <a:endParaRPr sz="2400"/>
          </a:p>
        </p:txBody>
      </p:sp>
      <p:sp>
        <p:nvSpPr>
          <p:cNvPr id="9" name="Google Shape;1541;p60">
            <a:extLst>
              <a:ext uri="{FF2B5EF4-FFF2-40B4-BE49-F238E27FC236}">
                <a16:creationId xmlns:a16="http://schemas.microsoft.com/office/drawing/2014/main" id="{FBFC6B0A-5B6E-B962-E8A4-6A2E534A2DD2}"/>
              </a:ext>
            </a:extLst>
          </p:cNvPr>
          <p:cNvSpPr txBox="1"/>
          <p:nvPr/>
        </p:nvSpPr>
        <p:spPr>
          <a:xfrm>
            <a:off x="2669780" y="4523145"/>
            <a:ext cx="1188899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Amygdala</a:t>
            </a:r>
            <a:endParaRPr sz="2400"/>
          </a:p>
        </p:txBody>
      </p:sp>
      <p:sp>
        <p:nvSpPr>
          <p:cNvPr id="10" name="Google Shape;1542;p60">
            <a:extLst>
              <a:ext uri="{FF2B5EF4-FFF2-40B4-BE49-F238E27FC236}">
                <a16:creationId xmlns:a16="http://schemas.microsoft.com/office/drawing/2014/main" id="{49B9649E-FD35-B286-D3E7-0DF14BB7D835}"/>
              </a:ext>
            </a:extLst>
          </p:cNvPr>
          <p:cNvSpPr txBox="1"/>
          <p:nvPr/>
        </p:nvSpPr>
        <p:spPr>
          <a:xfrm>
            <a:off x="3137363" y="4860139"/>
            <a:ext cx="721316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b="0" i="0" u="none" strike="noStrike" cap="none" dirty="0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PAG</a:t>
            </a:r>
            <a:endParaRPr sz="2400" dirty="0"/>
          </a:p>
        </p:txBody>
      </p:sp>
      <p:sp>
        <p:nvSpPr>
          <p:cNvPr id="11" name="Google Shape;1543;p60">
            <a:extLst>
              <a:ext uri="{FF2B5EF4-FFF2-40B4-BE49-F238E27FC236}">
                <a16:creationId xmlns:a16="http://schemas.microsoft.com/office/drawing/2014/main" id="{AD6E93C3-2C5A-7089-4FDF-1EA357573374}"/>
              </a:ext>
            </a:extLst>
          </p:cNvPr>
          <p:cNvSpPr txBox="1"/>
          <p:nvPr/>
        </p:nvSpPr>
        <p:spPr>
          <a:xfrm>
            <a:off x="6599891" y="4215368"/>
            <a:ext cx="990054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Insula</a:t>
            </a:r>
            <a:endParaRPr sz="2400"/>
          </a:p>
        </p:txBody>
      </p:sp>
      <p:sp>
        <p:nvSpPr>
          <p:cNvPr id="12" name="Google Shape;1544;p60">
            <a:extLst>
              <a:ext uri="{FF2B5EF4-FFF2-40B4-BE49-F238E27FC236}">
                <a16:creationId xmlns:a16="http://schemas.microsoft.com/office/drawing/2014/main" id="{AC74BB38-0BB4-A4E6-58B2-06CB70D361FC}"/>
              </a:ext>
            </a:extLst>
          </p:cNvPr>
          <p:cNvSpPr/>
          <p:nvPr/>
        </p:nvSpPr>
        <p:spPr>
          <a:xfrm>
            <a:off x="6599891" y="2028371"/>
            <a:ext cx="1205954" cy="8219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545;p60">
            <a:extLst>
              <a:ext uri="{FF2B5EF4-FFF2-40B4-BE49-F238E27FC236}">
                <a16:creationId xmlns:a16="http://schemas.microsoft.com/office/drawing/2014/main" id="{12790A2F-0467-B24A-37BC-87DB9812CB55}"/>
              </a:ext>
            </a:extLst>
          </p:cNvPr>
          <p:cNvSpPr/>
          <p:nvPr/>
        </p:nvSpPr>
        <p:spPr>
          <a:xfrm>
            <a:off x="4732445" y="1985713"/>
            <a:ext cx="1205954" cy="8219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57137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Emotion Regulation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Cortex | </a:t>
            </a:r>
            <a:r>
              <a:rPr lang="en-CA" sz="1400" b="1" dirty="0"/>
              <a:t>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45</a:t>
            </a:fld>
            <a:endParaRPr lang="en-CA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051D0D-49E7-E205-17AD-7E41E6D5D3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3" t="58470" r="37774" b="21185"/>
          <a:stretch/>
        </p:blipFill>
        <p:spPr>
          <a:xfrm>
            <a:off x="5969058" y="2525484"/>
            <a:ext cx="5319428" cy="228600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DC82D7-B765-2C24-76E4-0337018F0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525484"/>
            <a:ext cx="5514808" cy="2286001"/>
          </a:xfrm>
        </p:spPr>
        <p:txBody>
          <a:bodyPr anchor="t">
            <a:normAutofit/>
          </a:bodyPr>
          <a:lstStyle/>
          <a:p>
            <a:r>
              <a:rPr lang="en-CA" sz="2800" dirty="0"/>
              <a:t>Keeps emotions socially appropriate</a:t>
            </a:r>
          </a:p>
          <a:p>
            <a:r>
              <a:rPr lang="en-CA" sz="2800" dirty="0"/>
              <a:t>Facilitates adaptation</a:t>
            </a:r>
          </a:p>
          <a:p>
            <a:r>
              <a:rPr lang="en-CA" sz="2800" dirty="0"/>
              <a:t>Can be used at any stage</a:t>
            </a:r>
          </a:p>
        </p:txBody>
      </p:sp>
    </p:spTree>
    <p:extLst>
      <p:ext uri="{BB962C8B-B14F-4D97-AF65-F5344CB8AC3E}">
        <p14:creationId xmlns:p14="http://schemas.microsoft.com/office/powerpoint/2010/main" val="31352166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Emotion Regulation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Cortex | </a:t>
            </a:r>
            <a:r>
              <a:rPr lang="en-CA" sz="1400" b="1" dirty="0"/>
              <a:t>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46</a:t>
            </a:fld>
            <a:endParaRPr lang="en-CA" sz="1400" dirty="0"/>
          </a:p>
        </p:txBody>
      </p:sp>
      <p:pic>
        <p:nvPicPr>
          <p:cNvPr id="6" name="Google Shape;1551;p61">
            <a:extLst>
              <a:ext uri="{FF2B5EF4-FFF2-40B4-BE49-F238E27FC236}">
                <a16:creationId xmlns:a16="http://schemas.microsoft.com/office/drawing/2014/main" id="{8F45EEF1-A4B9-3ADA-2F22-5AF1AF960F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" r="35859" b="55159"/>
          <a:stretch/>
        </p:blipFill>
        <p:spPr>
          <a:xfrm>
            <a:off x="1491238" y="2272878"/>
            <a:ext cx="4158711" cy="319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54;p61">
            <a:extLst>
              <a:ext uri="{FF2B5EF4-FFF2-40B4-BE49-F238E27FC236}">
                <a16:creationId xmlns:a16="http://schemas.microsoft.com/office/drawing/2014/main" id="{DA59D289-4D38-460E-3A47-8D7B568499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3133" t="-243" r="-7523" b="55404"/>
          <a:stretch/>
        </p:blipFill>
        <p:spPr>
          <a:xfrm>
            <a:off x="7994343" y="2237682"/>
            <a:ext cx="2878182" cy="31999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55;p61">
            <a:extLst>
              <a:ext uri="{FF2B5EF4-FFF2-40B4-BE49-F238E27FC236}">
                <a16:creationId xmlns:a16="http://schemas.microsoft.com/office/drawing/2014/main" id="{4B54588B-B0EF-5953-33F0-DE6BCD692BC0}"/>
              </a:ext>
            </a:extLst>
          </p:cNvPr>
          <p:cNvSpPr txBox="1"/>
          <p:nvPr/>
        </p:nvSpPr>
        <p:spPr>
          <a:xfrm>
            <a:off x="581192" y="4699941"/>
            <a:ext cx="1820091" cy="5847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 dirty="0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Ventrolateral Prefrontal Cortex</a:t>
            </a:r>
            <a:endParaRPr sz="2000" dirty="0"/>
          </a:p>
        </p:txBody>
      </p:sp>
      <p:sp>
        <p:nvSpPr>
          <p:cNvPr id="9" name="Google Shape;1556;p61">
            <a:extLst>
              <a:ext uri="{FF2B5EF4-FFF2-40B4-BE49-F238E27FC236}">
                <a16:creationId xmlns:a16="http://schemas.microsoft.com/office/drawing/2014/main" id="{06A82C54-27B0-A56A-BB2C-860EB66AA6A2}"/>
              </a:ext>
            </a:extLst>
          </p:cNvPr>
          <p:cNvSpPr txBox="1"/>
          <p:nvPr/>
        </p:nvSpPr>
        <p:spPr>
          <a:xfrm>
            <a:off x="581192" y="2792000"/>
            <a:ext cx="1820091" cy="5847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 dirty="0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Dorsolateral Prefrontal Cortex</a:t>
            </a:r>
            <a:endParaRPr sz="2000" dirty="0"/>
          </a:p>
        </p:txBody>
      </p:sp>
      <p:sp>
        <p:nvSpPr>
          <p:cNvPr id="10" name="Google Shape;1557;p61">
            <a:extLst>
              <a:ext uri="{FF2B5EF4-FFF2-40B4-BE49-F238E27FC236}">
                <a16:creationId xmlns:a16="http://schemas.microsoft.com/office/drawing/2014/main" id="{836A5C09-5210-7DA6-A721-B6937C1A6B75}"/>
              </a:ext>
            </a:extLst>
          </p:cNvPr>
          <p:cNvSpPr txBox="1"/>
          <p:nvPr/>
        </p:nvSpPr>
        <p:spPr>
          <a:xfrm>
            <a:off x="5140128" y="2674434"/>
            <a:ext cx="1955443" cy="5847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Pre/Somatosensory Cortex</a:t>
            </a:r>
            <a:endParaRPr sz="2000"/>
          </a:p>
        </p:txBody>
      </p:sp>
      <p:sp>
        <p:nvSpPr>
          <p:cNvPr id="11" name="Google Shape;1558;p61">
            <a:extLst>
              <a:ext uri="{FF2B5EF4-FFF2-40B4-BE49-F238E27FC236}">
                <a16:creationId xmlns:a16="http://schemas.microsoft.com/office/drawing/2014/main" id="{9D2F3AE1-5BF1-7F65-1DB4-64C8FE346CB2}"/>
              </a:ext>
            </a:extLst>
          </p:cNvPr>
          <p:cNvSpPr txBox="1"/>
          <p:nvPr/>
        </p:nvSpPr>
        <p:spPr>
          <a:xfrm>
            <a:off x="4055911" y="4924894"/>
            <a:ext cx="1955443" cy="3385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Parietal Cortex</a:t>
            </a:r>
            <a:endParaRPr sz="2000"/>
          </a:p>
        </p:txBody>
      </p:sp>
      <p:sp>
        <p:nvSpPr>
          <p:cNvPr id="12" name="Google Shape;1559;p61">
            <a:extLst>
              <a:ext uri="{FF2B5EF4-FFF2-40B4-BE49-F238E27FC236}">
                <a16:creationId xmlns:a16="http://schemas.microsoft.com/office/drawing/2014/main" id="{58287A06-C74A-FAA6-DB98-01D7194436DB}"/>
              </a:ext>
            </a:extLst>
          </p:cNvPr>
          <p:cNvSpPr/>
          <p:nvPr/>
        </p:nvSpPr>
        <p:spPr>
          <a:xfrm>
            <a:off x="3570593" y="5276254"/>
            <a:ext cx="2244819" cy="4142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560;p61">
            <a:extLst>
              <a:ext uri="{FF2B5EF4-FFF2-40B4-BE49-F238E27FC236}">
                <a16:creationId xmlns:a16="http://schemas.microsoft.com/office/drawing/2014/main" id="{088D56AF-97C8-1FA0-5AB7-80793BCED033}"/>
              </a:ext>
            </a:extLst>
          </p:cNvPr>
          <p:cNvSpPr/>
          <p:nvPr/>
        </p:nvSpPr>
        <p:spPr>
          <a:xfrm>
            <a:off x="6718925" y="5126318"/>
            <a:ext cx="2244819" cy="4142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561;p61">
            <a:extLst>
              <a:ext uri="{FF2B5EF4-FFF2-40B4-BE49-F238E27FC236}">
                <a16:creationId xmlns:a16="http://schemas.microsoft.com/office/drawing/2014/main" id="{B52C5100-A3E2-90A3-290C-D923D71B2212}"/>
              </a:ext>
            </a:extLst>
          </p:cNvPr>
          <p:cNvSpPr txBox="1"/>
          <p:nvPr/>
        </p:nvSpPr>
        <p:spPr>
          <a:xfrm>
            <a:off x="2084231" y="1905585"/>
            <a:ext cx="2608771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</a:pPr>
            <a:r>
              <a:rPr lang="en-CA" sz="2400" b="0" i="0" u="none" strike="noStrike" cap="none" dirty="0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Explicit Regulation</a:t>
            </a:r>
            <a:endParaRPr sz="2000" dirty="0"/>
          </a:p>
        </p:txBody>
      </p:sp>
      <p:sp>
        <p:nvSpPr>
          <p:cNvPr id="15" name="Google Shape;1562;p61">
            <a:extLst>
              <a:ext uri="{FF2B5EF4-FFF2-40B4-BE49-F238E27FC236}">
                <a16:creationId xmlns:a16="http://schemas.microsoft.com/office/drawing/2014/main" id="{56DFCA38-0593-8F3D-B50D-79839F59C903}"/>
              </a:ext>
            </a:extLst>
          </p:cNvPr>
          <p:cNvSpPr/>
          <p:nvPr/>
        </p:nvSpPr>
        <p:spPr>
          <a:xfrm>
            <a:off x="2394751" y="2372475"/>
            <a:ext cx="2244819" cy="3239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563;p61">
            <a:extLst>
              <a:ext uri="{FF2B5EF4-FFF2-40B4-BE49-F238E27FC236}">
                <a16:creationId xmlns:a16="http://schemas.microsoft.com/office/drawing/2014/main" id="{61E8242C-D091-9E45-D571-673F32C7944A}"/>
              </a:ext>
            </a:extLst>
          </p:cNvPr>
          <p:cNvSpPr/>
          <p:nvPr/>
        </p:nvSpPr>
        <p:spPr>
          <a:xfrm>
            <a:off x="6975440" y="2805221"/>
            <a:ext cx="1349441" cy="4142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564;p61">
            <a:extLst>
              <a:ext uri="{FF2B5EF4-FFF2-40B4-BE49-F238E27FC236}">
                <a16:creationId xmlns:a16="http://schemas.microsoft.com/office/drawing/2014/main" id="{A8584731-B425-89A1-627F-4CA347A88BE7}"/>
              </a:ext>
            </a:extLst>
          </p:cNvPr>
          <p:cNvSpPr txBox="1"/>
          <p:nvPr/>
        </p:nvSpPr>
        <p:spPr>
          <a:xfrm>
            <a:off x="7659358" y="1903895"/>
            <a:ext cx="2608771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</a:pPr>
            <a:r>
              <a:rPr lang="en-CA" sz="2400" b="0" i="0" u="none" strike="noStrike" cap="none" dirty="0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Implicit Regulation</a:t>
            </a:r>
            <a:endParaRPr sz="2000" dirty="0"/>
          </a:p>
        </p:txBody>
      </p:sp>
      <p:sp>
        <p:nvSpPr>
          <p:cNvPr id="18" name="Google Shape;1565;p61">
            <a:extLst>
              <a:ext uri="{FF2B5EF4-FFF2-40B4-BE49-F238E27FC236}">
                <a16:creationId xmlns:a16="http://schemas.microsoft.com/office/drawing/2014/main" id="{4687B201-93F0-EE2A-AA47-74A04313AA76}"/>
              </a:ext>
            </a:extLst>
          </p:cNvPr>
          <p:cNvSpPr/>
          <p:nvPr/>
        </p:nvSpPr>
        <p:spPr>
          <a:xfrm>
            <a:off x="8268663" y="2397520"/>
            <a:ext cx="2244819" cy="4142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566;p61">
            <a:extLst>
              <a:ext uri="{FF2B5EF4-FFF2-40B4-BE49-F238E27FC236}">
                <a16:creationId xmlns:a16="http://schemas.microsoft.com/office/drawing/2014/main" id="{4D031FFE-EAA6-28C1-091D-33C20161610E}"/>
              </a:ext>
            </a:extLst>
          </p:cNvPr>
          <p:cNvSpPr txBox="1"/>
          <p:nvPr/>
        </p:nvSpPr>
        <p:spPr>
          <a:xfrm>
            <a:off x="6984970" y="4622977"/>
            <a:ext cx="1955443" cy="13233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Ventral Anterior Cingulate Cortex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&amp; 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CA" sz="1600" b="0" i="0" u="none" strike="noStrike" cap="none">
                <a:solidFill>
                  <a:srgbClr val="000000"/>
                </a:solidFill>
                <a:ea typeface="Century Gothic"/>
                <a:cs typeface="Century Gothic"/>
                <a:sym typeface="Century Gothic"/>
              </a:rPr>
              <a:t>Ventromedial Prefrontal Cortex</a:t>
            </a: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2177163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36F41-EEBA-FCFA-978A-E1DA24E5B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Break for 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BA140-2929-72AC-C554-8E4FF1FDB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Cortex | </a:t>
            </a:r>
            <a:r>
              <a:rPr lang="en-CA" sz="1400" b="1" dirty="0"/>
              <a:t>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3140B-130B-27A3-E906-C0D53469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47</a:t>
            </a:fld>
            <a:endParaRPr lang="en-CA" sz="1400" dirty="0"/>
          </a:p>
        </p:txBody>
      </p:sp>
      <p:pic>
        <p:nvPicPr>
          <p:cNvPr id="4098" name="Picture 2" descr="Question marks explained | Punctuation guide | TheSchoolRun">
            <a:extLst>
              <a:ext uri="{FF2B5EF4-FFF2-40B4-BE49-F238E27FC236}">
                <a16:creationId xmlns:a16="http://schemas.microsoft.com/office/drawing/2014/main" id="{BC6A99EA-BF54-B7DD-6171-F26B4EAEA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590" y="1950308"/>
            <a:ext cx="8876820" cy="400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1102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CA" sz="2800" dirty="0"/>
              <a:t>Emotions are derived from cognitive appraisal of autonomic signals and surrounding context</a:t>
            </a:r>
          </a:p>
          <a:p>
            <a:r>
              <a:rPr lang="en-CA" sz="2800" dirty="0"/>
              <a:t>Basic emotional responses depend on complex subcortical networks</a:t>
            </a:r>
          </a:p>
          <a:p>
            <a:r>
              <a:rPr lang="en-CA" sz="2800" dirty="0"/>
              <a:t>Emotion perception, expression, and experience rely on dissociable cortical circuits</a:t>
            </a:r>
          </a:p>
          <a:p>
            <a:r>
              <a:rPr lang="en-CA" sz="2800" dirty="0"/>
              <a:t>Embodied emotions are essential to “higher” cognitive processes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Cortex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48</a:t>
            </a:fld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4171871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F70D-E5CF-31BD-731B-AC9E5F64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312D-1B88-0977-7E30-02B87DA1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76715"/>
            <a:ext cx="7321837" cy="3310009"/>
          </a:xfrm>
        </p:spPr>
        <p:txBody>
          <a:bodyPr anchor="t">
            <a:normAutofit/>
          </a:bodyPr>
          <a:lstStyle/>
          <a:p>
            <a:r>
              <a:rPr lang="en-CA" sz="2800" dirty="0"/>
              <a:t>Clearest/muddiest point exercise</a:t>
            </a:r>
          </a:p>
          <a:p>
            <a:r>
              <a:rPr lang="en-CA" sz="2800" dirty="0"/>
              <a:t>Thanks to Dr. </a:t>
            </a:r>
            <a:r>
              <a:rPr lang="en-CA" sz="2800" dirty="0" err="1"/>
              <a:t>Hoey</a:t>
            </a:r>
            <a:r>
              <a:rPr lang="en-CA" sz="2800" dirty="0"/>
              <a:t> for inviting me </a:t>
            </a:r>
          </a:p>
          <a:p>
            <a:r>
              <a:rPr lang="en-CA" sz="2800" dirty="0"/>
              <a:t>I hope this was useful </a:t>
            </a:r>
          </a:p>
          <a:p>
            <a:r>
              <a:rPr lang="en-CA" sz="2800" dirty="0"/>
              <a:t>I’ll stick around for the next few minutes</a:t>
            </a:r>
          </a:p>
          <a:p>
            <a:r>
              <a:rPr lang="en-CA" sz="2800" dirty="0"/>
              <a:t>Please email me at </a:t>
            </a:r>
            <a:r>
              <a:rPr lang="en-CA" sz="2800" dirty="0">
                <a:hlinkClick r:id="rId2"/>
              </a:rPr>
              <a:t>swinward@uwaterloo.ca</a:t>
            </a:r>
            <a:r>
              <a:rPr lang="en-CA" sz="2800" dirty="0"/>
              <a:t> for further 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149F1-9B57-479F-0D1F-85B6012A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dirty="0"/>
              <a:t>Theory | Subcortex | Cortex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781B-0D56-3F15-7009-46418B25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49</a:t>
            </a:fld>
            <a:endParaRPr lang="en-CA" sz="1400" dirty="0"/>
          </a:p>
        </p:txBody>
      </p:sp>
      <p:pic>
        <p:nvPicPr>
          <p:cNvPr id="1026" name="Picture 2" descr="Being an Expert in Emotion: 4 Key Characteristics | Psychology Today Canada">
            <a:extLst>
              <a:ext uri="{FF2B5EF4-FFF2-40B4-BE49-F238E27FC236}">
                <a16:creationId xmlns:a16="http://schemas.microsoft.com/office/drawing/2014/main" id="{E2722094-3691-9A01-0EF3-DEC8785C9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402" y="1946063"/>
            <a:ext cx="3771315" cy="377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330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AC02EA6-C53C-A043-8077-7BEF5392AE9C}"/>
              </a:ext>
            </a:extLst>
          </p:cNvPr>
          <p:cNvSpPr/>
          <p:nvPr/>
        </p:nvSpPr>
        <p:spPr>
          <a:xfrm>
            <a:off x="6108896" y="3250327"/>
            <a:ext cx="5354095" cy="18697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162B68-358A-2647-B44D-CE91977D6188}"/>
              </a:ext>
            </a:extLst>
          </p:cNvPr>
          <p:cNvSpPr txBox="1"/>
          <p:nvPr/>
        </p:nvSpPr>
        <p:spPr>
          <a:xfrm>
            <a:off x="6465141" y="3488240"/>
            <a:ext cx="457199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“. . . the bodily changes follow directly from the PERCEPTION of the exciting fact, and that our feeling of the same changes as they occur IS the emotion.” </a:t>
            </a:r>
          </a:p>
          <a:p>
            <a:pPr algn="r"/>
            <a:r>
              <a:rPr lang="en-US" sz="1400" dirty="0">
                <a:latin typeface="Century Gothic" panose="020B0502020202020204" pitchFamily="34" charset="0"/>
              </a:rPr>
              <a:t>James (1884, p. 189-190)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B79DBD-DED2-964D-86EC-7458F9740533}"/>
              </a:ext>
            </a:extLst>
          </p:cNvPr>
          <p:cNvSpPr/>
          <p:nvPr/>
        </p:nvSpPr>
        <p:spPr>
          <a:xfrm>
            <a:off x="6108896" y="2527385"/>
            <a:ext cx="5354095" cy="72294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W. James (1884) &amp; C. Lange (1885)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80A40667-1D37-FC45-9651-A6AF7258FC17}"/>
              </a:ext>
            </a:extLst>
          </p:cNvPr>
          <p:cNvSpPr txBox="1">
            <a:spLocks noChangeArrowheads="1"/>
          </p:cNvSpPr>
          <p:nvPr/>
        </p:nvSpPr>
        <p:spPr>
          <a:xfrm>
            <a:off x="1707584" y="617908"/>
            <a:ext cx="8802624" cy="6213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0"/>
                <a:cs typeface="Gill Sans Light"/>
              </a:rPr>
              <a:t>The James-Lange Theory</a:t>
            </a:r>
            <a:endParaRPr lang="en-CA" sz="36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0"/>
              <a:cs typeface="Gill Sans 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2B95A5-7A58-3444-A451-C34BDE7701CC}"/>
              </a:ext>
            </a:extLst>
          </p:cNvPr>
          <p:cNvSpPr/>
          <p:nvPr/>
        </p:nvSpPr>
        <p:spPr>
          <a:xfrm>
            <a:off x="858128" y="4904012"/>
            <a:ext cx="2758696" cy="18468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0FF021-1CF0-B34C-B4FD-5FE22CFD846C}"/>
              </a:ext>
            </a:extLst>
          </p:cNvPr>
          <p:cNvSpPr/>
          <p:nvPr/>
        </p:nvSpPr>
        <p:spPr>
          <a:xfrm>
            <a:off x="858127" y="2161393"/>
            <a:ext cx="2758697" cy="17184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E35C9C-7881-714C-97E1-C91C4E9D8383}"/>
              </a:ext>
            </a:extLst>
          </p:cNvPr>
          <p:cNvSpPr/>
          <p:nvPr/>
        </p:nvSpPr>
        <p:spPr>
          <a:xfrm>
            <a:off x="858126" y="1358180"/>
            <a:ext cx="2758697" cy="542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Stimulus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01324E-EE63-5B47-82E8-B44EA5A2AD00}"/>
              </a:ext>
            </a:extLst>
          </p:cNvPr>
          <p:cNvSpPr/>
          <p:nvPr/>
        </p:nvSpPr>
        <p:spPr>
          <a:xfrm>
            <a:off x="1447062" y="3258309"/>
            <a:ext cx="2014779" cy="4365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Somatosensation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F45250-BDBA-B34B-84D9-FB0613ACFED7}"/>
              </a:ext>
            </a:extLst>
          </p:cNvPr>
          <p:cNvSpPr txBox="1"/>
          <p:nvPr/>
        </p:nvSpPr>
        <p:spPr>
          <a:xfrm>
            <a:off x="1412190" y="2236701"/>
            <a:ext cx="164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Cortex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228EF7-81C3-584A-9229-FE4ED4020AA7}"/>
              </a:ext>
            </a:extLst>
          </p:cNvPr>
          <p:cNvSpPr txBox="1"/>
          <p:nvPr/>
        </p:nvSpPr>
        <p:spPr>
          <a:xfrm>
            <a:off x="1447060" y="4964711"/>
            <a:ext cx="164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Body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C1E99F-D1A5-BC47-A9B2-66B459BBC30A}"/>
              </a:ext>
            </a:extLst>
          </p:cNvPr>
          <p:cNvSpPr/>
          <p:nvPr/>
        </p:nvSpPr>
        <p:spPr>
          <a:xfrm>
            <a:off x="1044106" y="5487075"/>
            <a:ext cx="2386740" cy="4365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Autonomic Response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9B47378-DA55-7C4B-8DCF-5B145BD36A31}"/>
              </a:ext>
            </a:extLst>
          </p:cNvPr>
          <p:cNvSpPr/>
          <p:nvPr/>
        </p:nvSpPr>
        <p:spPr>
          <a:xfrm>
            <a:off x="1044105" y="6057101"/>
            <a:ext cx="2386741" cy="4365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Somatic Response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F74A566-DCE8-3E4D-9622-C06A3EBC649A}"/>
              </a:ext>
            </a:extLst>
          </p:cNvPr>
          <p:cNvCxnSpPr>
            <a:cxnSpLocks/>
          </p:cNvCxnSpPr>
          <p:nvPr/>
        </p:nvCxnSpPr>
        <p:spPr>
          <a:xfrm flipH="1">
            <a:off x="1301117" y="3137499"/>
            <a:ext cx="1" cy="176651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3EB0D37-AA7E-F748-B256-F527AB409C45}"/>
              </a:ext>
            </a:extLst>
          </p:cNvPr>
          <p:cNvCxnSpPr>
            <a:cxnSpLocks/>
          </p:cNvCxnSpPr>
          <p:nvPr/>
        </p:nvCxnSpPr>
        <p:spPr>
          <a:xfrm flipV="1">
            <a:off x="2233601" y="3595691"/>
            <a:ext cx="0" cy="136902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loud Callout 32">
            <a:extLst>
              <a:ext uri="{FF2B5EF4-FFF2-40B4-BE49-F238E27FC236}">
                <a16:creationId xmlns:a16="http://schemas.microsoft.com/office/drawing/2014/main" id="{64BDAC50-5127-0C41-89EA-018B12010393}"/>
              </a:ext>
            </a:extLst>
          </p:cNvPr>
          <p:cNvSpPr/>
          <p:nvPr/>
        </p:nvSpPr>
        <p:spPr>
          <a:xfrm>
            <a:off x="2660448" y="3968185"/>
            <a:ext cx="2208507" cy="884697"/>
          </a:xfrm>
          <a:prstGeom prst="cloudCallout">
            <a:avLst>
              <a:gd name="adj1" fmla="val -61522"/>
              <a:gd name="adj2" fmla="val -7764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Subjective Emotion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A2BCDC5-7E20-B34A-9083-27325B743B4F}"/>
              </a:ext>
            </a:extLst>
          </p:cNvPr>
          <p:cNvSpPr/>
          <p:nvPr/>
        </p:nvSpPr>
        <p:spPr>
          <a:xfrm>
            <a:off x="1040233" y="2697489"/>
            <a:ext cx="1631195" cy="4365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Perception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3F33159-0385-564B-9537-427A4216C817}"/>
              </a:ext>
            </a:extLst>
          </p:cNvPr>
          <p:cNvCxnSpPr>
            <a:cxnSpLocks/>
          </p:cNvCxnSpPr>
          <p:nvPr/>
        </p:nvCxnSpPr>
        <p:spPr>
          <a:xfrm>
            <a:off x="1301117" y="1900621"/>
            <a:ext cx="0" cy="79686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D63221-D47C-0711-B4A0-8D419AA2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5</a:t>
            </a:fld>
            <a:endParaRPr lang="en-CA" sz="1400"/>
          </a:p>
        </p:txBody>
      </p:sp>
    </p:spTree>
    <p:extLst>
      <p:ext uri="{BB962C8B-B14F-4D97-AF65-F5344CB8AC3E}">
        <p14:creationId xmlns:p14="http://schemas.microsoft.com/office/powerpoint/2010/main" val="2415949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46EE6-E000-F39F-291E-014896616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Evidence For and Against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3E7F-AE77-ECE4-C86E-75FDEA37A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4"/>
            <a:ext cx="5422390" cy="231134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CA" sz="2800" b="1" dirty="0"/>
              <a:t>Evidence For:</a:t>
            </a:r>
          </a:p>
          <a:p>
            <a:r>
              <a:rPr lang="en-CA" sz="2800" dirty="0"/>
              <a:t>Pure autonomic failure</a:t>
            </a:r>
          </a:p>
          <a:p>
            <a:r>
              <a:rPr lang="en-CA" sz="2800" dirty="0"/>
              <a:t>Facial feedback hypothesis</a:t>
            </a:r>
          </a:p>
          <a:p>
            <a:r>
              <a:rPr lang="en-CA" sz="2800" dirty="0"/>
              <a:t>Botox cases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B3F2C-51C8-01A1-ACBC-2A48119CF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4"/>
            <a:ext cx="5422392" cy="231134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CA" sz="2800" b="1" dirty="0"/>
              <a:t>Evidence Against: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sz="2800" dirty="0"/>
              <a:t>Quadriplegic cases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sz="2800" dirty="0"/>
              <a:t>Capgras syndrome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CFB46-3A6F-DCAD-4E94-745213C3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b="1" dirty="0"/>
              <a:t>Theory</a:t>
            </a:r>
            <a:r>
              <a:rPr lang="en-CA" sz="1400" dirty="0"/>
              <a:t> | Subcortex | Cortex | Cognition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C9D44-84CB-0516-A4EC-411B20E33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6</a:t>
            </a:fld>
            <a:endParaRPr lang="en-CA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E8C012-75D4-5604-2896-E19EB48CB1A5}"/>
              </a:ext>
            </a:extLst>
          </p:cNvPr>
          <p:cNvSpPr txBox="1"/>
          <p:nvPr/>
        </p:nvSpPr>
        <p:spPr>
          <a:xfrm>
            <a:off x="581191" y="4766361"/>
            <a:ext cx="11029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</a:pPr>
            <a:r>
              <a:rPr lang="en-CA" sz="2800" b="1" dirty="0">
                <a:solidFill>
                  <a:schemeClr val="tx2"/>
                </a:solidFill>
              </a:rPr>
              <a:t>Conclusion: </a:t>
            </a:r>
            <a:r>
              <a:rPr lang="en-CA" sz="2800" dirty="0">
                <a:solidFill>
                  <a:schemeClr val="tx2"/>
                </a:solidFill>
              </a:rPr>
              <a:t>Emotions are not solely conditioned, sensations provide cues that must be interpreted correctly</a:t>
            </a:r>
          </a:p>
        </p:txBody>
      </p:sp>
    </p:spTree>
    <p:extLst>
      <p:ext uri="{BB962C8B-B14F-4D97-AF65-F5344CB8AC3E}">
        <p14:creationId xmlns:p14="http://schemas.microsoft.com/office/powerpoint/2010/main" val="17846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B09DE9-2734-7A4C-B83A-44EA9A5F2358}"/>
              </a:ext>
            </a:extLst>
          </p:cNvPr>
          <p:cNvSpPr/>
          <p:nvPr/>
        </p:nvSpPr>
        <p:spPr>
          <a:xfrm>
            <a:off x="3199300" y="4901181"/>
            <a:ext cx="2758696" cy="18468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0217D5-4DF0-7C4C-BFCE-DF990F8FE78F}"/>
              </a:ext>
            </a:extLst>
          </p:cNvPr>
          <p:cNvSpPr/>
          <p:nvPr/>
        </p:nvSpPr>
        <p:spPr>
          <a:xfrm>
            <a:off x="3057319" y="2158562"/>
            <a:ext cx="3083434" cy="17184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8961C8-97E0-EC48-9FA4-127A61093946}"/>
              </a:ext>
            </a:extLst>
          </p:cNvPr>
          <p:cNvSpPr/>
          <p:nvPr/>
        </p:nvSpPr>
        <p:spPr>
          <a:xfrm>
            <a:off x="3199298" y="1355349"/>
            <a:ext cx="2758697" cy="542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Stimulus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056FAE-7BA8-CE45-B40F-C15E5F3D49D6}"/>
              </a:ext>
            </a:extLst>
          </p:cNvPr>
          <p:cNvSpPr/>
          <p:nvPr/>
        </p:nvSpPr>
        <p:spPr>
          <a:xfrm>
            <a:off x="4072808" y="3205638"/>
            <a:ext cx="2014779" cy="4365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Somatosensation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77ABC3-4889-C44D-A620-52F6B7898E39}"/>
              </a:ext>
            </a:extLst>
          </p:cNvPr>
          <p:cNvSpPr txBox="1"/>
          <p:nvPr/>
        </p:nvSpPr>
        <p:spPr>
          <a:xfrm>
            <a:off x="3753362" y="2233870"/>
            <a:ext cx="164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Cortex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A3E48-21D8-314D-B8CA-3F5EE9AF7357}"/>
              </a:ext>
            </a:extLst>
          </p:cNvPr>
          <p:cNvSpPr txBox="1"/>
          <p:nvPr/>
        </p:nvSpPr>
        <p:spPr>
          <a:xfrm>
            <a:off x="3788232" y="4961880"/>
            <a:ext cx="164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Body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96CF22-7DC1-D947-9784-3EEBD9B32AF5}"/>
              </a:ext>
            </a:extLst>
          </p:cNvPr>
          <p:cNvSpPr/>
          <p:nvPr/>
        </p:nvSpPr>
        <p:spPr>
          <a:xfrm>
            <a:off x="3385278" y="5484244"/>
            <a:ext cx="2386740" cy="4365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Autonomic Response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1491C0-1F77-9944-9D31-18424E61B087}"/>
              </a:ext>
            </a:extLst>
          </p:cNvPr>
          <p:cNvSpPr/>
          <p:nvPr/>
        </p:nvSpPr>
        <p:spPr>
          <a:xfrm>
            <a:off x="3385277" y="6054270"/>
            <a:ext cx="2386741" cy="4365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Somatic Response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FD79EF-645C-6B48-A791-E9592AAE253B}"/>
              </a:ext>
            </a:extLst>
          </p:cNvPr>
          <p:cNvCxnSpPr>
            <a:cxnSpLocks/>
          </p:cNvCxnSpPr>
          <p:nvPr/>
        </p:nvCxnSpPr>
        <p:spPr>
          <a:xfrm flipH="1">
            <a:off x="3629147" y="3134668"/>
            <a:ext cx="13144" cy="865212"/>
          </a:xfrm>
          <a:prstGeom prst="straightConnector1">
            <a:avLst/>
          </a:prstGeom>
          <a:ln w="444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6C9E023-CC3C-9A4C-B7AF-970C082FEEB6}"/>
              </a:ext>
            </a:extLst>
          </p:cNvPr>
          <p:cNvCxnSpPr>
            <a:cxnSpLocks/>
          </p:cNvCxnSpPr>
          <p:nvPr/>
        </p:nvCxnSpPr>
        <p:spPr>
          <a:xfrm flipV="1">
            <a:off x="5001620" y="3642175"/>
            <a:ext cx="0" cy="125900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loud Callout 16">
            <a:extLst>
              <a:ext uri="{FF2B5EF4-FFF2-40B4-BE49-F238E27FC236}">
                <a16:creationId xmlns:a16="http://schemas.microsoft.com/office/drawing/2014/main" id="{0C19CA75-E6A3-2B4F-80A4-E6CF743A8E0D}"/>
              </a:ext>
            </a:extLst>
          </p:cNvPr>
          <p:cNvSpPr/>
          <p:nvPr/>
        </p:nvSpPr>
        <p:spPr>
          <a:xfrm>
            <a:off x="460618" y="3017779"/>
            <a:ext cx="2208507" cy="884697"/>
          </a:xfrm>
          <a:prstGeom prst="cloudCallout">
            <a:avLst>
              <a:gd name="adj1" fmla="val 56857"/>
              <a:gd name="adj2" fmla="val 5773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Subjective Emotion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8682B7-ED43-854B-8649-0C82EAC7438D}"/>
              </a:ext>
            </a:extLst>
          </p:cNvPr>
          <p:cNvSpPr/>
          <p:nvPr/>
        </p:nvSpPr>
        <p:spPr>
          <a:xfrm>
            <a:off x="3109794" y="2693547"/>
            <a:ext cx="1631195" cy="4365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Perception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4F5E102-F972-A54A-BEFA-3EA3F662BB49}"/>
              </a:ext>
            </a:extLst>
          </p:cNvPr>
          <p:cNvCxnSpPr>
            <a:cxnSpLocks/>
          </p:cNvCxnSpPr>
          <p:nvPr/>
        </p:nvCxnSpPr>
        <p:spPr>
          <a:xfrm>
            <a:off x="3642289" y="1897790"/>
            <a:ext cx="0" cy="79686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2">
            <a:extLst>
              <a:ext uri="{FF2B5EF4-FFF2-40B4-BE49-F238E27FC236}">
                <a16:creationId xmlns:a16="http://schemas.microsoft.com/office/drawing/2014/main" id="{B04C01E9-1BD9-5F44-BF28-3AC6D0DE688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00545"/>
            <a:ext cx="12192000" cy="6213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0"/>
                <a:cs typeface="Gill Sans Light"/>
              </a:rPr>
              <a:t>Cannon-Bard Theory</a:t>
            </a:r>
            <a:endParaRPr lang="en-CA" sz="36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0"/>
              <a:cs typeface="Gill Sans Ligh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4E9839-F37C-DC4C-98CE-DF1B90947B68}"/>
              </a:ext>
            </a:extLst>
          </p:cNvPr>
          <p:cNvSpPr/>
          <p:nvPr/>
        </p:nvSpPr>
        <p:spPr>
          <a:xfrm>
            <a:off x="1595416" y="3999880"/>
            <a:ext cx="2206250" cy="636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4A12D2-D5B5-2845-BE9A-104E0DFE3D87}"/>
              </a:ext>
            </a:extLst>
          </p:cNvPr>
          <p:cNvSpPr txBox="1"/>
          <p:nvPr/>
        </p:nvSpPr>
        <p:spPr>
          <a:xfrm>
            <a:off x="1896017" y="4097245"/>
            <a:ext cx="164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Thalamus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846F8C5-1674-8543-BFBB-D121CB3FEBA3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3801666" y="4318118"/>
            <a:ext cx="1180629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1BEC21FB-F296-1E49-803D-15076B054CD5}"/>
              </a:ext>
            </a:extLst>
          </p:cNvPr>
          <p:cNvSpPr/>
          <p:nvPr/>
        </p:nvSpPr>
        <p:spPr>
          <a:xfrm>
            <a:off x="6346191" y="3242599"/>
            <a:ext cx="5354095" cy="18697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899C21-325E-104D-80B2-2300F39B4E90}"/>
              </a:ext>
            </a:extLst>
          </p:cNvPr>
          <p:cNvSpPr txBox="1"/>
          <p:nvPr/>
        </p:nvSpPr>
        <p:spPr>
          <a:xfrm>
            <a:off x="6734384" y="3658681"/>
            <a:ext cx="45777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“. . . the peculiar quality of the emotion is added to simple sensations when the thalamic processes are roused.” </a:t>
            </a:r>
          </a:p>
          <a:p>
            <a:pPr algn="r"/>
            <a:r>
              <a:rPr lang="en-US" sz="1400" dirty="0">
                <a:latin typeface="Century Gothic" panose="020B0502020202020204" pitchFamily="34" charset="0"/>
              </a:rPr>
              <a:t>Cannon (1927, p. 120)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7A5EB5C-BF25-C746-9163-956775B469CD}"/>
              </a:ext>
            </a:extLst>
          </p:cNvPr>
          <p:cNvSpPr/>
          <p:nvPr/>
        </p:nvSpPr>
        <p:spPr>
          <a:xfrm>
            <a:off x="6346190" y="2267593"/>
            <a:ext cx="5354095" cy="9750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W. Cannon (1927)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CFA2204-751A-EE49-9909-F309BD6CA3E8}"/>
              </a:ext>
            </a:extLst>
          </p:cNvPr>
          <p:cNvCxnSpPr>
            <a:cxnSpLocks/>
          </p:cNvCxnSpPr>
          <p:nvPr/>
        </p:nvCxnSpPr>
        <p:spPr>
          <a:xfrm flipH="1">
            <a:off x="3925392" y="3134668"/>
            <a:ext cx="1" cy="176651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9DDDCF1-23FF-1149-8AB6-D688D89DB5F9}"/>
              </a:ext>
            </a:extLst>
          </p:cNvPr>
          <p:cNvCxnSpPr>
            <a:cxnSpLocks/>
          </p:cNvCxnSpPr>
          <p:nvPr/>
        </p:nvCxnSpPr>
        <p:spPr>
          <a:xfrm>
            <a:off x="3629147" y="4626677"/>
            <a:ext cx="0" cy="27450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ED1BB03-89F9-8143-8615-BA867C31D7A3}"/>
              </a:ext>
            </a:extLst>
          </p:cNvPr>
          <p:cNvCxnSpPr>
            <a:cxnSpLocks/>
          </p:cNvCxnSpPr>
          <p:nvPr/>
        </p:nvCxnSpPr>
        <p:spPr>
          <a:xfrm flipV="1">
            <a:off x="4457243" y="3876997"/>
            <a:ext cx="0" cy="30049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650A2DD-A24C-2448-B716-5AFB5CE663FC}"/>
              </a:ext>
            </a:extLst>
          </p:cNvPr>
          <p:cNvCxnSpPr>
            <a:cxnSpLocks/>
          </p:cNvCxnSpPr>
          <p:nvPr/>
        </p:nvCxnSpPr>
        <p:spPr>
          <a:xfrm>
            <a:off x="3801666" y="4199925"/>
            <a:ext cx="655577" cy="0"/>
          </a:xfrm>
          <a:prstGeom prst="straightConnector1">
            <a:avLst/>
          </a:prstGeom>
          <a:ln w="28575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5E03015-6A74-0BB2-B84B-8E1FFBC5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7</a:t>
            </a:fld>
            <a:endParaRPr lang="en-CA" sz="1400"/>
          </a:p>
        </p:txBody>
      </p:sp>
    </p:spTree>
    <p:extLst>
      <p:ext uri="{BB962C8B-B14F-4D97-AF65-F5344CB8AC3E}">
        <p14:creationId xmlns:p14="http://schemas.microsoft.com/office/powerpoint/2010/main" val="1599520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C8282-9161-D6F3-0F1E-524162D6B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Two-Factor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E9A5D-BB5D-4507-7F4D-1641CFD9C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7"/>
            <a:ext cx="6232562" cy="3257550"/>
          </a:xfrm>
        </p:spPr>
        <p:txBody>
          <a:bodyPr anchor="t">
            <a:normAutofit/>
          </a:bodyPr>
          <a:lstStyle/>
          <a:p>
            <a:r>
              <a:rPr lang="en-CA" sz="2800" dirty="0"/>
              <a:t>Schachter and Singer induced physiological arousal chemically</a:t>
            </a:r>
          </a:p>
          <a:p>
            <a:r>
              <a:rPr lang="en-CA" sz="2800" dirty="0"/>
              <a:t>Modified context (rude vs pleasant experimenter)</a:t>
            </a:r>
          </a:p>
          <a:p>
            <a:r>
              <a:rPr lang="en-CA" sz="2800" dirty="0"/>
              <a:t>Different emotions reported depending on context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1FE707-D825-28D1-1FD8-35D1718D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400" b="1" dirty="0"/>
              <a:t>Theory</a:t>
            </a:r>
            <a:r>
              <a:rPr lang="en-CA" sz="1400" dirty="0"/>
              <a:t> | Subcortex | Cortex | 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11D55-B787-410F-9B39-11CBAB20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8</a:t>
            </a:fld>
            <a:endParaRPr lang="en-CA" sz="1400" dirty="0"/>
          </a:p>
        </p:txBody>
      </p:sp>
      <p:pic>
        <p:nvPicPr>
          <p:cNvPr id="1026" name="Picture 2" descr="Stanley Schachter - Wikipedia">
            <a:extLst>
              <a:ext uri="{FF2B5EF4-FFF2-40B4-BE49-F238E27FC236}">
                <a16:creationId xmlns:a16="http://schemas.microsoft.com/office/drawing/2014/main" id="{E6F719F4-296C-419C-01AF-8B3EFF298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444" y="2176492"/>
            <a:ext cx="1963908" cy="30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Jerome E Singer - Alchetron, The Free Social Encyclopedia">
            <a:extLst>
              <a:ext uri="{FF2B5EF4-FFF2-40B4-BE49-F238E27FC236}">
                <a16:creationId xmlns:a16="http://schemas.microsoft.com/office/drawing/2014/main" id="{300820F3-C558-307F-25DC-80A4953C3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042" y="2172739"/>
            <a:ext cx="2513765" cy="305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48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B80BB0E-D56F-606C-772B-8F523F436A5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00545"/>
            <a:ext cx="12192000" cy="6213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0"/>
                <a:cs typeface="Gill Sans Light"/>
              </a:rPr>
              <a:t>Two-Factor Theory</a:t>
            </a:r>
            <a:endParaRPr lang="en-CA" sz="36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0"/>
              <a:cs typeface="Gill Sans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DB394B-C0F9-4753-8238-07413FEDA189}"/>
              </a:ext>
            </a:extLst>
          </p:cNvPr>
          <p:cNvSpPr/>
          <p:nvPr/>
        </p:nvSpPr>
        <p:spPr>
          <a:xfrm>
            <a:off x="898420" y="2190362"/>
            <a:ext cx="2758697" cy="542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Stimulus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8B3926-1242-D670-8CC0-85DB8060617F}"/>
              </a:ext>
            </a:extLst>
          </p:cNvPr>
          <p:cNvGrpSpPr/>
          <p:nvPr/>
        </p:nvGrpSpPr>
        <p:grpSpPr>
          <a:xfrm>
            <a:off x="8524842" y="1809361"/>
            <a:ext cx="2758696" cy="1846884"/>
            <a:chOff x="3199300" y="4901181"/>
            <a:chExt cx="2758696" cy="18468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32B0FA-EA9F-4E1D-CEB3-6EBB8E098E5E}"/>
                </a:ext>
              </a:extLst>
            </p:cNvPr>
            <p:cNvSpPr/>
            <p:nvPr/>
          </p:nvSpPr>
          <p:spPr>
            <a:xfrm>
              <a:off x="3199300" y="4901181"/>
              <a:ext cx="2758696" cy="184688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382C50-0CA4-B813-7373-E215E5248C06}"/>
                </a:ext>
              </a:extLst>
            </p:cNvPr>
            <p:cNvSpPr txBox="1"/>
            <p:nvPr/>
          </p:nvSpPr>
          <p:spPr>
            <a:xfrm>
              <a:off x="3788232" y="4961880"/>
              <a:ext cx="164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entury Gothic" panose="020B0502020202020204" pitchFamily="34" charset="0"/>
                </a:rPr>
                <a:t>Body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B6F18D-77F7-113C-7AC7-11D54DAEDEFC}"/>
                </a:ext>
              </a:extLst>
            </p:cNvPr>
            <p:cNvSpPr/>
            <p:nvPr/>
          </p:nvSpPr>
          <p:spPr>
            <a:xfrm>
              <a:off x="3385278" y="5484244"/>
              <a:ext cx="2386740" cy="4365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Autonomic Response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3D2783-8DC3-CF24-6327-2B246874FFF9}"/>
                </a:ext>
              </a:extLst>
            </p:cNvPr>
            <p:cNvSpPr/>
            <p:nvPr/>
          </p:nvSpPr>
          <p:spPr>
            <a:xfrm>
              <a:off x="3385277" y="6054270"/>
              <a:ext cx="2386741" cy="4365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Somatic Response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797072-AFF2-3B2F-B4C4-969B13659A3C}"/>
              </a:ext>
            </a:extLst>
          </p:cNvPr>
          <p:cNvGrpSpPr/>
          <p:nvPr/>
        </p:nvGrpSpPr>
        <p:grpSpPr>
          <a:xfrm>
            <a:off x="4657398" y="1598840"/>
            <a:ext cx="2758697" cy="2687789"/>
            <a:chOff x="4657394" y="3014919"/>
            <a:chExt cx="2758697" cy="26877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71B941-13B2-A56C-FD1F-0DF1BD4BA30A}"/>
                </a:ext>
              </a:extLst>
            </p:cNvPr>
            <p:cNvSpPr/>
            <p:nvPr/>
          </p:nvSpPr>
          <p:spPr>
            <a:xfrm>
              <a:off x="4657394" y="3014919"/>
              <a:ext cx="2758697" cy="268778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10B61DF-6570-2B53-9DBF-47A2801ECB60}"/>
                </a:ext>
              </a:extLst>
            </p:cNvPr>
            <p:cNvSpPr/>
            <p:nvPr/>
          </p:nvSpPr>
          <p:spPr>
            <a:xfrm>
              <a:off x="5071172" y="4198125"/>
              <a:ext cx="2049651" cy="4365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entury Gothic" panose="020B0502020202020204" pitchFamily="34" charset="0"/>
                </a:rPr>
                <a:t>Somatosensation</a:t>
              </a:r>
              <a:endParaRPr lang="en-US" sz="16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F13CF2-0CA6-1B4F-9B6A-81609BC83E06}"/>
                </a:ext>
              </a:extLst>
            </p:cNvPr>
            <p:cNvSpPr txBox="1"/>
            <p:nvPr/>
          </p:nvSpPr>
          <p:spPr>
            <a:xfrm>
              <a:off x="5215331" y="3125479"/>
              <a:ext cx="164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entury Gothic" panose="020B0502020202020204" pitchFamily="34" charset="0"/>
                </a:rPr>
                <a:t>Cortex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E34FDA-CBC4-DDB3-EF7F-29D690D4909A}"/>
                </a:ext>
              </a:extLst>
            </p:cNvPr>
            <p:cNvSpPr/>
            <p:nvPr/>
          </p:nvSpPr>
          <p:spPr>
            <a:xfrm>
              <a:off x="5023287" y="5105431"/>
              <a:ext cx="2145419" cy="43653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Cognitive Appraisal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FEFBFBE-0A4D-DA57-E9F2-E57E64CD3F91}"/>
                </a:ext>
              </a:extLst>
            </p:cNvPr>
            <p:cNvSpPr/>
            <p:nvPr/>
          </p:nvSpPr>
          <p:spPr>
            <a:xfrm>
              <a:off x="5280401" y="3646829"/>
              <a:ext cx="1631195" cy="4365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Perception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25DD00-1FFB-9E8F-3154-B79D236C4405}"/>
              </a:ext>
            </a:extLst>
          </p:cNvPr>
          <p:cNvCxnSpPr>
            <a:cxnSpLocks/>
            <a:stCxn id="5" idx="3"/>
            <a:endCxn id="17" idx="1"/>
          </p:cNvCxnSpPr>
          <p:nvPr/>
        </p:nvCxnSpPr>
        <p:spPr>
          <a:xfrm flipV="1">
            <a:off x="3657117" y="2449019"/>
            <a:ext cx="1623288" cy="1256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296C1FE-E6CC-1A1F-08B0-C01698CF7B22}"/>
              </a:ext>
            </a:extLst>
          </p:cNvPr>
          <p:cNvCxnSpPr>
            <a:cxnSpLocks/>
          </p:cNvCxnSpPr>
          <p:nvPr/>
        </p:nvCxnSpPr>
        <p:spPr>
          <a:xfrm>
            <a:off x="6911600" y="2449018"/>
            <a:ext cx="1623288" cy="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9B1FB7E-49EA-6D79-80D7-017E22DF45B6}"/>
              </a:ext>
            </a:extLst>
          </p:cNvPr>
          <p:cNvCxnSpPr>
            <a:cxnSpLocks/>
          </p:cNvCxnSpPr>
          <p:nvPr/>
        </p:nvCxnSpPr>
        <p:spPr>
          <a:xfrm flipH="1">
            <a:off x="7120827" y="3000314"/>
            <a:ext cx="1404015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666C4F5-3DA0-8E06-3754-72FC5291002F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 flipH="1">
            <a:off x="6096001" y="3218583"/>
            <a:ext cx="1" cy="4707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loud Callout 16">
            <a:extLst>
              <a:ext uri="{FF2B5EF4-FFF2-40B4-BE49-F238E27FC236}">
                <a16:creationId xmlns:a16="http://schemas.microsoft.com/office/drawing/2014/main" id="{35BB378C-0325-D82E-138A-B6A2E57EBB22}"/>
              </a:ext>
            </a:extLst>
          </p:cNvPr>
          <p:cNvSpPr/>
          <p:nvPr/>
        </p:nvSpPr>
        <p:spPr>
          <a:xfrm>
            <a:off x="6423208" y="4816811"/>
            <a:ext cx="2208507" cy="884697"/>
          </a:xfrm>
          <a:prstGeom prst="cloudCallout">
            <a:avLst>
              <a:gd name="adj1" fmla="val -63143"/>
              <a:gd name="adj2" fmla="val -10013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Subjective Emotion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64E0335E-B684-2FFC-600E-7EE7764DE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CB98-14B5-4F67-AE35-A6A1A49D61EC}" type="slidenum">
              <a:rPr lang="en-CA" sz="1400" smtClean="0"/>
              <a:t>9</a:t>
            </a:fld>
            <a:endParaRPr lang="en-CA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767A7E-C0A3-15F3-8669-6A4E580C623A}"/>
              </a:ext>
            </a:extLst>
          </p:cNvPr>
          <p:cNvSpPr/>
          <p:nvPr/>
        </p:nvSpPr>
        <p:spPr>
          <a:xfrm>
            <a:off x="230497" y="4773033"/>
            <a:ext cx="4266128" cy="18697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32EE15-D821-43FE-4EEE-CBE8A662157D}"/>
              </a:ext>
            </a:extLst>
          </p:cNvPr>
          <p:cNvSpPr txBox="1"/>
          <p:nvPr/>
        </p:nvSpPr>
        <p:spPr>
          <a:xfrm>
            <a:off x="230496" y="4861544"/>
            <a:ext cx="42661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“. . . emotional states may be considered a function of a state of physiological arousal and of a cognition appropriate to this state of arousal.”</a:t>
            </a:r>
          </a:p>
          <a:p>
            <a:pPr algn="r"/>
            <a:r>
              <a:rPr lang="en-US" sz="1400" dirty="0">
                <a:latin typeface="Century Gothic" panose="020B0502020202020204" pitchFamily="34" charset="0"/>
              </a:rPr>
              <a:t>Schacter &amp; Singer (1962, p. 398)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F18A2E-3AAA-99CE-E78F-825B4F4B2D56}"/>
              </a:ext>
            </a:extLst>
          </p:cNvPr>
          <p:cNvSpPr/>
          <p:nvPr/>
        </p:nvSpPr>
        <p:spPr>
          <a:xfrm>
            <a:off x="230496" y="3798027"/>
            <a:ext cx="4266128" cy="9750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Schacter &amp; Singer (1962)</a:t>
            </a:r>
          </a:p>
        </p:txBody>
      </p:sp>
    </p:spTree>
    <p:extLst>
      <p:ext uri="{BB962C8B-B14F-4D97-AF65-F5344CB8AC3E}">
        <p14:creationId xmlns:p14="http://schemas.microsoft.com/office/powerpoint/2010/main" val="35360512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Dividend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1A3260"/>
    </a:accent1>
    <a:accent2>
      <a:srgbClr val="4590B8"/>
    </a:accent2>
    <a:accent3>
      <a:srgbClr val="45CBE8"/>
    </a:accent3>
    <a:accent4>
      <a:srgbClr val="969FA7"/>
    </a:accent4>
    <a:accent5>
      <a:srgbClr val="A2C777"/>
    </a:accent5>
    <a:accent6>
      <a:srgbClr val="42955F"/>
    </a:accent6>
    <a:hlink>
      <a:srgbClr val="828282"/>
    </a:hlink>
    <a:folHlink>
      <a:srgbClr val="A5A5A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1313</TotalTime>
  <Words>1897</Words>
  <Application>Microsoft Office PowerPoint</Application>
  <PresentationFormat>Widescreen</PresentationFormat>
  <Paragraphs>478</Paragraphs>
  <Slides>49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ＭＳ Ｐゴシック</vt:lpstr>
      <vt:lpstr>Aptos</vt:lpstr>
      <vt:lpstr>Arial</vt:lpstr>
      <vt:lpstr>Calibri</vt:lpstr>
      <vt:lpstr>Century Gothic</vt:lpstr>
      <vt:lpstr>Gill Sans MT</vt:lpstr>
      <vt:lpstr>Wingdings</vt:lpstr>
      <vt:lpstr>Wingdings 2</vt:lpstr>
      <vt:lpstr>Dividend</vt:lpstr>
      <vt:lpstr>1_Office Theme</vt:lpstr>
      <vt:lpstr>The Neural Basis of Emotion</vt:lpstr>
      <vt:lpstr>Overview</vt:lpstr>
      <vt:lpstr>What is an emotion?</vt:lpstr>
      <vt:lpstr>What is an emotion?</vt:lpstr>
      <vt:lpstr>PowerPoint Presentation</vt:lpstr>
      <vt:lpstr>Evidence For and Against</vt:lpstr>
      <vt:lpstr>PowerPoint Presentation</vt:lpstr>
      <vt:lpstr>Two-Factor Theory</vt:lpstr>
      <vt:lpstr>PowerPoint Presentation</vt:lpstr>
      <vt:lpstr>Activity: Subjective Activation</vt:lpstr>
      <vt:lpstr>Activity: Subjective Activation</vt:lpstr>
      <vt:lpstr>Break for Questions</vt:lpstr>
      <vt:lpstr>PowerPoint Presentation</vt:lpstr>
      <vt:lpstr>Endocrine System</vt:lpstr>
      <vt:lpstr>Limbic System</vt:lpstr>
      <vt:lpstr>Limbic System</vt:lpstr>
      <vt:lpstr>Amygdala and Fear Learning</vt:lpstr>
      <vt:lpstr>Amygdala and Fear Learning</vt:lpstr>
      <vt:lpstr>Amygdala and Fear Learning</vt:lpstr>
      <vt:lpstr>PowerPoint Presentation</vt:lpstr>
      <vt:lpstr>Activity: Human Lesion Cases</vt:lpstr>
      <vt:lpstr>Break for Questions</vt:lpstr>
      <vt:lpstr>Cortex and Emotion</vt:lpstr>
      <vt:lpstr>Perception of emotion</vt:lpstr>
      <vt:lpstr>Perception of emotion</vt:lpstr>
      <vt:lpstr>Perception of emotion</vt:lpstr>
      <vt:lpstr>Expression of emotion</vt:lpstr>
      <vt:lpstr>Innate vs voluntary expression</vt:lpstr>
      <vt:lpstr>Innate vs voluntary expression</vt:lpstr>
      <vt:lpstr>Expression of Prosody</vt:lpstr>
      <vt:lpstr>Experience of Emotion</vt:lpstr>
      <vt:lpstr>Experience of Emotion</vt:lpstr>
      <vt:lpstr>Activity: Valence and Arousal</vt:lpstr>
      <vt:lpstr>Activity: Valence and Arousal</vt:lpstr>
      <vt:lpstr>Break for Questions</vt:lpstr>
      <vt:lpstr>PowerPoint Presentation</vt:lpstr>
      <vt:lpstr>Somatic Marker Hypothesis</vt:lpstr>
      <vt:lpstr>Iowa Gambling Task</vt:lpstr>
      <vt:lpstr>PowerPoint Presentation</vt:lpstr>
      <vt:lpstr>PowerPoint Presentation</vt:lpstr>
      <vt:lpstr>PowerPoint Presentation</vt:lpstr>
      <vt:lpstr>PowerPoint Presentation</vt:lpstr>
      <vt:lpstr>Moral Decision-Making</vt:lpstr>
      <vt:lpstr>Emotion Reactivity</vt:lpstr>
      <vt:lpstr>Emotion Regulation</vt:lpstr>
      <vt:lpstr>Emotion Regulation</vt:lpstr>
      <vt:lpstr>Break for Questions</vt:lpstr>
      <vt:lpstr>Summary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Seth Winward</dc:creator>
  <cp:lastModifiedBy>Seth Winward</cp:lastModifiedBy>
  <cp:revision>30</cp:revision>
  <dcterms:created xsi:type="dcterms:W3CDTF">2024-09-03T18:56:38Z</dcterms:created>
  <dcterms:modified xsi:type="dcterms:W3CDTF">2024-09-30T20:45:19Z</dcterms:modified>
</cp:coreProperties>
</file>