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70" r:id="rId3"/>
    <p:sldId id="269" r:id="rId4"/>
    <p:sldId id="259" r:id="rId5"/>
    <p:sldId id="261" r:id="rId6"/>
    <p:sldId id="262" r:id="rId7"/>
    <p:sldId id="260" r:id="rId8"/>
    <p:sldId id="271" r:id="rId9"/>
    <p:sldId id="263" r:id="rId10"/>
    <p:sldId id="264" r:id="rId11"/>
    <p:sldId id="265" r:id="rId12"/>
    <p:sldId id="266" r:id="rId13"/>
    <p:sldId id="267" r:id="rId14"/>
    <p:sldId id="268" r:id="rId15"/>
    <p:sldId id="272"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7" autoAdjust="0"/>
    <p:restoredTop sz="94660"/>
  </p:normalViewPr>
  <p:slideViewPr>
    <p:cSldViewPr snapToGrid="0">
      <p:cViewPr varScale="1">
        <p:scale>
          <a:sx n="65" d="100"/>
          <a:sy n="65" d="100"/>
        </p:scale>
        <p:origin x="52" y="14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278B4FCC-181C-42D8-A7D5-A48CB081DAC3}" type="datetimeFigureOut">
              <a:rPr lang="en-CA" smtClean="0"/>
              <a:t>2020-11-22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1883115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278B4FCC-181C-42D8-A7D5-A48CB081DAC3}" type="datetimeFigureOut">
              <a:rPr lang="en-CA" smtClean="0"/>
              <a:t>2020-11-22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3308921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278B4FCC-181C-42D8-A7D5-A48CB081DAC3}" type="datetimeFigureOut">
              <a:rPr lang="en-CA" smtClean="0"/>
              <a:t>2020-11-22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402032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278B4FCC-181C-42D8-A7D5-A48CB081DAC3}" type="datetimeFigureOut">
              <a:rPr lang="en-CA" smtClean="0"/>
              <a:t>2020-11-22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2177304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78B4FCC-181C-42D8-A7D5-A48CB081DAC3}" type="datetimeFigureOut">
              <a:rPr lang="en-CA" smtClean="0"/>
              <a:t>2020-11-22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387984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278B4FCC-181C-42D8-A7D5-A48CB081DAC3}" type="datetimeFigureOut">
              <a:rPr lang="en-CA" smtClean="0"/>
              <a:t>2020-11-22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1348183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278B4FCC-181C-42D8-A7D5-A48CB081DAC3}" type="datetimeFigureOut">
              <a:rPr lang="en-CA" smtClean="0"/>
              <a:t>2020-11-22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2393353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278B4FCC-181C-42D8-A7D5-A48CB081DAC3}" type="datetimeFigureOut">
              <a:rPr lang="en-CA" smtClean="0"/>
              <a:t>2020-11-22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2096004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B4FCC-181C-42D8-A7D5-A48CB081DAC3}" type="datetimeFigureOut">
              <a:rPr lang="en-CA" smtClean="0"/>
              <a:t>2020-11-22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2482182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78B4FCC-181C-42D8-A7D5-A48CB081DAC3}" type="datetimeFigureOut">
              <a:rPr lang="en-CA" smtClean="0"/>
              <a:t>2020-11-22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1612279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78B4FCC-181C-42D8-A7D5-A48CB081DAC3}" type="datetimeFigureOut">
              <a:rPr lang="en-CA" smtClean="0"/>
              <a:t>2020-11-22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2763549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8B4FCC-181C-42D8-A7D5-A48CB081DAC3}" type="datetimeFigureOut">
              <a:rPr lang="en-CA" smtClean="0"/>
              <a:t>2020-11-22</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B4912-E761-4DDC-B5D1-882AAE58D493}" type="slidenum">
              <a:rPr lang="en-CA" smtClean="0"/>
              <a:t>‹#›</a:t>
            </a:fld>
            <a:endParaRPr lang="en-CA"/>
          </a:p>
        </p:txBody>
      </p:sp>
    </p:spTree>
    <p:extLst>
      <p:ext uri="{BB962C8B-B14F-4D97-AF65-F5344CB8AC3E}">
        <p14:creationId xmlns:p14="http://schemas.microsoft.com/office/powerpoint/2010/main" val="1608870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Sorting and Selection</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CA" dirty="0" smtClean="0">
                <a:solidFill>
                  <a:srgbClr val="C00000"/>
                </a:solidFill>
              </a:rPr>
              <a:t>Sorting:</a:t>
            </a:r>
            <a:r>
              <a:rPr lang="en-CA" dirty="0" smtClean="0"/>
              <a:t> </a:t>
            </a:r>
            <a:r>
              <a:rPr lang="en-CA" dirty="0" smtClean="0">
                <a:solidFill>
                  <a:srgbClr val="FFC000"/>
                </a:solidFill>
              </a:rPr>
              <a:t>What questions can we ask?</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93305369"/>
      </p:ext>
    </p:extLst>
  </p:cSld>
  <p:clrMapOvr>
    <a:masterClrMapping/>
  </p:clrMapOvr>
  <mc:AlternateContent xmlns:mc="http://schemas.openxmlformats.org/markup-compatibility/2006">
    <mc:Choice xmlns:p14="http://schemas.microsoft.com/office/powerpoint/2010/main" Requires="p14">
      <p:transition spd="slow" p14:dur="2000" advTm="89461"/>
    </mc:Choice>
    <mc:Fallback>
      <p:transition spd="slow" advTm="89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Ford Johnson Merge Insertion</a:t>
            </a:r>
            <a:endParaRPr lang="en-CA" dirty="0">
              <a:solidFill>
                <a:srgbClr val="FF0000"/>
              </a:solidFill>
              <a:latin typeface="Times New Roman" panose="02020603050405020304" pitchFamily="18" charset="0"/>
              <a:cs typeface="Times New Roman" panose="02020603050405020304" pitchFamily="18" charset="0"/>
            </a:endParaRPr>
          </a:p>
        </p:txBody>
      </p:sp>
      <p:pic>
        <p:nvPicPr>
          <p:cNvPr id="10" name="Content Placeholder 9"/>
          <p:cNvPicPr>
            <a:picLocks noGrp="1" noChangeAspect="1"/>
          </p:cNvPicPr>
          <p:nvPr>
            <p:ph idx="1"/>
          </p:nvPr>
        </p:nvPicPr>
        <p:blipFill>
          <a:blip r:embed="rId4"/>
          <a:stretch>
            <a:fillRect/>
          </a:stretch>
        </p:blipFill>
        <p:spPr>
          <a:xfrm>
            <a:off x="2461169" y="5003122"/>
            <a:ext cx="310923" cy="475529"/>
          </a:xfrm>
          <a:prstGeom prst="rect">
            <a:avLst/>
          </a:prstGeom>
        </p:spPr>
      </p:pic>
      <p:cxnSp>
        <p:nvCxnSpPr>
          <p:cNvPr id="5" name="Straight Connector 4"/>
          <p:cNvCxnSpPr/>
          <p:nvPr/>
        </p:nvCxnSpPr>
        <p:spPr>
          <a:xfrm flipH="1">
            <a:off x="2146515" y="2022529"/>
            <a:ext cx="2347993" cy="34561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494508" y="2022529"/>
            <a:ext cx="278970" cy="44945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765773" y="3086853"/>
            <a:ext cx="278970" cy="44945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48485" y="3407770"/>
            <a:ext cx="278970" cy="44945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2756116" y="4599437"/>
            <a:ext cx="310923" cy="475529"/>
          </a:xfrm>
          <a:prstGeom prst="rect">
            <a:avLst/>
          </a:prstGeom>
        </p:spPr>
      </p:pic>
      <p:pic>
        <p:nvPicPr>
          <p:cNvPr id="12" name="Picture 11"/>
          <p:cNvPicPr>
            <a:picLocks noChangeAspect="1"/>
          </p:cNvPicPr>
          <p:nvPr/>
        </p:nvPicPr>
        <p:blipFill>
          <a:blip r:embed="rId4"/>
          <a:stretch>
            <a:fillRect/>
          </a:stretch>
        </p:blipFill>
        <p:spPr>
          <a:xfrm>
            <a:off x="3009588" y="4195752"/>
            <a:ext cx="310923" cy="475529"/>
          </a:xfrm>
          <a:prstGeom prst="rect">
            <a:avLst/>
          </a:prstGeom>
        </p:spPr>
      </p:pic>
      <p:pic>
        <p:nvPicPr>
          <p:cNvPr id="13" name="Picture 12"/>
          <p:cNvPicPr>
            <a:picLocks noChangeAspect="1"/>
          </p:cNvPicPr>
          <p:nvPr/>
        </p:nvPicPr>
        <p:blipFill>
          <a:blip r:embed="rId4"/>
          <a:stretch>
            <a:fillRect/>
          </a:stretch>
        </p:blipFill>
        <p:spPr>
          <a:xfrm>
            <a:off x="3263060" y="3792067"/>
            <a:ext cx="310923" cy="475529"/>
          </a:xfrm>
          <a:prstGeom prst="rect">
            <a:avLst/>
          </a:prstGeom>
        </p:spPr>
      </p:pic>
      <p:pic>
        <p:nvPicPr>
          <p:cNvPr id="14" name="Picture 13"/>
          <p:cNvPicPr>
            <a:picLocks noChangeAspect="1"/>
          </p:cNvPicPr>
          <p:nvPr/>
        </p:nvPicPr>
        <p:blipFill>
          <a:blip r:embed="rId4"/>
          <a:stretch>
            <a:fillRect/>
          </a:stretch>
        </p:blipFill>
        <p:spPr>
          <a:xfrm flipH="1">
            <a:off x="1846867" y="5438048"/>
            <a:ext cx="335332" cy="512860"/>
          </a:xfrm>
          <a:prstGeom prst="rect">
            <a:avLst/>
          </a:prstGeom>
        </p:spPr>
      </p:pic>
      <p:sp>
        <p:nvSpPr>
          <p:cNvPr id="16" name="Oval 15"/>
          <p:cNvSpPr/>
          <p:nvPr/>
        </p:nvSpPr>
        <p:spPr>
          <a:xfrm>
            <a:off x="4223906" y="317715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Picture 16"/>
          <p:cNvPicPr>
            <a:picLocks noChangeAspect="1"/>
          </p:cNvPicPr>
          <p:nvPr/>
        </p:nvPicPr>
        <p:blipFill>
          <a:blip r:embed="rId5"/>
          <a:stretch>
            <a:fillRect/>
          </a:stretch>
        </p:blipFill>
        <p:spPr>
          <a:xfrm>
            <a:off x="4541356" y="2666520"/>
            <a:ext cx="54869" cy="60965"/>
          </a:xfrm>
          <a:prstGeom prst="rect">
            <a:avLst/>
          </a:prstGeom>
        </p:spPr>
      </p:pic>
      <p:pic>
        <p:nvPicPr>
          <p:cNvPr id="18" name="Picture 17"/>
          <p:cNvPicPr>
            <a:picLocks noChangeAspect="1"/>
          </p:cNvPicPr>
          <p:nvPr/>
        </p:nvPicPr>
        <p:blipFill>
          <a:blip r:embed="rId5"/>
          <a:stretch>
            <a:fillRect/>
          </a:stretch>
        </p:blipFill>
        <p:spPr>
          <a:xfrm>
            <a:off x="4430462" y="2850912"/>
            <a:ext cx="54869" cy="60965"/>
          </a:xfrm>
          <a:prstGeom prst="rect">
            <a:avLst/>
          </a:prstGeom>
        </p:spPr>
      </p:pic>
      <p:pic>
        <p:nvPicPr>
          <p:cNvPr id="19" name="Picture 18"/>
          <p:cNvPicPr>
            <a:picLocks noChangeAspect="1"/>
          </p:cNvPicPr>
          <p:nvPr/>
        </p:nvPicPr>
        <p:blipFill>
          <a:blip r:embed="rId5"/>
          <a:stretch>
            <a:fillRect/>
          </a:stretch>
        </p:blipFill>
        <p:spPr>
          <a:xfrm>
            <a:off x="4316956" y="3029092"/>
            <a:ext cx="54869" cy="60965"/>
          </a:xfrm>
          <a:prstGeom prst="rect">
            <a:avLst/>
          </a:prstGeom>
        </p:spPr>
      </p:pic>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26482995"/>
      </p:ext>
    </p:extLst>
  </p:cSld>
  <p:clrMapOvr>
    <a:masterClrMapping/>
  </p:clrMapOvr>
  <mc:AlternateContent xmlns:mc="http://schemas.openxmlformats.org/markup-compatibility/2006">
    <mc:Choice xmlns:p14="http://schemas.microsoft.com/office/powerpoint/2010/main" Requires="p14">
      <p:transition spd="slow" p14:dur="2000" advTm="44953"/>
    </mc:Choice>
    <mc:Fallback>
      <p:transition spd="slow" advTm="44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Ford Johnson Merge Insertion</a:t>
            </a:r>
            <a:endParaRPr lang="en-CA" dirty="0">
              <a:solidFill>
                <a:srgbClr val="FF0000"/>
              </a:solidFill>
              <a:latin typeface="Times New Roman" panose="02020603050405020304" pitchFamily="18" charset="0"/>
              <a:cs typeface="Times New Roman" panose="02020603050405020304" pitchFamily="18" charset="0"/>
            </a:endParaRPr>
          </a:p>
        </p:txBody>
      </p:sp>
      <p:pic>
        <p:nvPicPr>
          <p:cNvPr id="10" name="Content Placeholder 9"/>
          <p:cNvPicPr>
            <a:picLocks noGrp="1" noChangeAspect="1"/>
          </p:cNvPicPr>
          <p:nvPr>
            <p:ph idx="1"/>
          </p:nvPr>
        </p:nvPicPr>
        <p:blipFill>
          <a:blip r:embed="rId4"/>
          <a:stretch>
            <a:fillRect/>
          </a:stretch>
        </p:blipFill>
        <p:spPr>
          <a:xfrm>
            <a:off x="2461169" y="5003122"/>
            <a:ext cx="310923" cy="475529"/>
          </a:xfrm>
          <a:prstGeom prst="rect">
            <a:avLst/>
          </a:prstGeom>
        </p:spPr>
      </p:pic>
      <p:cxnSp>
        <p:nvCxnSpPr>
          <p:cNvPr id="5" name="Straight Connector 4"/>
          <p:cNvCxnSpPr/>
          <p:nvPr/>
        </p:nvCxnSpPr>
        <p:spPr>
          <a:xfrm flipH="1">
            <a:off x="2146515" y="2022529"/>
            <a:ext cx="2347993" cy="34561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494508" y="2022529"/>
            <a:ext cx="278970" cy="44945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765773" y="3086853"/>
            <a:ext cx="278970" cy="44945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48485" y="3407770"/>
            <a:ext cx="278970" cy="44945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2756116" y="4599437"/>
            <a:ext cx="310923" cy="475529"/>
          </a:xfrm>
          <a:prstGeom prst="rect">
            <a:avLst/>
          </a:prstGeom>
        </p:spPr>
      </p:pic>
      <p:pic>
        <p:nvPicPr>
          <p:cNvPr id="12" name="Picture 11"/>
          <p:cNvPicPr>
            <a:picLocks noChangeAspect="1"/>
          </p:cNvPicPr>
          <p:nvPr/>
        </p:nvPicPr>
        <p:blipFill>
          <a:blip r:embed="rId4"/>
          <a:stretch>
            <a:fillRect/>
          </a:stretch>
        </p:blipFill>
        <p:spPr>
          <a:xfrm>
            <a:off x="3009588" y="4195752"/>
            <a:ext cx="310923" cy="475529"/>
          </a:xfrm>
          <a:prstGeom prst="rect">
            <a:avLst/>
          </a:prstGeom>
        </p:spPr>
      </p:pic>
      <p:pic>
        <p:nvPicPr>
          <p:cNvPr id="13" name="Picture 12"/>
          <p:cNvPicPr>
            <a:picLocks noChangeAspect="1"/>
          </p:cNvPicPr>
          <p:nvPr/>
        </p:nvPicPr>
        <p:blipFill>
          <a:blip r:embed="rId4"/>
          <a:stretch>
            <a:fillRect/>
          </a:stretch>
        </p:blipFill>
        <p:spPr>
          <a:xfrm>
            <a:off x="3263060" y="3792067"/>
            <a:ext cx="310923" cy="475529"/>
          </a:xfrm>
          <a:prstGeom prst="rect">
            <a:avLst/>
          </a:prstGeom>
        </p:spPr>
      </p:pic>
      <p:pic>
        <p:nvPicPr>
          <p:cNvPr id="14" name="Picture 13"/>
          <p:cNvPicPr>
            <a:picLocks noChangeAspect="1"/>
          </p:cNvPicPr>
          <p:nvPr/>
        </p:nvPicPr>
        <p:blipFill>
          <a:blip r:embed="rId4"/>
          <a:stretch>
            <a:fillRect/>
          </a:stretch>
        </p:blipFill>
        <p:spPr>
          <a:xfrm flipH="1">
            <a:off x="1846867" y="5438048"/>
            <a:ext cx="335332" cy="512860"/>
          </a:xfrm>
          <a:prstGeom prst="rect">
            <a:avLst/>
          </a:prstGeom>
        </p:spPr>
      </p:pic>
      <p:sp>
        <p:nvSpPr>
          <p:cNvPr id="16" name="Oval 15"/>
          <p:cNvSpPr/>
          <p:nvPr/>
        </p:nvSpPr>
        <p:spPr>
          <a:xfrm>
            <a:off x="4223906" y="317715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Picture 16"/>
          <p:cNvPicPr>
            <a:picLocks noChangeAspect="1"/>
          </p:cNvPicPr>
          <p:nvPr/>
        </p:nvPicPr>
        <p:blipFill>
          <a:blip r:embed="rId5"/>
          <a:stretch>
            <a:fillRect/>
          </a:stretch>
        </p:blipFill>
        <p:spPr>
          <a:xfrm>
            <a:off x="4541356" y="2666520"/>
            <a:ext cx="54869" cy="60965"/>
          </a:xfrm>
          <a:prstGeom prst="rect">
            <a:avLst/>
          </a:prstGeom>
        </p:spPr>
      </p:pic>
      <p:pic>
        <p:nvPicPr>
          <p:cNvPr id="18" name="Picture 17"/>
          <p:cNvPicPr>
            <a:picLocks noChangeAspect="1"/>
          </p:cNvPicPr>
          <p:nvPr/>
        </p:nvPicPr>
        <p:blipFill>
          <a:blip r:embed="rId5"/>
          <a:stretch>
            <a:fillRect/>
          </a:stretch>
        </p:blipFill>
        <p:spPr>
          <a:xfrm>
            <a:off x="4430462" y="2850912"/>
            <a:ext cx="54869" cy="60965"/>
          </a:xfrm>
          <a:prstGeom prst="rect">
            <a:avLst/>
          </a:prstGeom>
        </p:spPr>
      </p:pic>
      <p:pic>
        <p:nvPicPr>
          <p:cNvPr id="19" name="Picture 18"/>
          <p:cNvPicPr>
            <a:picLocks noChangeAspect="1"/>
          </p:cNvPicPr>
          <p:nvPr/>
        </p:nvPicPr>
        <p:blipFill>
          <a:blip r:embed="rId5"/>
          <a:stretch>
            <a:fillRect/>
          </a:stretch>
        </p:blipFill>
        <p:spPr>
          <a:xfrm>
            <a:off x="4316956" y="3029092"/>
            <a:ext cx="54869" cy="60965"/>
          </a:xfrm>
          <a:prstGeom prst="rect">
            <a:avLst/>
          </a:prstGeom>
        </p:spPr>
      </p:pic>
      <p:sp>
        <p:nvSpPr>
          <p:cNvPr id="20" name="TextBox 19"/>
          <p:cNvSpPr txBox="1"/>
          <p:nvPr/>
        </p:nvSpPr>
        <p:spPr>
          <a:xfrm>
            <a:off x="3009588" y="4941762"/>
            <a:ext cx="1260037" cy="369332"/>
          </a:xfrm>
          <a:prstGeom prst="rect">
            <a:avLst/>
          </a:prstGeom>
          <a:noFill/>
        </p:spPr>
        <p:txBody>
          <a:bodyPr wrap="square" rtlCol="0">
            <a:spAutoFit/>
          </a:bodyPr>
          <a:lstStyle/>
          <a:p>
            <a:r>
              <a:rPr lang="en-CA" dirty="0" smtClean="0">
                <a:solidFill>
                  <a:srgbClr val="FFC000"/>
                </a:solidFill>
              </a:rPr>
              <a:t>First insert</a:t>
            </a:r>
            <a:endParaRPr lang="en-CA" dirty="0">
              <a:solidFill>
                <a:srgbClr val="FFC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28005878"/>
      </p:ext>
    </p:extLst>
  </p:cSld>
  <p:clrMapOvr>
    <a:masterClrMapping/>
  </p:clrMapOvr>
  <mc:AlternateContent xmlns:mc="http://schemas.openxmlformats.org/markup-compatibility/2006">
    <mc:Choice xmlns:p14="http://schemas.microsoft.com/office/powerpoint/2010/main" Requires="p14">
      <p:transition spd="slow" p14:dur="2000" advTm="49879"/>
    </mc:Choice>
    <mc:Fallback>
      <p:transition spd="slow" advTm="49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Ford Johnson Merge Insertion</a:t>
            </a:r>
            <a:endParaRPr lang="en-CA" dirty="0">
              <a:solidFill>
                <a:srgbClr val="FF0000"/>
              </a:solidFill>
              <a:latin typeface="Times New Roman" panose="02020603050405020304" pitchFamily="18" charset="0"/>
              <a:cs typeface="Times New Roman" panose="02020603050405020304" pitchFamily="18" charset="0"/>
            </a:endParaRPr>
          </a:p>
        </p:txBody>
      </p:sp>
      <p:pic>
        <p:nvPicPr>
          <p:cNvPr id="10" name="Content Placeholder 9"/>
          <p:cNvPicPr>
            <a:picLocks noGrp="1" noChangeAspect="1"/>
          </p:cNvPicPr>
          <p:nvPr>
            <p:ph idx="1"/>
          </p:nvPr>
        </p:nvPicPr>
        <p:blipFill>
          <a:blip r:embed="rId4"/>
          <a:stretch>
            <a:fillRect/>
          </a:stretch>
        </p:blipFill>
        <p:spPr>
          <a:xfrm>
            <a:off x="2461169" y="5003122"/>
            <a:ext cx="310923" cy="475529"/>
          </a:xfrm>
          <a:prstGeom prst="rect">
            <a:avLst/>
          </a:prstGeom>
        </p:spPr>
      </p:pic>
      <p:cxnSp>
        <p:nvCxnSpPr>
          <p:cNvPr id="5" name="Straight Connector 4"/>
          <p:cNvCxnSpPr/>
          <p:nvPr/>
        </p:nvCxnSpPr>
        <p:spPr>
          <a:xfrm flipH="1">
            <a:off x="2146515" y="2022529"/>
            <a:ext cx="2347993" cy="34561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494508" y="2022529"/>
            <a:ext cx="278970" cy="44945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765773" y="3086853"/>
            <a:ext cx="278970" cy="44945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48485" y="3407770"/>
            <a:ext cx="278970" cy="44945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2756116" y="4599437"/>
            <a:ext cx="310923" cy="475529"/>
          </a:xfrm>
          <a:prstGeom prst="rect">
            <a:avLst/>
          </a:prstGeom>
        </p:spPr>
      </p:pic>
      <p:pic>
        <p:nvPicPr>
          <p:cNvPr id="12" name="Picture 11"/>
          <p:cNvPicPr>
            <a:picLocks noChangeAspect="1"/>
          </p:cNvPicPr>
          <p:nvPr/>
        </p:nvPicPr>
        <p:blipFill>
          <a:blip r:embed="rId4"/>
          <a:stretch>
            <a:fillRect/>
          </a:stretch>
        </p:blipFill>
        <p:spPr>
          <a:xfrm>
            <a:off x="3009588" y="4195752"/>
            <a:ext cx="310923" cy="475529"/>
          </a:xfrm>
          <a:prstGeom prst="rect">
            <a:avLst/>
          </a:prstGeom>
        </p:spPr>
      </p:pic>
      <p:pic>
        <p:nvPicPr>
          <p:cNvPr id="13" name="Picture 12"/>
          <p:cNvPicPr>
            <a:picLocks noChangeAspect="1"/>
          </p:cNvPicPr>
          <p:nvPr/>
        </p:nvPicPr>
        <p:blipFill>
          <a:blip r:embed="rId4"/>
          <a:stretch>
            <a:fillRect/>
          </a:stretch>
        </p:blipFill>
        <p:spPr>
          <a:xfrm>
            <a:off x="3263060" y="3792067"/>
            <a:ext cx="310923" cy="475529"/>
          </a:xfrm>
          <a:prstGeom prst="rect">
            <a:avLst/>
          </a:prstGeom>
        </p:spPr>
      </p:pic>
      <p:pic>
        <p:nvPicPr>
          <p:cNvPr id="14" name="Picture 13"/>
          <p:cNvPicPr>
            <a:picLocks noChangeAspect="1"/>
          </p:cNvPicPr>
          <p:nvPr/>
        </p:nvPicPr>
        <p:blipFill>
          <a:blip r:embed="rId4"/>
          <a:stretch>
            <a:fillRect/>
          </a:stretch>
        </p:blipFill>
        <p:spPr>
          <a:xfrm flipH="1">
            <a:off x="1846867" y="5438048"/>
            <a:ext cx="335332" cy="512860"/>
          </a:xfrm>
          <a:prstGeom prst="rect">
            <a:avLst/>
          </a:prstGeom>
        </p:spPr>
      </p:pic>
      <p:sp>
        <p:nvSpPr>
          <p:cNvPr id="16" name="Oval 15"/>
          <p:cNvSpPr/>
          <p:nvPr/>
        </p:nvSpPr>
        <p:spPr>
          <a:xfrm>
            <a:off x="4223906" y="317715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Picture 16"/>
          <p:cNvPicPr>
            <a:picLocks noChangeAspect="1"/>
          </p:cNvPicPr>
          <p:nvPr/>
        </p:nvPicPr>
        <p:blipFill>
          <a:blip r:embed="rId5"/>
          <a:stretch>
            <a:fillRect/>
          </a:stretch>
        </p:blipFill>
        <p:spPr>
          <a:xfrm>
            <a:off x="4541356" y="2666520"/>
            <a:ext cx="54869" cy="60965"/>
          </a:xfrm>
          <a:prstGeom prst="rect">
            <a:avLst/>
          </a:prstGeom>
        </p:spPr>
      </p:pic>
      <p:pic>
        <p:nvPicPr>
          <p:cNvPr id="18" name="Picture 17"/>
          <p:cNvPicPr>
            <a:picLocks noChangeAspect="1"/>
          </p:cNvPicPr>
          <p:nvPr/>
        </p:nvPicPr>
        <p:blipFill>
          <a:blip r:embed="rId5"/>
          <a:stretch>
            <a:fillRect/>
          </a:stretch>
        </p:blipFill>
        <p:spPr>
          <a:xfrm>
            <a:off x="4430462" y="2850912"/>
            <a:ext cx="54869" cy="60965"/>
          </a:xfrm>
          <a:prstGeom prst="rect">
            <a:avLst/>
          </a:prstGeom>
        </p:spPr>
      </p:pic>
      <p:pic>
        <p:nvPicPr>
          <p:cNvPr id="19" name="Picture 18"/>
          <p:cNvPicPr>
            <a:picLocks noChangeAspect="1"/>
          </p:cNvPicPr>
          <p:nvPr/>
        </p:nvPicPr>
        <p:blipFill>
          <a:blip r:embed="rId5"/>
          <a:stretch>
            <a:fillRect/>
          </a:stretch>
        </p:blipFill>
        <p:spPr>
          <a:xfrm>
            <a:off x="4316956" y="3029092"/>
            <a:ext cx="54869" cy="60965"/>
          </a:xfrm>
          <a:prstGeom prst="rect">
            <a:avLst/>
          </a:prstGeom>
        </p:spPr>
      </p:pic>
      <p:sp>
        <p:nvSpPr>
          <p:cNvPr id="20" name="TextBox 19"/>
          <p:cNvSpPr txBox="1"/>
          <p:nvPr/>
        </p:nvSpPr>
        <p:spPr>
          <a:xfrm>
            <a:off x="3009588" y="4941762"/>
            <a:ext cx="1260037" cy="369332"/>
          </a:xfrm>
          <a:prstGeom prst="rect">
            <a:avLst/>
          </a:prstGeom>
          <a:noFill/>
        </p:spPr>
        <p:txBody>
          <a:bodyPr wrap="square" rtlCol="0">
            <a:spAutoFit/>
          </a:bodyPr>
          <a:lstStyle/>
          <a:p>
            <a:r>
              <a:rPr lang="en-CA" dirty="0" smtClean="0">
                <a:solidFill>
                  <a:srgbClr val="FFC000"/>
                </a:solidFill>
              </a:rPr>
              <a:t>First insert</a:t>
            </a:r>
            <a:endParaRPr lang="en-CA" dirty="0">
              <a:solidFill>
                <a:srgbClr val="FFC000"/>
              </a:solidFill>
            </a:endParaRPr>
          </a:p>
        </p:txBody>
      </p:sp>
      <p:pic>
        <p:nvPicPr>
          <p:cNvPr id="4" name="Picture 3"/>
          <p:cNvPicPr>
            <a:picLocks noChangeAspect="1"/>
          </p:cNvPicPr>
          <p:nvPr/>
        </p:nvPicPr>
        <p:blipFill>
          <a:blip r:embed="rId6"/>
          <a:stretch>
            <a:fillRect/>
          </a:stretch>
        </p:blipFill>
        <p:spPr>
          <a:xfrm>
            <a:off x="5896478" y="2022528"/>
            <a:ext cx="3098786" cy="4536941"/>
          </a:xfrm>
          <a:prstGeom prst="rect">
            <a:avLst/>
          </a:prstGeom>
        </p:spPr>
      </p:pic>
      <p:pic>
        <p:nvPicPr>
          <p:cNvPr id="6" name="Picture 5"/>
          <p:cNvPicPr>
            <a:picLocks noChangeAspect="1"/>
          </p:cNvPicPr>
          <p:nvPr/>
        </p:nvPicPr>
        <p:blipFill>
          <a:blip r:embed="rId4"/>
          <a:stretch>
            <a:fillRect/>
          </a:stretch>
        </p:blipFill>
        <p:spPr>
          <a:xfrm>
            <a:off x="6953261" y="5003121"/>
            <a:ext cx="310923" cy="475529"/>
          </a:xfrm>
          <a:prstGeom prst="rect">
            <a:avLst/>
          </a:prstGeom>
        </p:spPr>
      </p:pic>
      <p:pic>
        <p:nvPicPr>
          <p:cNvPr id="15" name="Picture 14"/>
          <p:cNvPicPr>
            <a:picLocks noChangeAspect="1"/>
          </p:cNvPicPr>
          <p:nvPr/>
        </p:nvPicPr>
        <p:blipFill>
          <a:blip r:embed="rId4"/>
          <a:stretch>
            <a:fillRect/>
          </a:stretch>
        </p:blipFill>
        <p:spPr>
          <a:xfrm>
            <a:off x="7463432" y="4195751"/>
            <a:ext cx="310923" cy="475529"/>
          </a:xfrm>
          <a:prstGeom prst="rect">
            <a:avLst/>
          </a:prstGeom>
        </p:spPr>
      </p:pic>
      <p:pic>
        <p:nvPicPr>
          <p:cNvPr id="21" name="Picture 20"/>
          <p:cNvPicPr>
            <a:picLocks noChangeAspect="1"/>
          </p:cNvPicPr>
          <p:nvPr/>
        </p:nvPicPr>
        <p:blipFill>
          <a:blip r:embed="rId4"/>
          <a:stretch>
            <a:fillRect/>
          </a:stretch>
        </p:blipFill>
        <p:spPr>
          <a:xfrm>
            <a:off x="7742402" y="3826329"/>
            <a:ext cx="310923" cy="475529"/>
          </a:xfrm>
          <a:prstGeom prst="rect">
            <a:avLst/>
          </a:prstGeom>
        </p:spPr>
      </p:pic>
      <p:pic>
        <p:nvPicPr>
          <p:cNvPr id="22" name="Picture 21"/>
          <p:cNvPicPr>
            <a:picLocks noChangeAspect="1"/>
          </p:cNvPicPr>
          <p:nvPr/>
        </p:nvPicPr>
        <p:blipFill>
          <a:blip r:embed="rId4"/>
          <a:stretch>
            <a:fillRect/>
          </a:stretch>
        </p:blipFill>
        <p:spPr>
          <a:xfrm>
            <a:off x="8053325" y="3407770"/>
            <a:ext cx="310923" cy="475529"/>
          </a:xfrm>
          <a:prstGeom prst="rect">
            <a:avLst/>
          </a:prstGeom>
        </p:spPr>
      </p:pic>
      <p:pic>
        <p:nvPicPr>
          <p:cNvPr id="23" name="Picture 22"/>
          <p:cNvPicPr>
            <a:picLocks noChangeAspect="1"/>
          </p:cNvPicPr>
          <p:nvPr/>
        </p:nvPicPr>
        <p:blipFill>
          <a:blip r:embed="rId4"/>
          <a:stretch>
            <a:fillRect/>
          </a:stretch>
        </p:blipFill>
        <p:spPr>
          <a:xfrm>
            <a:off x="8228451" y="3091571"/>
            <a:ext cx="310923" cy="475529"/>
          </a:xfrm>
          <a:prstGeom prst="rect">
            <a:avLst/>
          </a:prstGeom>
        </p:spPr>
      </p:pic>
      <p:pic>
        <p:nvPicPr>
          <p:cNvPr id="24" name="Picture 23"/>
          <p:cNvPicPr>
            <a:picLocks noChangeAspect="1"/>
          </p:cNvPicPr>
          <p:nvPr/>
        </p:nvPicPr>
        <p:blipFill>
          <a:blip r:embed="rId4"/>
          <a:stretch>
            <a:fillRect/>
          </a:stretch>
        </p:blipFill>
        <p:spPr>
          <a:xfrm>
            <a:off x="8995264" y="2048001"/>
            <a:ext cx="310923" cy="475529"/>
          </a:xfrm>
          <a:prstGeom prst="rect">
            <a:avLst/>
          </a:prstGeom>
        </p:spPr>
      </p:pic>
      <p:sp>
        <p:nvSpPr>
          <p:cNvPr id="26" name="Oval 25"/>
          <p:cNvSpPr/>
          <p:nvPr/>
        </p:nvSpPr>
        <p:spPr>
          <a:xfrm>
            <a:off x="6096000" y="6027175"/>
            <a:ext cx="147484" cy="1278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7" name="Picture 26"/>
          <p:cNvPicPr>
            <a:picLocks noChangeAspect="1"/>
          </p:cNvPicPr>
          <p:nvPr/>
        </p:nvPicPr>
        <p:blipFill>
          <a:blip r:embed="rId7"/>
          <a:stretch>
            <a:fillRect/>
          </a:stretch>
        </p:blipFill>
        <p:spPr>
          <a:xfrm>
            <a:off x="5869043" y="6486311"/>
            <a:ext cx="54869" cy="73158"/>
          </a:xfrm>
          <a:prstGeom prst="rect">
            <a:avLst/>
          </a:prstGeom>
        </p:spPr>
      </p:pic>
      <p:pic>
        <p:nvPicPr>
          <p:cNvPr id="28" name="Picture 27"/>
          <p:cNvPicPr>
            <a:picLocks noChangeAspect="1"/>
          </p:cNvPicPr>
          <p:nvPr/>
        </p:nvPicPr>
        <p:blipFill>
          <a:blip r:embed="rId8"/>
          <a:stretch>
            <a:fillRect/>
          </a:stretch>
        </p:blipFill>
        <p:spPr>
          <a:xfrm>
            <a:off x="5803506" y="6452780"/>
            <a:ext cx="158510" cy="140220"/>
          </a:xfrm>
          <a:prstGeom prst="rect">
            <a:avLst/>
          </a:prstGeom>
        </p:spPr>
      </p:pic>
      <p:pic>
        <p:nvPicPr>
          <p:cNvPr id="29" name="Picture 28"/>
          <p:cNvPicPr>
            <a:picLocks noChangeAspect="1"/>
          </p:cNvPicPr>
          <p:nvPr/>
        </p:nvPicPr>
        <p:blipFill>
          <a:blip r:embed="rId8"/>
          <a:stretch>
            <a:fillRect/>
          </a:stretch>
        </p:blipFill>
        <p:spPr>
          <a:xfrm>
            <a:off x="6469029" y="5554258"/>
            <a:ext cx="158510" cy="140220"/>
          </a:xfrm>
          <a:prstGeom prst="rect">
            <a:avLst/>
          </a:prstGeom>
        </p:spPr>
      </p:pic>
      <p:pic>
        <p:nvPicPr>
          <p:cNvPr id="32" name="Picture 31"/>
          <p:cNvPicPr>
            <a:picLocks noChangeAspect="1"/>
          </p:cNvPicPr>
          <p:nvPr/>
        </p:nvPicPr>
        <p:blipFill>
          <a:blip r:embed="rId9"/>
          <a:stretch>
            <a:fillRect/>
          </a:stretch>
        </p:blipFill>
        <p:spPr>
          <a:xfrm>
            <a:off x="7162341" y="4531060"/>
            <a:ext cx="158510" cy="140220"/>
          </a:xfrm>
          <a:prstGeom prst="rect">
            <a:avLst/>
          </a:prstGeom>
        </p:spPr>
      </p:pic>
      <p:pic>
        <p:nvPicPr>
          <p:cNvPr id="33" name="Picture 32"/>
          <p:cNvPicPr>
            <a:picLocks noChangeAspect="1"/>
          </p:cNvPicPr>
          <p:nvPr/>
        </p:nvPicPr>
        <p:blipFill>
          <a:blip r:embed="rId9"/>
          <a:stretch>
            <a:fillRect/>
          </a:stretch>
        </p:blipFill>
        <p:spPr>
          <a:xfrm>
            <a:off x="6874006" y="4941762"/>
            <a:ext cx="158510" cy="140220"/>
          </a:xfrm>
          <a:prstGeom prst="rect">
            <a:avLst/>
          </a:prstGeom>
        </p:spPr>
      </p:pic>
      <p:pic>
        <p:nvPicPr>
          <p:cNvPr id="35" name="Audio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
        <p:nvSpPr>
          <p:cNvPr id="36" name="Right Arrow 35"/>
          <p:cNvSpPr/>
          <p:nvPr/>
        </p:nvSpPr>
        <p:spPr>
          <a:xfrm>
            <a:off x="5132439" y="3972232"/>
            <a:ext cx="1111045" cy="295364"/>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52422324"/>
      </p:ext>
    </p:extLst>
  </p:cSld>
  <p:clrMapOvr>
    <a:masterClrMapping/>
  </p:clrMapOvr>
  <mc:AlternateContent xmlns:mc="http://schemas.openxmlformats.org/markup-compatibility/2006">
    <mc:Choice xmlns:p14="http://schemas.microsoft.com/office/powerpoint/2010/main" Requires="p14">
      <p:transition spd="slow" p14:dur="2000" advTm="19517"/>
    </mc:Choice>
    <mc:Fallback>
      <p:transition spd="slow" advTm="19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Ford Johnson Merge Insertion</a:t>
            </a:r>
            <a:endParaRPr lang="en-CA"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1452297" y="1825625"/>
            <a:ext cx="3098786" cy="4536941"/>
          </a:xfrm>
          <a:prstGeom prst="rect">
            <a:avLst/>
          </a:prstGeom>
        </p:spPr>
      </p:pic>
      <p:pic>
        <p:nvPicPr>
          <p:cNvPr id="6" name="Picture 5"/>
          <p:cNvPicPr>
            <a:picLocks noChangeAspect="1"/>
          </p:cNvPicPr>
          <p:nvPr/>
        </p:nvPicPr>
        <p:blipFill>
          <a:blip r:embed="rId5"/>
          <a:stretch>
            <a:fillRect/>
          </a:stretch>
        </p:blipFill>
        <p:spPr>
          <a:xfrm>
            <a:off x="2509080" y="4806218"/>
            <a:ext cx="310923" cy="475529"/>
          </a:xfrm>
          <a:prstGeom prst="rect">
            <a:avLst/>
          </a:prstGeom>
        </p:spPr>
      </p:pic>
      <p:pic>
        <p:nvPicPr>
          <p:cNvPr id="15" name="Picture 14"/>
          <p:cNvPicPr>
            <a:picLocks noChangeAspect="1"/>
          </p:cNvPicPr>
          <p:nvPr/>
        </p:nvPicPr>
        <p:blipFill>
          <a:blip r:embed="rId5"/>
          <a:stretch>
            <a:fillRect/>
          </a:stretch>
        </p:blipFill>
        <p:spPr>
          <a:xfrm>
            <a:off x="3019251" y="3998848"/>
            <a:ext cx="310923" cy="475529"/>
          </a:xfrm>
          <a:prstGeom prst="rect">
            <a:avLst/>
          </a:prstGeom>
        </p:spPr>
      </p:pic>
      <p:pic>
        <p:nvPicPr>
          <p:cNvPr id="21" name="Picture 20"/>
          <p:cNvPicPr>
            <a:picLocks noChangeAspect="1"/>
          </p:cNvPicPr>
          <p:nvPr/>
        </p:nvPicPr>
        <p:blipFill>
          <a:blip r:embed="rId5"/>
          <a:stretch>
            <a:fillRect/>
          </a:stretch>
        </p:blipFill>
        <p:spPr>
          <a:xfrm>
            <a:off x="3298221" y="3629426"/>
            <a:ext cx="310923" cy="475529"/>
          </a:xfrm>
          <a:prstGeom prst="rect">
            <a:avLst/>
          </a:prstGeom>
        </p:spPr>
      </p:pic>
      <p:pic>
        <p:nvPicPr>
          <p:cNvPr id="22" name="Picture 21"/>
          <p:cNvPicPr>
            <a:picLocks noChangeAspect="1"/>
          </p:cNvPicPr>
          <p:nvPr/>
        </p:nvPicPr>
        <p:blipFill>
          <a:blip r:embed="rId5"/>
          <a:stretch>
            <a:fillRect/>
          </a:stretch>
        </p:blipFill>
        <p:spPr>
          <a:xfrm>
            <a:off x="3609144" y="3210867"/>
            <a:ext cx="310923" cy="475529"/>
          </a:xfrm>
          <a:prstGeom prst="rect">
            <a:avLst/>
          </a:prstGeom>
        </p:spPr>
      </p:pic>
      <p:pic>
        <p:nvPicPr>
          <p:cNvPr id="23" name="Picture 22"/>
          <p:cNvPicPr>
            <a:picLocks noChangeAspect="1"/>
          </p:cNvPicPr>
          <p:nvPr/>
        </p:nvPicPr>
        <p:blipFill>
          <a:blip r:embed="rId5"/>
          <a:stretch>
            <a:fillRect/>
          </a:stretch>
        </p:blipFill>
        <p:spPr>
          <a:xfrm>
            <a:off x="3784270" y="2894668"/>
            <a:ext cx="310923" cy="475529"/>
          </a:xfrm>
          <a:prstGeom prst="rect">
            <a:avLst/>
          </a:prstGeom>
        </p:spPr>
      </p:pic>
      <p:pic>
        <p:nvPicPr>
          <p:cNvPr id="24" name="Picture 23"/>
          <p:cNvPicPr>
            <a:picLocks noChangeAspect="1"/>
          </p:cNvPicPr>
          <p:nvPr/>
        </p:nvPicPr>
        <p:blipFill>
          <a:blip r:embed="rId5"/>
          <a:stretch>
            <a:fillRect/>
          </a:stretch>
        </p:blipFill>
        <p:spPr>
          <a:xfrm>
            <a:off x="4551083" y="1851098"/>
            <a:ext cx="310923" cy="475529"/>
          </a:xfrm>
          <a:prstGeom prst="rect">
            <a:avLst/>
          </a:prstGeom>
        </p:spPr>
      </p:pic>
      <p:sp>
        <p:nvSpPr>
          <p:cNvPr id="26" name="Oval 25"/>
          <p:cNvSpPr/>
          <p:nvPr/>
        </p:nvSpPr>
        <p:spPr>
          <a:xfrm>
            <a:off x="1651819" y="5830272"/>
            <a:ext cx="147484" cy="1278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7" name="Picture 26"/>
          <p:cNvPicPr>
            <a:picLocks noChangeAspect="1"/>
          </p:cNvPicPr>
          <p:nvPr/>
        </p:nvPicPr>
        <p:blipFill>
          <a:blip r:embed="rId6"/>
          <a:stretch>
            <a:fillRect/>
          </a:stretch>
        </p:blipFill>
        <p:spPr>
          <a:xfrm>
            <a:off x="1424862" y="6289408"/>
            <a:ext cx="54869" cy="73158"/>
          </a:xfrm>
          <a:prstGeom prst="rect">
            <a:avLst/>
          </a:prstGeom>
        </p:spPr>
      </p:pic>
      <p:pic>
        <p:nvPicPr>
          <p:cNvPr id="28" name="Picture 27"/>
          <p:cNvPicPr>
            <a:picLocks noChangeAspect="1"/>
          </p:cNvPicPr>
          <p:nvPr/>
        </p:nvPicPr>
        <p:blipFill>
          <a:blip r:embed="rId7"/>
          <a:stretch>
            <a:fillRect/>
          </a:stretch>
        </p:blipFill>
        <p:spPr>
          <a:xfrm>
            <a:off x="1359325" y="6255877"/>
            <a:ext cx="158510" cy="140220"/>
          </a:xfrm>
          <a:prstGeom prst="rect">
            <a:avLst/>
          </a:prstGeom>
        </p:spPr>
      </p:pic>
      <p:pic>
        <p:nvPicPr>
          <p:cNvPr id="29" name="Picture 28"/>
          <p:cNvPicPr>
            <a:picLocks noChangeAspect="1"/>
          </p:cNvPicPr>
          <p:nvPr/>
        </p:nvPicPr>
        <p:blipFill>
          <a:blip r:embed="rId7"/>
          <a:stretch>
            <a:fillRect/>
          </a:stretch>
        </p:blipFill>
        <p:spPr>
          <a:xfrm>
            <a:off x="2024848" y="5357355"/>
            <a:ext cx="158510" cy="140220"/>
          </a:xfrm>
          <a:prstGeom prst="rect">
            <a:avLst/>
          </a:prstGeom>
        </p:spPr>
      </p:pic>
      <p:pic>
        <p:nvPicPr>
          <p:cNvPr id="36" name="Content Placeholder 35"/>
          <p:cNvPicPr>
            <a:picLocks noGrp="1" noChangeAspect="1"/>
          </p:cNvPicPr>
          <p:nvPr>
            <p:ph idx="1"/>
          </p:nvPr>
        </p:nvPicPr>
        <p:blipFill>
          <a:blip r:embed="rId8"/>
          <a:stretch>
            <a:fillRect/>
          </a:stretch>
        </p:blipFill>
        <p:spPr>
          <a:xfrm>
            <a:off x="7087085" y="5504526"/>
            <a:ext cx="121931" cy="115834"/>
          </a:xfrm>
          <a:prstGeom prst="rect">
            <a:avLst/>
          </a:prstGeom>
        </p:spPr>
      </p:pic>
      <p:sp>
        <p:nvSpPr>
          <p:cNvPr id="25" name="TextBox 24"/>
          <p:cNvSpPr txBox="1"/>
          <p:nvPr/>
        </p:nvSpPr>
        <p:spPr>
          <a:xfrm>
            <a:off x="2820003" y="5087793"/>
            <a:ext cx="1731080" cy="369332"/>
          </a:xfrm>
          <a:prstGeom prst="rect">
            <a:avLst/>
          </a:prstGeom>
          <a:noFill/>
        </p:spPr>
        <p:txBody>
          <a:bodyPr wrap="square" rtlCol="0">
            <a:spAutoFit/>
          </a:bodyPr>
          <a:lstStyle/>
          <a:p>
            <a:r>
              <a:rPr lang="en-CA" dirty="0" smtClean="0">
                <a:solidFill>
                  <a:srgbClr val="FFC000"/>
                </a:solidFill>
              </a:rPr>
              <a:t>Now this one</a:t>
            </a:r>
            <a:endParaRPr lang="en-CA" dirty="0">
              <a:solidFill>
                <a:srgbClr val="FFC000"/>
              </a:solidFill>
            </a:endParaRPr>
          </a:p>
        </p:txBody>
      </p:sp>
      <p:cxnSp>
        <p:nvCxnSpPr>
          <p:cNvPr id="32" name="Straight Connector 31"/>
          <p:cNvCxnSpPr/>
          <p:nvPr/>
        </p:nvCxnSpPr>
        <p:spPr>
          <a:xfrm flipV="1">
            <a:off x="6707930" y="1851099"/>
            <a:ext cx="2573722" cy="454499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6862915" y="5904014"/>
            <a:ext cx="108155" cy="10815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5" name="Picture 34"/>
          <p:cNvPicPr>
            <a:picLocks noChangeAspect="1"/>
          </p:cNvPicPr>
          <p:nvPr/>
        </p:nvPicPr>
        <p:blipFill>
          <a:blip r:embed="rId8"/>
          <a:stretch>
            <a:fillRect/>
          </a:stretch>
        </p:blipFill>
        <p:spPr>
          <a:xfrm>
            <a:off x="6585999" y="6347694"/>
            <a:ext cx="121931" cy="115834"/>
          </a:xfrm>
          <a:prstGeom prst="rect">
            <a:avLst/>
          </a:prstGeom>
        </p:spPr>
      </p:pic>
      <p:pic>
        <p:nvPicPr>
          <p:cNvPr id="37" name="Picture 36"/>
          <p:cNvPicPr>
            <a:picLocks noChangeAspect="1"/>
          </p:cNvPicPr>
          <p:nvPr/>
        </p:nvPicPr>
        <p:blipFill>
          <a:blip r:embed="rId8"/>
          <a:stretch>
            <a:fillRect/>
          </a:stretch>
        </p:blipFill>
        <p:spPr>
          <a:xfrm>
            <a:off x="7352557" y="5085301"/>
            <a:ext cx="121931" cy="115834"/>
          </a:xfrm>
          <a:prstGeom prst="rect">
            <a:avLst/>
          </a:prstGeom>
        </p:spPr>
      </p:pic>
      <p:pic>
        <p:nvPicPr>
          <p:cNvPr id="38" name="Picture 37"/>
          <p:cNvPicPr>
            <a:picLocks noChangeAspect="1"/>
          </p:cNvPicPr>
          <p:nvPr/>
        </p:nvPicPr>
        <p:blipFill>
          <a:blip r:embed="rId8"/>
          <a:stretch>
            <a:fillRect/>
          </a:stretch>
        </p:blipFill>
        <p:spPr>
          <a:xfrm>
            <a:off x="7618028" y="4690384"/>
            <a:ext cx="121931" cy="115834"/>
          </a:xfrm>
          <a:prstGeom prst="rect">
            <a:avLst/>
          </a:prstGeom>
        </p:spPr>
      </p:pic>
      <p:cxnSp>
        <p:nvCxnSpPr>
          <p:cNvPr id="40" name="Straight Connector 39"/>
          <p:cNvCxnSpPr/>
          <p:nvPr/>
        </p:nvCxnSpPr>
        <p:spPr>
          <a:xfrm>
            <a:off x="9276735" y="1874091"/>
            <a:ext cx="285135" cy="3669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8"/>
          <a:stretch>
            <a:fillRect/>
          </a:stretch>
        </p:blipFill>
        <p:spPr>
          <a:xfrm>
            <a:off x="2698072" y="4393937"/>
            <a:ext cx="121931" cy="115834"/>
          </a:xfrm>
          <a:prstGeom prst="rect">
            <a:avLst/>
          </a:prstGeom>
        </p:spPr>
      </p:pic>
      <p:pic>
        <p:nvPicPr>
          <p:cNvPr id="42" name="Picture 41"/>
          <p:cNvPicPr>
            <a:picLocks noChangeAspect="1"/>
          </p:cNvPicPr>
          <p:nvPr/>
        </p:nvPicPr>
        <p:blipFill>
          <a:blip r:embed="rId9"/>
          <a:stretch>
            <a:fillRect/>
          </a:stretch>
        </p:blipFill>
        <p:spPr>
          <a:xfrm>
            <a:off x="8015034" y="4072006"/>
            <a:ext cx="317019" cy="402371"/>
          </a:xfrm>
          <a:prstGeom prst="rect">
            <a:avLst/>
          </a:prstGeom>
        </p:spPr>
      </p:pic>
      <p:pic>
        <p:nvPicPr>
          <p:cNvPr id="43" name="Picture 42"/>
          <p:cNvPicPr>
            <a:picLocks noChangeAspect="1"/>
          </p:cNvPicPr>
          <p:nvPr/>
        </p:nvPicPr>
        <p:blipFill>
          <a:blip r:embed="rId9"/>
          <a:stretch>
            <a:fillRect/>
          </a:stretch>
        </p:blipFill>
        <p:spPr>
          <a:xfrm>
            <a:off x="8195179" y="3700092"/>
            <a:ext cx="317019" cy="402371"/>
          </a:xfrm>
          <a:prstGeom prst="rect">
            <a:avLst/>
          </a:prstGeom>
        </p:spPr>
      </p:pic>
      <p:pic>
        <p:nvPicPr>
          <p:cNvPr id="44" name="Picture 43"/>
          <p:cNvPicPr>
            <a:picLocks noChangeAspect="1"/>
          </p:cNvPicPr>
          <p:nvPr/>
        </p:nvPicPr>
        <p:blipFill>
          <a:blip r:embed="rId10"/>
          <a:stretch>
            <a:fillRect/>
          </a:stretch>
        </p:blipFill>
        <p:spPr>
          <a:xfrm>
            <a:off x="2429825" y="4748301"/>
            <a:ext cx="158510" cy="140220"/>
          </a:xfrm>
          <a:prstGeom prst="rect">
            <a:avLst/>
          </a:prstGeom>
        </p:spPr>
      </p:pic>
      <p:pic>
        <p:nvPicPr>
          <p:cNvPr id="45" name="Picture 44"/>
          <p:cNvPicPr>
            <a:picLocks noChangeAspect="1"/>
          </p:cNvPicPr>
          <p:nvPr/>
        </p:nvPicPr>
        <p:blipFill>
          <a:blip r:embed="rId10"/>
          <a:stretch>
            <a:fillRect/>
          </a:stretch>
        </p:blipFill>
        <p:spPr>
          <a:xfrm>
            <a:off x="7795559" y="4290397"/>
            <a:ext cx="158510" cy="140220"/>
          </a:xfrm>
          <a:prstGeom prst="rect">
            <a:avLst/>
          </a:prstGeom>
        </p:spPr>
      </p:pic>
      <p:pic>
        <p:nvPicPr>
          <p:cNvPr id="46" name="Picture 45"/>
          <p:cNvPicPr>
            <a:picLocks noChangeAspect="1"/>
          </p:cNvPicPr>
          <p:nvPr/>
        </p:nvPicPr>
        <p:blipFill>
          <a:blip r:embed="rId11"/>
          <a:stretch>
            <a:fillRect/>
          </a:stretch>
        </p:blipFill>
        <p:spPr>
          <a:xfrm>
            <a:off x="8375324" y="3433055"/>
            <a:ext cx="317019" cy="402371"/>
          </a:xfrm>
          <a:prstGeom prst="rect">
            <a:avLst/>
          </a:prstGeom>
        </p:spPr>
      </p:pic>
      <p:pic>
        <p:nvPicPr>
          <p:cNvPr id="47" name="Picture 46"/>
          <p:cNvPicPr>
            <a:picLocks noChangeAspect="1"/>
          </p:cNvPicPr>
          <p:nvPr/>
        </p:nvPicPr>
        <p:blipFill>
          <a:blip r:embed="rId12"/>
          <a:stretch>
            <a:fillRect/>
          </a:stretch>
        </p:blipFill>
        <p:spPr>
          <a:xfrm>
            <a:off x="5360148" y="4009362"/>
            <a:ext cx="1127858" cy="329213"/>
          </a:xfrm>
          <a:prstGeom prst="rect">
            <a:avLst/>
          </a:prstGeom>
        </p:spPr>
      </p:pic>
      <p:pic>
        <p:nvPicPr>
          <p:cNvPr id="48" name="Audio 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08664423"/>
      </p:ext>
    </p:extLst>
  </p:cSld>
  <p:clrMapOvr>
    <a:masterClrMapping/>
  </p:clrMapOvr>
  <mc:AlternateContent xmlns:mc="http://schemas.openxmlformats.org/markup-compatibility/2006">
    <mc:Choice xmlns:p14="http://schemas.microsoft.com/office/powerpoint/2010/main" Requires="p14">
      <p:transition spd="slow" p14:dur="2000" advTm="56465"/>
    </mc:Choice>
    <mc:Fallback>
      <p:transition spd="slow" advTm="56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Ford Johnson Merge Insertion</a:t>
            </a:r>
            <a:endParaRPr lang="en-CA"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1452297" y="1825625"/>
            <a:ext cx="3098786" cy="4536941"/>
          </a:xfrm>
          <a:prstGeom prst="rect">
            <a:avLst/>
          </a:prstGeom>
        </p:spPr>
      </p:pic>
      <p:pic>
        <p:nvPicPr>
          <p:cNvPr id="15" name="Picture 14"/>
          <p:cNvPicPr>
            <a:picLocks noChangeAspect="1"/>
          </p:cNvPicPr>
          <p:nvPr/>
        </p:nvPicPr>
        <p:blipFill>
          <a:blip r:embed="rId5"/>
          <a:stretch>
            <a:fillRect/>
          </a:stretch>
        </p:blipFill>
        <p:spPr>
          <a:xfrm>
            <a:off x="3019251" y="3998848"/>
            <a:ext cx="310923" cy="475529"/>
          </a:xfrm>
          <a:prstGeom prst="rect">
            <a:avLst/>
          </a:prstGeom>
        </p:spPr>
      </p:pic>
      <p:pic>
        <p:nvPicPr>
          <p:cNvPr id="21" name="Picture 20"/>
          <p:cNvPicPr>
            <a:picLocks noChangeAspect="1"/>
          </p:cNvPicPr>
          <p:nvPr/>
        </p:nvPicPr>
        <p:blipFill>
          <a:blip r:embed="rId5"/>
          <a:stretch>
            <a:fillRect/>
          </a:stretch>
        </p:blipFill>
        <p:spPr>
          <a:xfrm>
            <a:off x="3298221" y="3629426"/>
            <a:ext cx="310923" cy="475529"/>
          </a:xfrm>
          <a:prstGeom prst="rect">
            <a:avLst/>
          </a:prstGeom>
        </p:spPr>
      </p:pic>
      <p:pic>
        <p:nvPicPr>
          <p:cNvPr id="22" name="Picture 21"/>
          <p:cNvPicPr>
            <a:picLocks noChangeAspect="1"/>
          </p:cNvPicPr>
          <p:nvPr/>
        </p:nvPicPr>
        <p:blipFill>
          <a:blip r:embed="rId5"/>
          <a:stretch>
            <a:fillRect/>
          </a:stretch>
        </p:blipFill>
        <p:spPr>
          <a:xfrm>
            <a:off x="3609144" y="3210867"/>
            <a:ext cx="310923" cy="475529"/>
          </a:xfrm>
          <a:prstGeom prst="rect">
            <a:avLst/>
          </a:prstGeom>
        </p:spPr>
      </p:pic>
      <p:pic>
        <p:nvPicPr>
          <p:cNvPr id="23" name="Picture 22"/>
          <p:cNvPicPr>
            <a:picLocks noChangeAspect="1"/>
          </p:cNvPicPr>
          <p:nvPr/>
        </p:nvPicPr>
        <p:blipFill>
          <a:blip r:embed="rId5"/>
          <a:stretch>
            <a:fillRect/>
          </a:stretch>
        </p:blipFill>
        <p:spPr>
          <a:xfrm>
            <a:off x="3784270" y="2894668"/>
            <a:ext cx="310923" cy="475529"/>
          </a:xfrm>
          <a:prstGeom prst="rect">
            <a:avLst/>
          </a:prstGeom>
        </p:spPr>
      </p:pic>
      <p:pic>
        <p:nvPicPr>
          <p:cNvPr id="24" name="Picture 23"/>
          <p:cNvPicPr>
            <a:picLocks noChangeAspect="1"/>
          </p:cNvPicPr>
          <p:nvPr/>
        </p:nvPicPr>
        <p:blipFill>
          <a:blip r:embed="rId5"/>
          <a:stretch>
            <a:fillRect/>
          </a:stretch>
        </p:blipFill>
        <p:spPr>
          <a:xfrm>
            <a:off x="4551083" y="1851098"/>
            <a:ext cx="310923" cy="475529"/>
          </a:xfrm>
          <a:prstGeom prst="rect">
            <a:avLst/>
          </a:prstGeom>
        </p:spPr>
      </p:pic>
      <p:sp>
        <p:nvSpPr>
          <p:cNvPr id="26" name="Oval 25"/>
          <p:cNvSpPr/>
          <p:nvPr/>
        </p:nvSpPr>
        <p:spPr>
          <a:xfrm>
            <a:off x="1651819" y="5830272"/>
            <a:ext cx="147484" cy="1278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7" name="Picture 26"/>
          <p:cNvPicPr>
            <a:picLocks noChangeAspect="1"/>
          </p:cNvPicPr>
          <p:nvPr/>
        </p:nvPicPr>
        <p:blipFill>
          <a:blip r:embed="rId6"/>
          <a:stretch>
            <a:fillRect/>
          </a:stretch>
        </p:blipFill>
        <p:spPr>
          <a:xfrm>
            <a:off x="1424862" y="6289408"/>
            <a:ext cx="54869" cy="73158"/>
          </a:xfrm>
          <a:prstGeom prst="rect">
            <a:avLst/>
          </a:prstGeom>
        </p:spPr>
      </p:pic>
      <p:pic>
        <p:nvPicPr>
          <p:cNvPr id="28" name="Picture 27"/>
          <p:cNvPicPr>
            <a:picLocks noChangeAspect="1"/>
          </p:cNvPicPr>
          <p:nvPr/>
        </p:nvPicPr>
        <p:blipFill>
          <a:blip r:embed="rId7"/>
          <a:stretch>
            <a:fillRect/>
          </a:stretch>
        </p:blipFill>
        <p:spPr>
          <a:xfrm>
            <a:off x="1359325" y="6255877"/>
            <a:ext cx="158510" cy="140220"/>
          </a:xfrm>
          <a:prstGeom prst="rect">
            <a:avLst/>
          </a:prstGeom>
        </p:spPr>
      </p:pic>
      <p:pic>
        <p:nvPicPr>
          <p:cNvPr id="29" name="Picture 28"/>
          <p:cNvPicPr>
            <a:picLocks noChangeAspect="1"/>
          </p:cNvPicPr>
          <p:nvPr/>
        </p:nvPicPr>
        <p:blipFill>
          <a:blip r:embed="rId7"/>
          <a:stretch>
            <a:fillRect/>
          </a:stretch>
        </p:blipFill>
        <p:spPr>
          <a:xfrm>
            <a:off x="2024848" y="5357355"/>
            <a:ext cx="158510" cy="140220"/>
          </a:xfrm>
          <a:prstGeom prst="rect">
            <a:avLst/>
          </a:prstGeom>
        </p:spPr>
      </p:pic>
      <p:pic>
        <p:nvPicPr>
          <p:cNvPr id="36" name="Content Placeholder 35"/>
          <p:cNvPicPr>
            <a:picLocks noGrp="1" noChangeAspect="1"/>
          </p:cNvPicPr>
          <p:nvPr>
            <p:ph idx="1"/>
          </p:nvPr>
        </p:nvPicPr>
        <p:blipFill>
          <a:blip r:embed="rId8"/>
          <a:stretch>
            <a:fillRect/>
          </a:stretch>
        </p:blipFill>
        <p:spPr>
          <a:xfrm>
            <a:off x="7087085" y="5504526"/>
            <a:ext cx="121931" cy="115834"/>
          </a:xfrm>
          <a:prstGeom prst="rect">
            <a:avLst/>
          </a:prstGeom>
        </p:spPr>
      </p:pic>
      <p:sp>
        <p:nvSpPr>
          <p:cNvPr id="25" name="TextBox 24"/>
          <p:cNvSpPr txBox="1"/>
          <p:nvPr/>
        </p:nvSpPr>
        <p:spPr>
          <a:xfrm>
            <a:off x="3529422" y="3901277"/>
            <a:ext cx="1731080" cy="369332"/>
          </a:xfrm>
          <a:prstGeom prst="rect">
            <a:avLst/>
          </a:prstGeom>
          <a:noFill/>
        </p:spPr>
        <p:txBody>
          <a:bodyPr wrap="square" rtlCol="0">
            <a:spAutoFit/>
          </a:bodyPr>
          <a:lstStyle/>
          <a:p>
            <a:r>
              <a:rPr lang="en-CA" dirty="0" smtClean="0">
                <a:solidFill>
                  <a:srgbClr val="FFC000"/>
                </a:solidFill>
              </a:rPr>
              <a:t>Now this one</a:t>
            </a:r>
            <a:endParaRPr lang="en-CA" dirty="0">
              <a:solidFill>
                <a:srgbClr val="FFC000"/>
              </a:solidFill>
            </a:endParaRPr>
          </a:p>
        </p:txBody>
      </p:sp>
      <p:cxnSp>
        <p:nvCxnSpPr>
          <p:cNvPr id="32" name="Straight Connector 31"/>
          <p:cNvCxnSpPr/>
          <p:nvPr/>
        </p:nvCxnSpPr>
        <p:spPr>
          <a:xfrm flipV="1">
            <a:off x="6707930" y="1851099"/>
            <a:ext cx="2573722" cy="454499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6862915" y="5904014"/>
            <a:ext cx="108155" cy="10815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5" name="Picture 34"/>
          <p:cNvPicPr>
            <a:picLocks noChangeAspect="1"/>
          </p:cNvPicPr>
          <p:nvPr/>
        </p:nvPicPr>
        <p:blipFill>
          <a:blip r:embed="rId8"/>
          <a:stretch>
            <a:fillRect/>
          </a:stretch>
        </p:blipFill>
        <p:spPr>
          <a:xfrm>
            <a:off x="6585999" y="6347694"/>
            <a:ext cx="121931" cy="115834"/>
          </a:xfrm>
          <a:prstGeom prst="rect">
            <a:avLst/>
          </a:prstGeom>
        </p:spPr>
      </p:pic>
      <p:pic>
        <p:nvPicPr>
          <p:cNvPr id="37" name="Picture 36"/>
          <p:cNvPicPr>
            <a:picLocks noChangeAspect="1"/>
          </p:cNvPicPr>
          <p:nvPr/>
        </p:nvPicPr>
        <p:blipFill>
          <a:blip r:embed="rId8"/>
          <a:stretch>
            <a:fillRect/>
          </a:stretch>
        </p:blipFill>
        <p:spPr>
          <a:xfrm>
            <a:off x="7352557" y="5085301"/>
            <a:ext cx="121931" cy="115834"/>
          </a:xfrm>
          <a:prstGeom prst="rect">
            <a:avLst/>
          </a:prstGeom>
        </p:spPr>
      </p:pic>
      <p:pic>
        <p:nvPicPr>
          <p:cNvPr id="38" name="Picture 37"/>
          <p:cNvPicPr>
            <a:picLocks noChangeAspect="1"/>
          </p:cNvPicPr>
          <p:nvPr/>
        </p:nvPicPr>
        <p:blipFill>
          <a:blip r:embed="rId8"/>
          <a:stretch>
            <a:fillRect/>
          </a:stretch>
        </p:blipFill>
        <p:spPr>
          <a:xfrm>
            <a:off x="7618028" y="4690384"/>
            <a:ext cx="121931" cy="115834"/>
          </a:xfrm>
          <a:prstGeom prst="rect">
            <a:avLst/>
          </a:prstGeom>
        </p:spPr>
      </p:pic>
      <p:cxnSp>
        <p:nvCxnSpPr>
          <p:cNvPr id="40" name="Straight Connector 39"/>
          <p:cNvCxnSpPr/>
          <p:nvPr/>
        </p:nvCxnSpPr>
        <p:spPr>
          <a:xfrm>
            <a:off x="9276735" y="1874091"/>
            <a:ext cx="285135" cy="3669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8"/>
          <a:stretch>
            <a:fillRect/>
          </a:stretch>
        </p:blipFill>
        <p:spPr>
          <a:xfrm>
            <a:off x="2698072" y="4393937"/>
            <a:ext cx="121931" cy="115834"/>
          </a:xfrm>
          <a:prstGeom prst="rect">
            <a:avLst/>
          </a:prstGeom>
        </p:spPr>
      </p:pic>
      <p:pic>
        <p:nvPicPr>
          <p:cNvPr id="42" name="Picture 41"/>
          <p:cNvPicPr>
            <a:picLocks noChangeAspect="1"/>
          </p:cNvPicPr>
          <p:nvPr/>
        </p:nvPicPr>
        <p:blipFill>
          <a:blip r:embed="rId9"/>
          <a:stretch>
            <a:fillRect/>
          </a:stretch>
        </p:blipFill>
        <p:spPr>
          <a:xfrm>
            <a:off x="8015034" y="4072006"/>
            <a:ext cx="317019" cy="402371"/>
          </a:xfrm>
          <a:prstGeom prst="rect">
            <a:avLst/>
          </a:prstGeom>
        </p:spPr>
      </p:pic>
      <p:pic>
        <p:nvPicPr>
          <p:cNvPr id="44" name="Picture 43"/>
          <p:cNvPicPr>
            <a:picLocks noChangeAspect="1"/>
          </p:cNvPicPr>
          <p:nvPr/>
        </p:nvPicPr>
        <p:blipFill>
          <a:blip r:embed="rId10"/>
          <a:stretch>
            <a:fillRect/>
          </a:stretch>
        </p:blipFill>
        <p:spPr>
          <a:xfrm>
            <a:off x="2429825" y="4748301"/>
            <a:ext cx="158510" cy="140220"/>
          </a:xfrm>
          <a:prstGeom prst="rect">
            <a:avLst/>
          </a:prstGeom>
        </p:spPr>
      </p:pic>
      <p:pic>
        <p:nvPicPr>
          <p:cNvPr id="45" name="Picture 44"/>
          <p:cNvPicPr>
            <a:picLocks noChangeAspect="1"/>
          </p:cNvPicPr>
          <p:nvPr/>
        </p:nvPicPr>
        <p:blipFill>
          <a:blip r:embed="rId10"/>
          <a:stretch>
            <a:fillRect/>
          </a:stretch>
        </p:blipFill>
        <p:spPr>
          <a:xfrm>
            <a:off x="7795559" y="4290397"/>
            <a:ext cx="158510" cy="140220"/>
          </a:xfrm>
          <a:prstGeom prst="rect">
            <a:avLst/>
          </a:prstGeom>
        </p:spPr>
      </p:pic>
      <p:pic>
        <p:nvPicPr>
          <p:cNvPr id="3" name="Picture 2"/>
          <p:cNvPicPr>
            <a:picLocks noChangeAspect="1"/>
          </p:cNvPicPr>
          <p:nvPr/>
        </p:nvPicPr>
        <p:blipFill>
          <a:blip r:embed="rId11"/>
          <a:stretch>
            <a:fillRect/>
          </a:stretch>
        </p:blipFill>
        <p:spPr>
          <a:xfrm>
            <a:off x="8375324" y="3374037"/>
            <a:ext cx="317019" cy="402371"/>
          </a:xfrm>
          <a:prstGeom prst="rect">
            <a:avLst/>
          </a:prstGeom>
        </p:spPr>
      </p:pic>
      <p:pic>
        <p:nvPicPr>
          <p:cNvPr id="5" name="Picture 4"/>
          <p:cNvPicPr>
            <a:picLocks noChangeAspect="1"/>
          </p:cNvPicPr>
          <p:nvPr/>
        </p:nvPicPr>
        <p:blipFill>
          <a:blip r:embed="rId12"/>
          <a:stretch>
            <a:fillRect/>
          </a:stretch>
        </p:blipFill>
        <p:spPr>
          <a:xfrm>
            <a:off x="2252229" y="5043982"/>
            <a:ext cx="158510" cy="140220"/>
          </a:xfrm>
          <a:prstGeom prst="rect">
            <a:avLst/>
          </a:prstGeom>
        </p:spPr>
      </p:pic>
      <p:pic>
        <p:nvPicPr>
          <p:cNvPr id="7" name="Picture 6"/>
          <p:cNvPicPr>
            <a:picLocks noChangeAspect="1"/>
          </p:cNvPicPr>
          <p:nvPr/>
        </p:nvPicPr>
        <p:blipFill>
          <a:blip r:embed="rId12"/>
          <a:stretch>
            <a:fillRect/>
          </a:stretch>
        </p:blipFill>
        <p:spPr>
          <a:xfrm>
            <a:off x="7474488" y="4875158"/>
            <a:ext cx="158510" cy="140220"/>
          </a:xfrm>
          <a:prstGeom prst="rect">
            <a:avLst/>
          </a:prstGeom>
        </p:spPr>
      </p:pic>
      <p:pic>
        <p:nvPicPr>
          <p:cNvPr id="8" name="Picture 7"/>
          <p:cNvPicPr>
            <a:picLocks noChangeAspect="1"/>
          </p:cNvPicPr>
          <p:nvPr/>
        </p:nvPicPr>
        <p:blipFill>
          <a:blip r:embed="rId12"/>
          <a:stretch>
            <a:fillRect/>
          </a:stretch>
        </p:blipFill>
        <p:spPr>
          <a:xfrm>
            <a:off x="8155849" y="3706298"/>
            <a:ext cx="158510" cy="14022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23398668"/>
      </p:ext>
    </p:extLst>
  </p:cSld>
  <p:clrMapOvr>
    <a:masterClrMapping/>
  </p:clrMapOvr>
  <mc:AlternateContent xmlns:mc="http://schemas.openxmlformats.org/markup-compatibility/2006">
    <mc:Choice xmlns:p14="http://schemas.microsoft.com/office/powerpoint/2010/main" Requires="p14">
      <p:transition spd="slow" p14:dur="2000" advTm="53095"/>
    </mc:Choice>
    <mc:Fallback>
      <p:transition spd="slow" advTm="53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Ford Johnson Merge Insertion</a:t>
            </a:r>
            <a:endParaRPr lang="en-CA"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Content Placeholder 5"/>
              <p:cNvSpPr>
                <a:spLocks noGrp="1"/>
              </p:cNvSpPr>
              <p:nvPr>
                <p:ph idx="1"/>
              </p:nvPr>
            </p:nvSpPr>
            <p:spPr/>
            <p:txBody>
              <a:bodyPr/>
              <a:lstStyle/>
              <a:p>
                <a:pPr marL="0" indent="0">
                  <a:buNone/>
                </a:pPr>
                <a:r>
                  <a:rPr lang="en-CA" dirty="0" smtClean="0">
                    <a:solidFill>
                      <a:srgbClr val="C00000"/>
                    </a:solidFill>
                  </a:rPr>
                  <a:t>T(</a:t>
                </a:r>
                <a:r>
                  <a:rPr lang="en-CA" i="1" dirty="0" smtClean="0">
                    <a:solidFill>
                      <a:srgbClr val="C00000"/>
                    </a:solidFill>
                  </a:rPr>
                  <a:t>n</a:t>
                </a:r>
                <a:r>
                  <a:rPr lang="en-CA" dirty="0" smtClean="0">
                    <a:solidFill>
                      <a:srgbClr val="C00000"/>
                    </a:solidFill>
                  </a:rPr>
                  <a:t>) =</a:t>
                </a:r>
                <a14:m>
                  <m:oMath xmlns:m="http://schemas.openxmlformats.org/officeDocument/2006/math">
                    <m:nary>
                      <m:naryPr>
                        <m:chr m:val="∑"/>
                        <m:ctrlPr>
                          <a:rPr lang="pt-BR" i="1" smtClean="0">
                            <a:solidFill>
                              <a:srgbClr val="C00000"/>
                            </a:solidFill>
                            <a:latin typeface="Cambria Math" panose="02040503050406030204" pitchFamily="18" charset="0"/>
                          </a:rPr>
                        </m:ctrlPr>
                      </m:naryPr>
                      <m:sub>
                        <m:r>
                          <m:rPr>
                            <m:brk m:alnAt="23"/>
                          </m:rPr>
                          <a:rPr lang="en-CA" b="0" i="1" smtClean="0">
                            <a:solidFill>
                              <a:srgbClr val="C00000"/>
                            </a:solidFill>
                            <a:latin typeface="Cambria Math" panose="02040503050406030204" pitchFamily="18" charset="0"/>
                          </a:rPr>
                          <m:t>𝑖</m:t>
                        </m:r>
                        <m:r>
                          <a:rPr lang="pt-BR" i="1" smtClean="0">
                            <a:solidFill>
                              <a:srgbClr val="C00000"/>
                            </a:solidFill>
                            <a:latin typeface="Cambria Math" panose="02040503050406030204" pitchFamily="18" charset="0"/>
                          </a:rPr>
                          <m:t>=1</m:t>
                        </m:r>
                      </m:sub>
                      <m:sup>
                        <m:r>
                          <a:rPr lang="en-CA" b="0" i="1" smtClean="0">
                            <a:solidFill>
                              <a:srgbClr val="C00000"/>
                            </a:solidFill>
                            <a:latin typeface="Cambria Math" panose="02040503050406030204" pitchFamily="18" charset="0"/>
                          </a:rPr>
                          <m:t>𝑛</m:t>
                        </m:r>
                      </m:sup>
                      <m:e>
                        <m:d>
                          <m:dPr>
                            <m:ctrlPr>
                              <a:rPr lang="pt-BR" i="1" smtClean="0">
                                <a:solidFill>
                                  <a:srgbClr val="C00000"/>
                                </a:solidFill>
                                <a:latin typeface="Cambria Math" panose="02040503050406030204" pitchFamily="18" charset="0"/>
                              </a:rPr>
                            </m:ctrlPr>
                          </m:dPr>
                          <m:e>
                            <m:d>
                              <m:dPr>
                                <m:begChr m:val="⌈"/>
                                <m:endChr m:val="⌉"/>
                                <m:ctrlPr>
                                  <a:rPr lang="en-CA" b="0" i="1" smtClean="0">
                                    <a:solidFill>
                                      <a:srgbClr val="C00000"/>
                                    </a:solidFill>
                                    <a:latin typeface="Cambria Math" panose="02040503050406030204" pitchFamily="18" charset="0"/>
                                  </a:rPr>
                                </m:ctrlPr>
                              </m:dPr>
                              <m:e>
                                <m:func>
                                  <m:funcPr>
                                    <m:ctrlPr>
                                      <a:rPr lang="en-CA" b="0" i="1" smtClean="0">
                                        <a:solidFill>
                                          <a:srgbClr val="C00000"/>
                                        </a:solidFill>
                                        <a:latin typeface="Cambria Math" panose="02040503050406030204" pitchFamily="18" charset="0"/>
                                      </a:rPr>
                                    </m:ctrlPr>
                                  </m:funcPr>
                                  <m:fName>
                                    <m:r>
                                      <m:rPr>
                                        <m:sty m:val="p"/>
                                      </m:rPr>
                                      <a:rPr lang="en-CA" b="0" i="0" smtClean="0">
                                        <a:solidFill>
                                          <a:srgbClr val="C00000"/>
                                        </a:solidFill>
                                        <a:latin typeface="Cambria Math" panose="02040503050406030204" pitchFamily="18" charset="0"/>
                                      </a:rPr>
                                      <m:t>lg</m:t>
                                    </m:r>
                                  </m:fName>
                                  <m:e>
                                    <m:r>
                                      <a:rPr lang="en-CA" b="0" i="1" smtClean="0">
                                        <a:solidFill>
                                          <a:srgbClr val="C00000"/>
                                        </a:solidFill>
                                        <a:latin typeface="Cambria Math" panose="02040503050406030204" pitchFamily="18" charset="0"/>
                                      </a:rPr>
                                      <m:t>(</m:t>
                                    </m:r>
                                    <m:f>
                                      <m:fPr>
                                        <m:ctrlPr>
                                          <a:rPr lang="en-CA" b="0" i="1" smtClean="0">
                                            <a:solidFill>
                                              <a:srgbClr val="C00000"/>
                                            </a:solidFill>
                                            <a:latin typeface="Cambria Math" panose="02040503050406030204" pitchFamily="18" charset="0"/>
                                          </a:rPr>
                                        </m:ctrlPr>
                                      </m:fPr>
                                      <m:num>
                                        <m:r>
                                          <a:rPr lang="en-CA" b="0" i="1" smtClean="0">
                                            <a:solidFill>
                                              <a:srgbClr val="C00000"/>
                                            </a:solidFill>
                                            <a:latin typeface="Cambria Math" panose="02040503050406030204" pitchFamily="18" charset="0"/>
                                          </a:rPr>
                                          <m:t>3</m:t>
                                        </m:r>
                                        <m:r>
                                          <a:rPr lang="en-CA" b="0" i="1" smtClean="0">
                                            <a:solidFill>
                                              <a:srgbClr val="C00000"/>
                                            </a:solidFill>
                                            <a:latin typeface="Cambria Math" panose="02040503050406030204" pitchFamily="18" charset="0"/>
                                          </a:rPr>
                                          <m:t>𝑖</m:t>
                                        </m:r>
                                      </m:num>
                                      <m:den>
                                        <m:r>
                                          <a:rPr lang="en-CA" b="0" i="1" smtClean="0">
                                            <a:solidFill>
                                              <a:srgbClr val="C00000"/>
                                            </a:solidFill>
                                            <a:latin typeface="Cambria Math" panose="02040503050406030204" pitchFamily="18" charset="0"/>
                                          </a:rPr>
                                          <m:t>4</m:t>
                                        </m:r>
                                      </m:den>
                                    </m:f>
                                    <m:r>
                                      <a:rPr lang="en-CA" b="0" i="1" smtClean="0">
                                        <a:solidFill>
                                          <a:srgbClr val="C00000"/>
                                        </a:solidFill>
                                        <a:latin typeface="Cambria Math" panose="02040503050406030204" pitchFamily="18" charset="0"/>
                                      </a:rPr>
                                      <m:t>)</m:t>
                                    </m:r>
                                  </m:e>
                                </m:func>
                              </m:e>
                            </m:d>
                          </m:e>
                        </m:d>
                      </m:e>
                    </m:nary>
                  </m:oMath>
                </a14:m>
                <a:r>
                  <a:rPr lang="en-CA" dirty="0" smtClean="0">
                    <a:solidFill>
                      <a:srgbClr val="C00000"/>
                    </a:solidFill>
                    <a:sym typeface="Symbol" panose="05050102010706020507" pitchFamily="18" charset="2"/>
                  </a:rPr>
                  <a:t> </a:t>
                </a:r>
                <a:r>
                  <a:rPr lang="en-CA" i="1" dirty="0" smtClean="0">
                    <a:solidFill>
                      <a:srgbClr val="C00000"/>
                    </a:solidFill>
                    <a:sym typeface="Symbol" panose="05050102010706020507" pitchFamily="18" charset="2"/>
                  </a:rPr>
                  <a:t>n lg n </a:t>
                </a:r>
                <a:r>
                  <a:rPr lang="en-CA" dirty="0" smtClean="0">
                    <a:solidFill>
                      <a:srgbClr val="C00000"/>
                    </a:solidFill>
                    <a:sym typeface="Symbol" panose="05050102010706020507" pitchFamily="18" charset="2"/>
                  </a:rPr>
                  <a:t>-1.415 </a:t>
                </a:r>
                <a:r>
                  <a:rPr lang="en-CA" i="1" dirty="0" smtClean="0">
                    <a:solidFill>
                      <a:srgbClr val="C00000"/>
                    </a:solidFill>
                    <a:sym typeface="Symbol" panose="05050102010706020507" pitchFamily="18" charset="2"/>
                  </a:rPr>
                  <a:t>n </a:t>
                </a:r>
                <a:r>
                  <a:rPr lang="en-CA" i="1" dirty="0" smtClean="0">
                    <a:sym typeface="Symbol" panose="05050102010706020507" pitchFamily="18" charset="2"/>
                  </a:rPr>
                  <a:t>… </a:t>
                </a:r>
                <a:r>
                  <a:rPr lang="en-CA" dirty="0" smtClean="0">
                    <a:sym typeface="Symbol" panose="05050102010706020507" pitchFamily="18" charset="2"/>
                  </a:rPr>
                  <a:t>in the “good cases”</a:t>
                </a:r>
                <a:endParaRPr lang="en-CA" dirty="0"/>
              </a:p>
            </p:txBody>
          </p:sp>
        </mc:Choice>
        <mc:Fallback>
          <p:sp>
            <p:nvSpPr>
              <p:cNvPr id="6" name="Content Placeholder 5"/>
              <p:cNvSpPr>
                <a:spLocks noGrp="1" noRot="1" noChangeAspect="1" noMove="1" noResize="1" noEditPoints="1" noAdjustHandles="1" noChangeArrowheads="1" noChangeShapeType="1" noTextEdit="1"/>
              </p:cNvSpPr>
              <p:nvPr>
                <p:ph idx="1"/>
              </p:nvPr>
            </p:nvSpPr>
            <p:spPr>
              <a:blipFill>
                <a:blip r:embed="rId4"/>
                <a:stretch>
                  <a:fillRect l="-1217" t="-280"/>
                </a:stretch>
              </a:blipFill>
            </p:spPr>
            <p:txBody>
              <a:bodyPr/>
              <a:lstStyle/>
              <a:p>
                <a:r>
                  <a:rPr lang="en-CA">
                    <a:noFill/>
                  </a:rPr>
                  <a:t> </a:t>
                </a:r>
              </a:p>
            </p:txBody>
          </p:sp>
        </mc:Fallback>
      </mc:AlternateContent>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3125058"/>
      </p:ext>
    </p:extLst>
  </p:cSld>
  <p:clrMapOvr>
    <a:masterClrMapping/>
  </p:clrMapOvr>
  <mc:AlternateContent xmlns:mc="http://schemas.openxmlformats.org/markup-compatibility/2006">
    <mc:Choice xmlns:p14="http://schemas.microsoft.com/office/powerpoint/2010/main" Requires="p14">
      <p:transition spd="slow" p14:dur="2000" advTm="111588"/>
    </mc:Choice>
    <mc:Fallback>
      <p:transition spd="slow" advTm="111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Ford Johnson Merge Insertion</a:t>
            </a:r>
            <a:endParaRPr lang="en-CA"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Content Placeholder 5"/>
              <p:cNvSpPr>
                <a:spLocks noGrp="1"/>
              </p:cNvSpPr>
              <p:nvPr>
                <p:ph idx="1"/>
              </p:nvPr>
            </p:nvSpPr>
            <p:spPr/>
            <p:txBody>
              <a:bodyPr/>
              <a:lstStyle/>
              <a:p>
                <a:pPr marL="0" indent="0">
                  <a:buNone/>
                </a:pPr>
                <a:r>
                  <a:rPr lang="en-CA" dirty="0" smtClean="0">
                    <a:solidFill>
                      <a:srgbClr val="C00000"/>
                    </a:solidFill>
                  </a:rPr>
                  <a:t>T(</a:t>
                </a:r>
                <a:r>
                  <a:rPr lang="en-CA" i="1" dirty="0" smtClean="0">
                    <a:solidFill>
                      <a:srgbClr val="C00000"/>
                    </a:solidFill>
                  </a:rPr>
                  <a:t>n</a:t>
                </a:r>
                <a:r>
                  <a:rPr lang="en-CA" dirty="0" smtClean="0">
                    <a:solidFill>
                      <a:srgbClr val="C00000"/>
                    </a:solidFill>
                  </a:rPr>
                  <a:t>) =</a:t>
                </a:r>
                <a14:m>
                  <m:oMath xmlns:m="http://schemas.openxmlformats.org/officeDocument/2006/math">
                    <m:nary>
                      <m:naryPr>
                        <m:chr m:val="∑"/>
                        <m:ctrlPr>
                          <a:rPr lang="pt-BR" i="1" smtClean="0">
                            <a:solidFill>
                              <a:srgbClr val="C00000"/>
                            </a:solidFill>
                            <a:latin typeface="Cambria Math" panose="02040503050406030204" pitchFamily="18" charset="0"/>
                          </a:rPr>
                        </m:ctrlPr>
                      </m:naryPr>
                      <m:sub>
                        <m:r>
                          <m:rPr>
                            <m:brk m:alnAt="23"/>
                          </m:rPr>
                          <a:rPr lang="en-CA" b="0" i="1" smtClean="0">
                            <a:solidFill>
                              <a:srgbClr val="C00000"/>
                            </a:solidFill>
                            <a:latin typeface="Cambria Math" panose="02040503050406030204" pitchFamily="18" charset="0"/>
                          </a:rPr>
                          <m:t>𝑖</m:t>
                        </m:r>
                        <m:r>
                          <a:rPr lang="pt-BR" i="1" smtClean="0">
                            <a:solidFill>
                              <a:srgbClr val="C00000"/>
                            </a:solidFill>
                            <a:latin typeface="Cambria Math" panose="02040503050406030204" pitchFamily="18" charset="0"/>
                          </a:rPr>
                          <m:t>=1</m:t>
                        </m:r>
                      </m:sub>
                      <m:sup>
                        <m:r>
                          <a:rPr lang="en-CA" b="0" i="1" smtClean="0">
                            <a:solidFill>
                              <a:srgbClr val="C00000"/>
                            </a:solidFill>
                            <a:latin typeface="Cambria Math" panose="02040503050406030204" pitchFamily="18" charset="0"/>
                          </a:rPr>
                          <m:t>𝑛</m:t>
                        </m:r>
                      </m:sup>
                      <m:e>
                        <m:d>
                          <m:dPr>
                            <m:ctrlPr>
                              <a:rPr lang="pt-BR" i="1" smtClean="0">
                                <a:solidFill>
                                  <a:srgbClr val="C00000"/>
                                </a:solidFill>
                                <a:latin typeface="Cambria Math" panose="02040503050406030204" pitchFamily="18" charset="0"/>
                              </a:rPr>
                            </m:ctrlPr>
                          </m:dPr>
                          <m:e>
                            <m:d>
                              <m:dPr>
                                <m:begChr m:val="⌈"/>
                                <m:endChr m:val="⌉"/>
                                <m:ctrlPr>
                                  <a:rPr lang="en-CA" b="0" i="1" smtClean="0">
                                    <a:solidFill>
                                      <a:srgbClr val="C00000"/>
                                    </a:solidFill>
                                    <a:latin typeface="Cambria Math" panose="02040503050406030204" pitchFamily="18" charset="0"/>
                                  </a:rPr>
                                </m:ctrlPr>
                              </m:dPr>
                              <m:e>
                                <m:func>
                                  <m:funcPr>
                                    <m:ctrlPr>
                                      <a:rPr lang="en-CA" b="0" i="1" smtClean="0">
                                        <a:solidFill>
                                          <a:srgbClr val="C00000"/>
                                        </a:solidFill>
                                        <a:latin typeface="Cambria Math" panose="02040503050406030204" pitchFamily="18" charset="0"/>
                                      </a:rPr>
                                    </m:ctrlPr>
                                  </m:funcPr>
                                  <m:fName>
                                    <m:r>
                                      <m:rPr>
                                        <m:sty m:val="p"/>
                                      </m:rPr>
                                      <a:rPr lang="en-CA" b="0" i="0" smtClean="0">
                                        <a:solidFill>
                                          <a:srgbClr val="C00000"/>
                                        </a:solidFill>
                                        <a:latin typeface="Cambria Math" panose="02040503050406030204" pitchFamily="18" charset="0"/>
                                      </a:rPr>
                                      <m:t>lg</m:t>
                                    </m:r>
                                  </m:fName>
                                  <m:e>
                                    <m:r>
                                      <a:rPr lang="en-CA" b="0" i="1" smtClean="0">
                                        <a:solidFill>
                                          <a:srgbClr val="C00000"/>
                                        </a:solidFill>
                                        <a:latin typeface="Cambria Math" panose="02040503050406030204" pitchFamily="18" charset="0"/>
                                      </a:rPr>
                                      <m:t>(</m:t>
                                    </m:r>
                                    <m:f>
                                      <m:fPr>
                                        <m:ctrlPr>
                                          <a:rPr lang="en-CA" b="0" i="1" smtClean="0">
                                            <a:solidFill>
                                              <a:srgbClr val="C00000"/>
                                            </a:solidFill>
                                            <a:latin typeface="Cambria Math" panose="02040503050406030204" pitchFamily="18" charset="0"/>
                                          </a:rPr>
                                        </m:ctrlPr>
                                      </m:fPr>
                                      <m:num>
                                        <m:r>
                                          <a:rPr lang="en-CA" b="0" i="1" smtClean="0">
                                            <a:solidFill>
                                              <a:srgbClr val="C00000"/>
                                            </a:solidFill>
                                            <a:latin typeface="Cambria Math" panose="02040503050406030204" pitchFamily="18" charset="0"/>
                                          </a:rPr>
                                          <m:t>3</m:t>
                                        </m:r>
                                        <m:r>
                                          <a:rPr lang="en-CA" b="0" i="1" smtClean="0">
                                            <a:solidFill>
                                              <a:srgbClr val="C00000"/>
                                            </a:solidFill>
                                            <a:latin typeface="Cambria Math" panose="02040503050406030204" pitchFamily="18" charset="0"/>
                                          </a:rPr>
                                          <m:t>𝑖</m:t>
                                        </m:r>
                                      </m:num>
                                      <m:den>
                                        <m:r>
                                          <a:rPr lang="en-CA" b="0" i="1" smtClean="0">
                                            <a:solidFill>
                                              <a:srgbClr val="C00000"/>
                                            </a:solidFill>
                                            <a:latin typeface="Cambria Math" panose="02040503050406030204" pitchFamily="18" charset="0"/>
                                          </a:rPr>
                                          <m:t>4</m:t>
                                        </m:r>
                                      </m:den>
                                    </m:f>
                                    <m:r>
                                      <a:rPr lang="en-CA" b="0" i="1" smtClean="0">
                                        <a:solidFill>
                                          <a:srgbClr val="C00000"/>
                                        </a:solidFill>
                                        <a:latin typeface="Cambria Math" panose="02040503050406030204" pitchFamily="18" charset="0"/>
                                      </a:rPr>
                                      <m:t>)</m:t>
                                    </m:r>
                                  </m:e>
                                </m:func>
                              </m:e>
                            </m:d>
                          </m:e>
                        </m:d>
                      </m:e>
                    </m:nary>
                  </m:oMath>
                </a14:m>
                <a:r>
                  <a:rPr lang="en-CA" dirty="0" smtClean="0">
                    <a:solidFill>
                      <a:srgbClr val="C00000"/>
                    </a:solidFill>
                    <a:sym typeface="Symbol" panose="05050102010706020507" pitchFamily="18" charset="2"/>
                  </a:rPr>
                  <a:t> </a:t>
                </a:r>
                <a:r>
                  <a:rPr lang="en-CA" i="1" dirty="0" smtClean="0">
                    <a:solidFill>
                      <a:srgbClr val="C00000"/>
                    </a:solidFill>
                    <a:sym typeface="Symbol" panose="05050102010706020507" pitchFamily="18" charset="2"/>
                  </a:rPr>
                  <a:t>n lg n </a:t>
                </a:r>
                <a:r>
                  <a:rPr lang="en-CA" dirty="0" smtClean="0">
                    <a:solidFill>
                      <a:srgbClr val="C00000"/>
                    </a:solidFill>
                    <a:sym typeface="Symbol" panose="05050102010706020507" pitchFamily="18" charset="2"/>
                  </a:rPr>
                  <a:t>-1.415 </a:t>
                </a:r>
                <a:r>
                  <a:rPr lang="en-CA" i="1" dirty="0" smtClean="0">
                    <a:solidFill>
                      <a:srgbClr val="C00000"/>
                    </a:solidFill>
                    <a:sym typeface="Symbol" panose="05050102010706020507" pitchFamily="18" charset="2"/>
                  </a:rPr>
                  <a:t>n </a:t>
                </a:r>
                <a:r>
                  <a:rPr lang="en-CA" i="1" dirty="0" smtClean="0">
                    <a:sym typeface="Symbol" panose="05050102010706020507" pitchFamily="18" charset="2"/>
                  </a:rPr>
                  <a:t>… </a:t>
                </a:r>
                <a:r>
                  <a:rPr lang="en-CA" dirty="0" smtClean="0">
                    <a:sym typeface="Symbol" panose="05050102010706020507" pitchFamily="18" charset="2"/>
                  </a:rPr>
                  <a:t>in the “good cases”</a:t>
                </a:r>
              </a:p>
              <a:p>
                <a:pPr marL="0" indent="0">
                  <a:buNone/>
                </a:pPr>
                <a:endParaRPr lang="en-CA" dirty="0">
                  <a:sym typeface="Symbol" panose="05050102010706020507" pitchFamily="18" charset="2"/>
                </a:endParaRPr>
              </a:p>
              <a:p>
                <a:pPr marL="0" indent="0">
                  <a:buNone/>
                </a:pPr>
                <a:r>
                  <a:rPr lang="en-CA" dirty="0" smtClean="0">
                    <a:solidFill>
                      <a:srgbClr val="FFC000"/>
                    </a:solidFill>
                    <a:sym typeface="Symbol" panose="05050102010706020507" pitchFamily="18" charset="2"/>
                  </a:rPr>
                  <a:t>Two new (i.e. 2020) papers. </a:t>
                </a:r>
                <a:r>
                  <a:rPr lang="en-CA" dirty="0" smtClean="0">
                    <a:sym typeface="Symbol" panose="05050102010706020507" pitchFamily="18" charset="2"/>
                  </a:rPr>
                  <a:t>The second</a:t>
                </a:r>
                <a:r>
                  <a:rPr lang="en-CA" dirty="0">
                    <a:sym typeface="Symbol" panose="05050102010706020507" pitchFamily="18" charset="2"/>
                  </a:rPr>
                  <a:t>, </a:t>
                </a:r>
                <a:endParaRPr lang="en-CA" dirty="0" smtClean="0">
                  <a:sym typeface="Symbol" panose="05050102010706020507" pitchFamily="18" charset="2"/>
                </a:endParaRPr>
              </a:p>
              <a:p>
                <a:pPr marL="0" indent="0">
                  <a:buNone/>
                </a:pPr>
                <a:r>
                  <a:rPr lang="en-CA" dirty="0" smtClean="0">
                    <a:solidFill>
                      <a:srgbClr val="C00000"/>
                    </a:solidFill>
                    <a:sym typeface="Symbol" panose="05050102010706020507" pitchFamily="18" charset="2"/>
                  </a:rPr>
                  <a:t>On </a:t>
                </a:r>
                <a:r>
                  <a:rPr lang="en-CA" dirty="0">
                    <a:solidFill>
                      <a:srgbClr val="C00000"/>
                    </a:solidFill>
                    <a:sym typeface="Symbol" panose="05050102010706020507" pitchFamily="18" charset="2"/>
                  </a:rPr>
                  <a:t>the asymptotic complexity of </a:t>
                </a:r>
                <a:r>
                  <a:rPr lang="en-CA" dirty="0" smtClean="0">
                    <a:solidFill>
                      <a:srgbClr val="C00000"/>
                    </a:solidFill>
                    <a:sym typeface="Symbol" panose="05050102010706020507" pitchFamily="18" charset="2"/>
                  </a:rPr>
                  <a:t>sorting, by Igor </a:t>
                </a:r>
                <a:r>
                  <a:rPr lang="en-CA" dirty="0" err="1" smtClean="0">
                    <a:solidFill>
                      <a:srgbClr val="C00000"/>
                    </a:solidFill>
                    <a:sym typeface="Symbol" panose="05050102010706020507" pitchFamily="18" charset="2"/>
                  </a:rPr>
                  <a:t>Sergeev</a:t>
                </a:r>
                <a:r>
                  <a:rPr lang="en-CA" dirty="0" smtClean="0">
                    <a:solidFill>
                      <a:srgbClr val="C00000"/>
                    </a:solidFill>
                    <a:sym typeface="Symbol" panose="05050102010706020507" pitchFamily="18" charset="2"/>
                  </a:rPr>
                  <a:t> </a:t>
                </a:r>
              </a:p>
              <a:p>
                <a:pPr marL="0" indent="0">
                  <a:buNone/>
                </a:pPr>
                <a:r>
                  <a:rPr lang="en-CA" dirty="0">
                    <a:solidFill>
                      <a:srgbClr val="C00000"/>
                    </a:solidFill>
                    <a:sym typeface="Symbol" panose="05050102010706020507" pitchFamily="18" charset="2"/>
                  </a:rPr>
                  <a:t>Electronic Colloquium on Computational Complexity, Report No. 96 (2020</a:t>
                </a:r>
                <a:r>
                  <a:rPr lang="en-CA" dirty="0" smtClean="0">
                    <a:solidFill>
                      <a:srgbClr val="C00000"/>
                    </a:solidFill>
                    <a:sym typeface="Symbol" panose="05050102010706020507" pitchFamily="18" charset="2"/>
                  </a:rPr>
                  <a:t>)</a:t>
                </a:r>
              </a:p>
              <a:p>
                <a:pPr marL="0" indent="0">
                  <a:buNone/>
                </a:pPr>
                <a:r>
                  <a:rPr lang="en-CA" dirty="0" smtClean="0">
                    <a:solidFill>
                      <a:srgbClr val="FFC000"/>
                    </a:solidFill>
                    <a:sym typeface="Symbol" panose="05050102010706020507" pitchFamily="18" charset="2"/>
                  </a:rPr>
                  <a:t>claims sorting in lg(n!) +o(n).</a:t>
                </a:r>
              </a:p>
              <a:p>
                <a:pPr marL="0" indent="0">
                  <a:buNone/>
                </a:pPr>
                <a:r>
                  <a:rPr lang="en-CA" dirty="0" smtClean="0">
                    <a:sym typeface="Symbol" panose="05050102010706020507" pitchFamily="18" charset="2"/>
                  </a:rPr>
                  <a:t>I have not yet read it carefully</a:t>
                </a:r>
                <a:endParaRPr lang="en-CA" dirty="0"/>
              </a:p>
            </p:txBody>
          </p:sp>
        </mc:Choice>
        <mc:Fallback>
          <p:sp>
            <p:nvSpPr>
              <p:cNvPr id="6" name="Content Placeholder 5"/>
              <p:cNvSpPr>
                <a:spLocks noGrp="1" noRot="1" noChangeAspect="1" noMove="1" noResize="1" noEditPoints="1" noAdjustHandles="1" noChangeArrowheads="1" noChangeShapeType="1" noTextEdit="1"/>
              </p:cNvSpPr>
              <p:nvPr>
                <p:ph idx="1"/>
              </p:nvPr>
            </p:nvSpPr>
            <p:spPr>
              <a:blipFill>
                <a:blip r:embed="rId4"/>
                <a:stretch>
                  <a:fillRect l="-1217" t="-280"/>
                </a:stretch>
              </a:blipFill>
            </p:spPr>
            <p:txBody>
              <a:bodyPr/>
              <a:lstStyle/>
              <a:p>
                <a:r>
                  <a:rPr lang="en-CA">
                    <a:noFill/>
                  </a:rPr>
                  <a:t> </a:t>
                </a:r>
              </a:p>
            </p:txBody>
          </p:sp>
        </mc:Fallback>
      </mc:AlternateContent>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53298236"/>
      </p:ext>
    </p:extLst>
  </p:cSld>
  <p:clrMapOvr>
    <a:masterClrMapping/>
  </p:clrMapOvr>
  <mc:AlternateContent xmlns:mc="http://schemas.openxmlformats.org/markup-compatibility/2006">
    <mc:Choice xmlns:p14="http://schemas.microsoft.com/office/powerpoint/2010/main" Requires="p14">
      <p:transition spd="slow" p14:dur="2000" advTm="63470"/>
    </mc:Choice>
    <mc:Fallback>
      <p:transition spd="slow" advTm="63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Sorting and Selection</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CA" dirty="0" smtClean="0">
                <a:solidFill>
                  <a:srgbClr val="C00000"/>
                </a:solidFill>
              </a:rPr>
              <a:t>Sorting:</a:t>
            </a:r>
            <a:r>
              <a:rPr lang="en-CA" dirty="0" smtClean="0"/>
              <a:t> </a:t>
            </a:r>
            <a:r>
              <a:rPr lang="en-CA" dirty="0" smtClean="0">
                <a:solidFill>
                  <a:srgbClr val="FFC000"/>
                </a:solidFill>
              </a:rPr>
              <a:t>What questions can we ask?</a:t>
            </a:r>
          </a:p>
          <a:p>
            <a:pPr marL="0" indent="0">
              <a:buNone/>
            </a:pPr>
            <a:r>
              <a:rPr lang="en-CA" dirty="0" smtClean="0"/>
              <a:t>Most natural is minimize number of comparisons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24129422"/>
      </p:ext>
    </p:extLst>
  </p:cSld>
  <p:clrMapOvr>
    <a:masterClrMapping/>
  </p:clrMapOvr>
  <mc:AlternateContent xmlns:mc="http://schemas.openxmlformats.org/markup-compatibility/2006">
    <mc:Choice xmlns:p14="http://schemas.microsoft.com/office/powerpoint/2010/main" Requires="p14">
      <p:transition spd="slow" p14:dur="2000" advTm="19713"/>
    </mc:Choice>
    <mc:Fallback>
      <p:transition spd="slow" advTm="19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Sorting and Selection</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CA" dirty="0" smtClean="0"/>
              <a:t>Sorting: What questions can we ask?</a:t>
            </a:r>
          </a:p>
          <a:p>
            <a:pPr marL="0" indent="0">
              <a:buNone/>
            </a:pPr>
            <a:r>
              <a:rPr lang="en-CA" dirty="0" smtClean="0"/>
              <a:t>Most natural is minimize number of comparisons</a:t>
            </a:r>
          </a:p>
          <a:p>
            <a:pPr marL="0" indent="0">
              <a:buNone/>
            </a:pPr>
            <a:r>
              <a:rPr lang="en-CA" dirty="0" smtClean="0">
                <a:solidFill>
                  <a:srgbClr val="C00000"/>
                </a:solidFill>
              </a:rPr>
              <a:t>Lower bound: </a:t>
            </a:r>
            <a:r>
              <a:rPr lang="en-CA" dirty="0" smtClean="0"/>
              <a:t>There are </a:t>
            </a:r>
            <a:r>
              <a:rPr lang="en-CA" dirty="0" smtClean="0">
                <a:solidFill>
                  <a:srgbClr val="FFC000"/>
                </a:solidFill>
              </a:rPr>
              <a:t>n!</a:t>
            </a:r>
            <a:r>
              <a:rPr lang="en-CA" dirty="0" smtClean="0"/>
              <a:t> possible orderings of the data (assuming all values different). Sorting can be viewed as determining what permutation we have to apply to move the data into sorted order (or what order the data was initially in)</a:t>
            </a:r>
          </a:p>
          <a:p>
            <a:pPr marL="0" indent="0">
              <a:buNone/>
            </a:pPr>
            <a:r>
              <a:rPr lang="en-CA" dirty="0" smtClean="0"/>
              <a:t>So each compare can at best on average cut the number of possible orders in half.</a:t>
            </a:r>
          </a:p>
          <a:p>
            <a:pPr marL="0" indent="0">
              <a:buNone/>
            </a:pPr>
            <a:r>
              <a:rPr lang="en-CA" dirty="0" smtClean="0"/>
              <a:t>So (expected case) lower bound of </a:t>
            </a:r>
            <a:r>
              <a:rPr lang="en-CA" dirty="0" err="1" smtClean="0">
                <a:solidFill>
                  <a:srgbClr val="FFC000"/>
                </a:solidFill>
              </a:rPr>
              <a:t>lg</a:t>
            </a:r>
            <a:r>
              <a:rPr lang="en-CA" dirty="0" smtClean="0">
                <a:solidFill>
                  <a:srgbClr val="FFC000"/>
                </a:solidFill>
              </a:rPr>
              <a:t>(n!)</a:t>
            </a:r>
            <a:endParaRPr lang="en-CA" dirty="0">
              <a:solidFill>
                <a:srgbClr val="FFC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2649102"/>
      </p:ext>
    </p:extLst>
  </p:cSld>
  <p:clrMapOvr>
    <a:masterClrMapping/>
  </p:clrMapOvr>
  <mc:AlternateContent xmlns:mc="http://schemas.openxmlformats.org/markup-compatibility/2006">
    <mc:Choice xmlns:p14="http://schemas.microsoft.com/office/powerpoint/2010/main" Requires="p14">
      <p:transition spd="slow" p14:dur="2000" advTm="51548"/>
    </mc:Choice>
    <mc:Fallback>
      <p:transition spd="slow" advTm="51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Lower Bound on Sorting</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CA" dirty="0">
                <a:solidFill>
                  <a:srgbClr val="C00000"/>
                </a:solidFill>
              </a:rPr>
              <a:t>l</a:t>
            </a:r>
            <a:r>
              <a:rPr lang="en-CA" dirty="0" smtClean="0">
                <a:solidFill>
                  <a:srgbClr val="C00000"/>
                </a:solidFill>
              </a:rPr>
              <a:t>g (n!) </a:t>
            </a:r>
            <a:r>
              <a:rPr lang="en-CA" dirty="0" smtClean="0">
                <a:solidFill>
                  <a:srgbClr val="C00000"/>
                </a:solidFill>
                <a:sym typeface="Symbol" panose="05050102010706020507" pitchFamily="18" charset="2"/>
              </a:rPr>
              <a:t> lg(2n (n/e)</a:t>
            </a:r>
            <a:r>
              <a:rPr lang="en-CA" baseline="30000" dirty="0" smtClean="0">
                <a:solidFill>
                  <a:srgbClr val="C00000"/>
                </a:solidFill>
                <a:sym typeface="Symbol" panose="05050102010706020507" pitchFamily="18" charset="2"/>
              </a:rPr>
              <a:t>n</a:t>
            </a:r>
            <a:r>
              <a:rPr lang="en-CA" dirty="0" smtClean="0">
                <a:solidFill>
                  <a:srgbClr val="C00000"/>
                </a:solidFill>
                <a:sym typeface="Symbol" panose="05050102010706020507" pitchFamily="18" charset="2"/>
              </a:rPr>
              <a:t> )</a:t>
            </a:r>
            <a:r>
              <a:rPr lang="en-CA" dirty="0" smtClean="0">
                <a:sym typeface="Symbol" panose="05050102010706020507" pitchFamily="18" charset="2"/>
              </a:rPr>
              <a:t>	</a:t>
            </a:r>
            <a:r>
              <a:rPr lang="en-CA" dirty="0" smtClean="0">
                <a:solidFill>
                  <a:srgbClr val="FFC000"/>
                </a:solidFill>
                <a:sym typeface="Symbol" panose="05050102010706020507" pitchFamily="18" charset="2"/>
              </a:rPr>
              <a:t>(</a:t>
            </a:r>
            <a:r>
              <a:rPr lang="en-CA" dirty="0">
                <a:solidFill>
                  <a:srgbClr val="FFC000"/>
                </a:solidFill>
                <a:sym typeface="Symbol" panose="05050102010706020507" pitchFamily="18" charset="2"/>
              </a:rPr>
              <a:t>S</a:t>
            </a:r>
            <a:r>
              <a:rPr lang="en-CA" dirty="0" smtClean="0">
                <a:solidFill>
                  <a:srgbClr val="FFC000"/>
                </a:solidFill>
                <a:sym typeface="Symbol" panose="05050102010706020507" pitchFamily="18" charset="2"/>
              </a:rPr>
              <a:t>tirling’s approximation)</a:t>
            </a:r>
          </a:p>
          <a:p>
            <a:pPr marL="0" indent="0">
              <a:buNone/>
            </a:pPr>
            <a:r>
              <a:rPr lang="en-CA" dirty="0">
                <a:sym typeface="Symbol" panose="05050102010706020507" pitchFamily="18" charset="2"/>
              </a:rPr>
              <a:t>	</a:t>
            </a:r>
            <a:r>
              <a:rPr lang="en-CA" dirty="0">
                <a:solidFill>
                  <a:srgbClr val="C00000"/>
                </a:solidFill>
                <a:sym typeface="Symbol" panose="05050102010706020507" pitchFamily="18" charset="2"/>
              </a:rPr>
              <a:t> </a:t>
            </a:r>
            <a:r>
              <a:rPr lang="en-CA" dirty="0" smtClean="0">
                <a:solidFill>
                  <a:srgbClr val="C00000"/>
                </a:solidFill>
                <a:sym typeface="Symbol" panose="05050102010706020507" pitchFamily="18" charset="2"/>
              </a:rPr>
              <a:t> n lg n – n lg e  n lg n -1.442…n</a:t>
            </a:r>
          </a:p>
          <a:p>
            <a:pPr marL="0" indent="0">
              <a:buNone/>
            </a:pPr>
            <a:r>
              <a:rPr lang="en-CA" dirty="0" smtClean="0">
                <a:sym typeface="Symbol" panose="05050102010706020507" pitchFamily="18" charset="2"/>
              </a:rPr>
              <a:t>What do “standard methods” do?</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0026626"/>
      </p:ext>
    </p:extLst>
  </p:cSld>
  <p:clrMapOvr>
    <a:masterClrMapping/>
  </p:clrMapOvr>
  <mc:AlternateContent xmlns:mc="http://schemas.openxmlformats.org/markup-compatibility/2006">
    <mc:Choice xmlns:p14="http://schemas.microsoft.com/office/powerpoint/2010/main" Requires="p14">
      <p:transition spd="slow" p14:dur="2000" advTm="95075"/>
    </mc:Choice>
    <mc:Fallback>
      <p:transition spd="slow" advTm="95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err="1" smtClean="0">
                <a:solidFill>
                  <a:srgbClr val="FF0000"/>
                </a:solidFill>
                <a:latin typeface="Times New Roman" panose="02020603050405020304" pitchFamily="18" charset="0"/>
                <a:cs typeface="Times New Roman" panose="02020603050405020304" pitchFamily="18" charset="0"/>
              </a:rPr>
              <a:t>Mergesort</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CA" dirty="0" err="1" smtClean="0">
                <a:solidFill>
                  <a:srgbClr val="C00000"/>
                </a:solidFill>
                <a:sym typeface="Symbol" panose="05050102010706020507" pitchFamily="18" charset="2"/>
              </a:rPr>
              <a:t>Mergesort</a:t>
            </a:r>
            <a:r>
              <a:rPr lang="en-CA" dirty="0" smtClean="0">
                <a:solidFill>
                  <a:srgbClr val="C00000"/>
                </a:solidFill>
                <a:sym typeface="Symbol" panose="05050102010706020507" pitchFamily="18" charset="2"/>
              </a:rPr>
              <a:t>:</a:t>
            </a:r>
          </a:p>
          <a:p>
            <a:pPr marL="0" indent="0">
              <a:buNone/>
            </a:pPr>
            <a:r>
              <a:rPr lang="en-CA" dirty="0" smtClean="0">
                <a:sym typeface="Symbol" panose="05050102010706020507" pitchFamily="18" charset="2"/>
              </a:rPr>
              <a:t>T(n) = n-1 + 2T(n/2)</a:t>
            </a:r>
          </a:p>
          <a:p>
            <a:pPr marL="0" indent="0">
              <a:buNone/>
            </a:pPr>
            <a:r>
              <a:rPr lang="en-CA" dirty="0" smtClean="0">
                <a:sym typeface="Symbol" panose="05050102010706020507" pitchFamily="18" charset="2"/>
              </a:rPr>
              <a:t>For n a power of 2: T(n) = n lg n – n +1</a:t>
            </a:r>
          </a:p>
          <a:p>
            <a:pPr marL="0" indent="0">
              <a:buNone/>
            </a:pPr>
            <a:r>
              <a:rPr lang="en-CA" dirty="0" smtClean="0">
                <a:sym typeface="Symbol" panose="05050102010706020507" pitchFamily="18" charset="2"/>
              </a:rPr>
              <a:t>(n lg n – </a:t>
            </a:r>
            <a:r>
              <a:rPr lang="en-CA" dirty="0" smtClean="0">
                <a:sym typeface="Symbol" panose="05050102010706020507" pitchFamily="18" charset="2"/>
              </a:rPr>
              <a:t>2</a:t>
            </a:r>
            <a:r>
              <a:rPr lang="en-CA" baseline="30000" dirty="0" smtClean="0">
                <a:sym typeface="Symbol" panose="05050102010706020507" pitchFamily="18" charset="2"/>
              </a:rPr>
              <a:t></a:t>
            </a:r>
            <a:r>
              <a:rPr lang="en-CA" baseline="30000" dirty="0">
                <a:sym typeface="Symbol" panose="05050102010706020507" pitchFamily="18" charset="2"/>
              </a:rPr>
              <a:t>lg n </a:t>
            </a:r>
            <a:r>
              <a:rPr lang="en-CA" dirty="0" smtClean="0">
                <a:sym typeface="Symbol" panose="05050102010706020507" pitchFamily="18" charset="2"/>
              </a:rPr>
              <a:t> +1) in general</a:t>
            </a:r>
          </a:p>
          <a:p>
            <a:pPr marL="0" indent="0">
              <a:buNone/>
            </a:pPr>
            <a:r>
              <a:rPr lang="en-CA" dirty="0" smtClean="0">
                <a:sym typeface="Symbol" panose="05050102010706020507" pitchFamily="18" charset="2"/>
              </a:rPr>
              <a:t>So pretty good … can we improve this?</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39890365"/>
      </p:ext>
    </p:extLst>
  </p:cSld>
  <p:clrMapOvr>
    <a:masterClrMapping/>
  </p:clrMapOvr>
  <mc:AlternateContent xmlns:mc="http://schemas.openxmlformats.org/markup-compatibility/2006">
    <mc:Choice xmlns:p14="http://schemas.microsoft.com/office/powerpoint/2010/main" Requires="p14">
      <p:transition spd="slow" p14:dur="2000" advTm="65717"/>
    </mc:Choice>
    <mc:Fallback>
      <p:transition spd="slow" advTm="65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Binary Insertion Sort</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CA" dirty="0" smtClean="0">
                <a:solidFill>
                  <a:srgbClr val="C00000"/>
                </a:solidFill>
                <a:sym typeface="Symbol" panose="05050102010706020507" pitchFamily="18" charset="2"/>
              </a:rPr>
              <a:t>Binary Insertion Sort</a:t>
            </a:r>
          </a:p>
          <a:p>
            <a:pPr marL="0" indent="0">
              <a:buNone/>
            </a:pPr>
            <a:r>
              <a:rPr lang="en-CA" dirty="0" smtClean="0">
                <a:sym typeface="Symbol" panose="05050102010706020507" pitchFamily="18" charset="2"/>
              </a:rPr>
              <a:t>T(n) </a:t>
            </a:r>
            <a:r>
              <a:rPr lang="en-CA" dirty="0">
                <a:sym typeface="Symbol" panose="05050102010706020507" pitchFamily="18" charset="2"/>
              </a:rPr>
              <a:t>= </a:t>
            </a:r>
            <a:r>
              <a:rPr lang="en-CA" dirty="0" smtClean="0">
                <a:sym typeface="Symbol" panose="05050102010706020507" pitchFamily="18" charset="2"/>
              </a:rPr>
              <a:t> </a:t>
            </a:r>
            <a:r>
              <a:rPr lang="en-CA" dirty="0">
                <a:sym typeface="Symbol" panose="05050102010706020507" pitchFamily="18" charset="2"/>
              </a:rPr>
              <a:t>lg </a:t>
            </a:r>
            <a:r>
              <a:rPr lang="en-CA" dirty="0" smtClean="0">
                <a:sym typeface="Symbol" panose="05050102010706020507" pitchFamily="18" charset="2"/>
              </a:rPr>
              <a:t>n  </a:t>
            </a:r>
            <a:r>
              <a:rPr lang="en-CA" dirty="0" smtClean="0">
                <a:sym typeface="Symbol" panose="05050102010706020507" pitchFamily="18" charset="2"/>
              </a:rPr>
              <a:t>+ T(n-1)</a:t>
            </a:r>
          </a:p>
          <a:p>
            <a:pPr marL="0" indent="0">
              <a:buNone/>
            </a:pPr>
            <a:r>
              <a:rPr lang="en-CA" dirty="0" smtClean="0">
                <a:sym typeface="Symbol" panose="05050102010706020507" pitchFamily="18" charset="2"/>
              </a:rPr>
              <a:t>Essentially the same as </a:t>
            </a:r>
            <a:r>
              <a:rPr lang="en-CA" dirty="0" err="1" smtClean="0">
                <a:sym typeface="Symbol" panose="05050102010706020507" pitchFamily="18" charset="2"/>
              </a:rPr>
              <a:t>mergesort</a:t>
            </a:r>
            <a:r>
              <a:rPr lang="en-CA" dirty="0" smtClean="0">
                <a:sym typeface="Symbol" panose="05050102010706020507" pitchFamily="18" charset="2"/>
              </a:rPr>
              <a:t> T(n) = n lg n – n +1</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17386568"/>
      </p:ext>
    </p:extLst>
  </p:cSld>
  <p:clrMapOvr>
    <a:masterClrMapping/>
  </p:clrMapOvr>
  <mc:AlternateContent xmlns:mc="http://schemas.openxmlformats.org/markup-compatibility/2006">
    <mc:Choice xmlns:p14="http://schemas.microsoft.com/office/powerpoint/2010/main" Requires="p14">
      <p:transition spd="slow" p14:dur="2000" advTm="88230"/>
    </mc:Choice>
    <mc:Fallback>
      <p:transition spd="slow" advTm="8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Ford Johnson Merge Insertion</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CA" dirty="0">
                <a:solidFill>
                  <a:srgbClr val="FFC000"/>
                </a:solidFill>
              </a:rPr>
              <a:t>Ford, Lester R. Jr</a:t>
            </a:r>
            <a:r>
              <a:rPr lang="en-CA" dirty="0" smtClean="0">
                <a:solidFill>
                  <a:srgbClr val="FFC000"/>
                </a:solidFill>
              </a:rPr>
              <a:t>., </a:t>
            </a:r>
            <a:r>
              <a:rPr lang="en-CA" dirty="0">
                <a:solidFill>
                  <a:srgbClr val="FFC000"/>
                </a:solidFill>
              </a:rPr>
              <a:t>Johnson, Selmer M. (1959), "A tournament problem", American Mathematical Monthly, 66: </a:t>
            </a:r>
            <a:r>
              <a:rPr lang="en-CA" dirty="0" smtClean="0">
                <a:solidFill>
                  <a:srgbClr val="FFC000"/>
                </a:solidFill>
              </a:rPr>
              <a:t>387–389</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51064117"/>
      </p:ext>
    </p:extLst>
  </p:cSld>
  <p:clrMapOvr>
    <a:masterClrMapping/>
  </p:clrMapOvr>
  <mc:AlternateContent xmlns:mc="http://schemas.openxmlformats.org/markup-compatibility/2006">
    <mc:Choice xmlns:p14="http://schemas.microsoft.com/office/powerpoint/2010/main" Requires="p14">
      <p:transition spd="slow" p14:dur="2000" advTm="26867"/>
    </mc:Choice>
    <mc:Fallback>
      <p:transition spd="slow" advTm="26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Ford Johnson Merge Insertion</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CA" dirty="0">
                <a:solidFill>
                  <a:srgbClr val="FFC000"/>
                </a:solidFill>
              </a:rPr>
              <a:t>Ford, Lester R. Jr.; Johnson, Selmer M. (1959), "A tournament problem", American Mathematical Monthly, 66: </a:t>
            </a:r>
            <a:r>
              <a:rPr lang="en-CA" dirty="0" smtClean="0">
                <a:solidFill>
                  <a:srgbClr val="FFC000"/>
                </a:solidFill>
              </a:rPr>
              <a:t>387–389</a:t>
            </a:r>
          </a:p>
          <a:p>
            <a:pPr marL="0" indent="0">
              <a:buNone/>
            </a:pPr>
            <a:r>
              <a:rPr lang="en-CA" dirty="0" smtClean="0">
                <a:solidFill>
                  <a:srgbClr val="C00000"/>
                </a:solidFill>
              </a:rPr>
              <a:t>The title ?</a:t>
            </a:r>
          </a:p>
          <a:p>
            <a:pPr marL="0" indent="0">
              <a:buNone/>
            </a:pPr>
            <a:r>
              <a:rPr lang="en-CA" dirty="0" smtClean="0">
                <a:solidFill>
                  <a:srgbClr val="C00000"/>
                </a:solidFill>
              </a:rPr>
              <a:t>But note: it predates the term “Computer Science”</a:t>
            </a:r>
            <a:endParaRPr lang="en-CA" dirty="0">
              <a:solidFill>
                <a:srgbClr val="C0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48022265"/>
      </p:ext>
    </p:extLst>
  </p:cSld>
  <p:clrMapOvr>
    <a:masterClrMapping/>
  </p:clrMapOvr>
  <mc:AlternateContent xmlns:mc="http://schemas.openxmlformats.org/markup-compatibility/2006">
    <mc:Choice xmlns:p14="http://schemas.microsoft.com/office/powerpoint/2010/main" Requires="p14">
      <p:transition spd="slow" p14:dur="2000" advTm="38829"/>
    </mc:Choice>
    <mc:Fallback>
      <p:transition spd="slow" advTm="38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Ford Johnson Merge Insertion</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CA" dirty="0" smtClean="0">
                <a:solidFill>
                  <a:srgbClr val="C00000"/>
                </a:solidFill>
              </a:rPr>
              <a:t>Pair the elements</a:t>
            </a:r>
          </a:p>
          <a:p>
            <a:pPr marL="0" indent="0">
              <a:buNone/>
            </a:pPr>
            <a:r>
              <a:rPr lang="en-CA" dirty="0" smtClean="0">
                <a:solidFill>
                  <a:srgbClr val="C00000"/>
                </a:solidFill>
              </a:rPr>
              <a:t>Recursively sort the larger of the pairs</a:t>
            </a:r>
          </a:p>
          <a:p>
            <a:pPr marL="0" indent="0">
              <a:buNone/>
            </a:pPr>
            <a:r>
              <a:rPr lang="en-CA" dirty="0" smtClean="0">
                <a:solidFill>
                  <a:srgbClr val="C00000"/>
                </a:solidFill>
              </a:rPr>
              <a:t>Binary insert the “dangling elements” (smaller of the pairs) into the sequence of the pair maxima.</a:t>
            </a:r>
          </a:p>
          <a:p>
            <a:pPr marL="0" indent="0">
              <a:buNone/>
            </a:pPr>
            <a:r>
              <a:rPr lang="en-CA" dirty="0" smtClean="0"/>
              <a:t>But be careful of the order … try to merge an element into a sequence of 2</a:t>
            </a:r>
            <a:r>
              <a:rPr lang="en-CA" baseline="30000" dirty="0" smtClean="0"/>
              <a:t>k-1</a:t>
            </a:r>
            <a:r>
              <a:rPr lang="en-CA" dirty="0" smtClean="0"/>
              <a:t> sorted values (i.e. 2</a:t>
            </a:r>
            <a:r>
              <a:rPr lang="en-CA" baseline="30000" dirty="0" smtClean="0"/>
              <a:t>k</a:t>
            </a:r>
            <a:r>
              <a:rPr lang="en-CA" dirty="0" smtClean="0"/>
              <a:t> places where the new one could fit … perfect for binary search)</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30590879"/>
      </p:ext>
    </p:extLst>
  </p:cSld>
  <p:clrMapOvr>
    <a:masterClrMapping/>
  </p:clrMapOvr>
  <mc:AlternateContent xmlns:mc="http://schemas.openxmlformats.org/markup-compatibility/2006">
    <mc:Choice xmlns:p14="http://schemas.microsoft.com/office/powerpoint/2010/main" Requires="p14">
      <p:transition spd="slow" p14:dur="2000" advTm="73500"/>
    </mc:Choice>
    <mc:Fallback>
      <p:transition spd="slow" advTm="7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414</Words>
  <Application>Microsoft Office PowerPoint</Application>
  <PresentationFormat>Widescreen</PresentationFormat>
  <Paragraphs>55</Paragraphs>
  <Slides>16</Slides>
  <Notes>0</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Cambria Math</vt:lpstr>
      <vt:lpstr>Symbol</vt:lpstr>
      <vt:lpstr>Times New Roman</vt:lpstr>
      <vt:lpstr>Office Theme</vt:lpstr>
      <vt:lpstr>Sorting and Selection</vt:lpstr>
      <vt:lpstr>Sorting and Selection</vt:lpstr>
      <vt:lpstr>Sorting and Selection</vt:lpstr>
      <vt:lpstr>Lower Bound on Sorting</vt:lpstr>
      <vt:lpstr>Mergesort</vt:lpstr>
      <vt:lpstr>Binary Insertion Sort</vt:lpstr>
      <vt:lpstr>Ford Johnson Merge Insertion</vt:lpstr>
      <vt:lpstr>Ford Johnson Merge Insertion</vt:lpstr>
      <vt:lpstr>Ford Johnson Merge Insertion</vt:lpstr>
      <vt:lpstr>Ford Johnson Merge Insertion</vt:lpstr>
      <vt:lpstr>Ford Johnson Merge Insertion</vt:lpstr>
      <vt:lpstr>Ford Johnson Merge Insertion</vt:lpstr>
      <vt:lpstr>Ford Johnson Merge Insertion</vt:lpstr>
      <vt:lpstr>Ford Johnson Merge Insertion</vt:lpstr>
      <vt:lpstr>Ford Johnson Merge Insertion</vt:lpstr>
      <vt:lpstr>Ford Johnson Merge Insertion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840 Topics in Data Structures: Time and Space Efficiency</dc:title>
  <dc:creator>Ian Munro</dc:creator>
  <cp:lastModifiedBy>Ian Munro</cp:lastModifiedBy>
  <cp:revision>22</cp:revision>
  <dcterms:created xsi:type="dcterms:W3CDTF">2020-08-11T13:45:09Z</dcterms:created>
  <dcterms:modified xsi:type="dcterms:W3CDTF">2020-11-22T21:37:31Z</dcterms:modified>
</cp:coreProperties>
</file>