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9" r:id="rId3"/>
    <p:sldId id="267" r:id="rId4"/>
    <p:sldId id="280" r:id="rId5"/>
    <p:sldId id="281" r:id="rId6"/>
    <p:sldId id="282" r:id="rId7"/>
    <p:sldId id="265" r:id="rId8"/>
    <p:sldId id="273" r:id="rId9"/>
    <p:sldId id="270" r:id="rId10"/>
    <p:sldId id="274" r:id="rId11"/>
    <p:sldId id="275" r:id="rId12"/>
    <p:sldId id="269" r:id="rId13"/>
    <p:sldId id="283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Search: Preprocessing the Text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How fast can we make a search on an indexed file?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6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58"/>
    </mc:Choice>
    <mc:Fallback xmlns="">
      <p:transition spd="slow" advTm="38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838200" y="1825625"/>
            <a:ext cx="10515600" cy="43513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Suffix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0" y="1837604"/>
            <a:ext cx="458933" cy="76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26624" y="1825625"/>
            <a:ext cx="369376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264707" y="2608256"/>
            <a:ext cx="459896" cy="66716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096536" y="3308391"/>
            <a:ext cx="168171" cy="72293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01230" y="4064301"/>
            <a:ext cx="532374" cy="69451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633604" y="4738181"/>
            <a:ext cx="4694" cy="78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4" idx="3"/>
          </p:cNvCxnSpPr>
          <p:nvPr/>
        </p:nvCxnSpPr>
        <p:spPr>
          <a:xfrm>
            <a:off x="5632618" y="5488002"/>
            <a:ext cx="463382" cy="68896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137406" y="1575867"/>
            <a:ext cx="3856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Make </a:t>
            </a:r>
            <a:r>
              <a:rPr lang="en-CA" sz="3200" dirty="0" err="1" smtClean="0"/>
              <a:t>trie</a:t>
            </a:r>
            <a:r>
              <a:rPr lang="en-CA" sz="3200" dirty="0" smtClean="0"/>
              <a:t> binary and start on “character” boundaries</a:t>
            </a:r>
            <a:endParaRPr lang="en-CA" sz="3200" dirty="0"/>
          </a:p>
        </p:txBody>
      </p:sp>
      <p:sp>
        <p:nvSpPr>
          <p:cNvPr id="40" name="TextBox 39"/>
          <p:cNvSpPr txBox="1"/>
          <p:nvPr/>
        </p:nvSpPr>
        <p:spPr>
          <a:xfrm>
            <a:off x="7921728" y="1690688"/>
            <a:ext cx="3595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C00000"/>
                </a:solidFill>
              </a:rPr>
              <a:t>Stop when path is unique</a:t>
            </a:r>
            <a:endParaRPr lang="en-CA" sz="2800" dirty="0">
              <a:solidFill>
                <a:srgbClr val="C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554933" y="2606919"/>
            <a:ext cx="458933" cy="76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020138" y="3376234"/>
            <a:ext cx="152807" cy="2936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096000" y="2618898"/>
            <a:ext cx="458933" cy="65651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345639" y="3170379"/>
            <a:ext cx="536269" cy="63104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84879" y="3278145"/>
            <a:ext cx="416129" cy="6251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284879" y="5527498"/>
            <a:ext cx="354405" cy="6290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25"/>
    </mc:Choice>
    <mc:Fallback xmlns="">
      <p:transition spd="slow" advTm="38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838200" y="1825625"/>
            <a:ext cx="10515600" cy="43513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Suffix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0" y="1837604"/>
            <a:ext cx="458933" cy="76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26624" y="1825625"/>
            <a:ext cx="369376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264707" y="2608256"/>
            <a:ext cx="459896" cy="66716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096536" y="3308391"/>
            <a:ext cx="168171" cy="72293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01230" y="4064301"/>
            <a:ext cx="532374" cy="69451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633604" y="4738181"/>
            <a:ext cx="4694" cy="78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4" idx="3"/>
          </p:cNvCxnSpPr>
          <p:nvPr/>
        </p:nvCxnSpPr>
        <p:spPr>
          <a:xfrm>
            <a:off x="5632618" y="5488002"/>
            <a:ext cx="463382" cy="68896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844196" y="1659321"/>
            <a:ext cx="3595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Stop when path is unique</a:t>
            </a:r>
            <a:endParaRPr lang="en-CA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606124" y="1894303"/>
            <a:ext cx="4108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Pointers at leaves to position in text ..position in tree lexicographic in text</a:t>
            </a:r>
            <a:endParaRPr lang="en-CA" sz="28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6554933" y="2606919"/>
            <a:ext cx="458933" cy="76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020138" y="3376234"/>
            <a:ext cx="152807" cy="2936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096000" y="2618898"/>
            <a:ext cx="458933" cy="65651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345639" y="3170379"/>
            <a:ext cx="536269" cy="63104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84879" y="3278145"/>
            <a:ext cx="416129" cy="6251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284879" y="5527498"/>
            <a:ext cx="354405" cy="6290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57630" y="3359876"/>
            <a:ext cx="2530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T A G C A T A C </a:t>
            </a:r>
            <a:r>
              <a:rPr lang="en-CA" sz="2400" dirty="0" smtClean="0">
                <a:solidFill>
                  <a:srgbClr val="C00000"/>
                </a:solidFill>
              </a:rPr>
              <a:t>T #</a:t>
            </a:r>
            <a:endParaRPr lang="en-CA" sz="2400" dirty="0">
              <a:solidFill>
                <a:srgbClr val="C0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91344" y="3716594"/>
            <a:ext cx="2609172" cy="2192593"/>
          </a:xfrm>
          <a:custGeom>
            <a:avLst/>
            <a:gdLst>
              <a:gd name="connsiteX0" fmla="*/ 2609172 w 2609172"/>
              <a:gd name="connsiteY0" fmla="*/ 2192593 h 2192593"/>
              <a:gd name="connsiteX1" fmla="*/ 62617 w 2609172"/>
              <a:gd name="connsiteY1" fmla="*/ 786580 h 2192593"/>
              <a:gd name="connsiteX2" fmla="*/ 721379 w 2609172"/>
              <a:gd name="connsiteY2" fmla="*/ 0 h 2192593"/>
              <a:gd name="connsiteX3" fmla="*/ 721379 w 2609172"/>
              <a:gd name="connsiteY3" fmla="*/ 0 h 219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172" h="2192593">
                <a:moveTo>
                  <a:pt x="2609172" y="2192593"/>
                </a:moveTo>
                <a:cubicBezTo>
                  <a:pt x="1493210" y="1672302"/>
                  <a:pt x="377249" y="1152012"/>
                  <a:pt x="62617" y="786580"/>
                </a:cubicBezTo>
                <a:cubicBezTo>
                  <a:pt x="-252015" y="421148"/>
                  <a:pt x="721379" y="0"/>
                  <a:pt x="721379" y="0"/>
                </a:cubicBezTo>
                <a:lnTo>
                  <a:pt x="721379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reeform 7"/>
          <p:cNvSpPr/>
          <p:nvPr/>
        </p:nvSpPr>
        <p:spPr>
          <a:xfrm>
            <a:off x="1514610" y="3647768"/>
            <a:ext cx="2005338" cy="2477729"/>
          </a:xfrm>
          <a:custGeom>
            <a:avLst/>
            <a:gdLst>
              <a:gd name="connsiteX0" fmla="*/ 2005338 w 2005338"/>
              <a:gd name="connsiteY0" fmla="*/ 2477729 h 2477729"/>
              <a:gd name="connsiteX1" fmla="*/ 235532 w 2005338"/>
              <a:gd name="connsiteY1" fmla="*/ 1297858 h 2477729"/>
              <a:gd name="connsiteX2" fmla="*/ 19222 w 2005338"/>
              <a:gd name="connsiteY2" fmla="*/ 0 h 2477729"/>
              <a:gd name="connsiteX3" fmla="*/ 19222 w 2005338"/>
              <a:gd name="connsiteY3" fmla="*/ 0 h 2477729"/>
              <a:gd name="connsiteX4" fmla="*/ 19222 w 2005338"/>
              <a:gd name="connsiteY4" fmla="*/ 0 h 247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5338" h="2477729">
                <a:moveTo>
                  <a:pt x="2005338" y="2477729"/>
                </a:moveTo>
                <a:cubicBezTo>
                  <a:pt x="1285944" y="2094271"/>
                  <a:pt x="566551" y="1710813"/>
                  <a:pt x="235532" y="1297858"/>
                </a:cubicBezTo>
                <a:cubicBezTo>
                  <a:pt x="-95487" y="884903"/>
                  <a:pt x="19222" y="0"/>
                  <a:pt x="19222" y="0"/>
                </a:cubicBezTo>
                <a:lnTo>
                  <a:pt x="19222" y="0"/>
                </a:lnTo>
                <a:lnTo>
                  <a:pt x="19222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Freeform 8"/>
          <p:cNvSpPr/>
          <p:nvPr/>
        </p:nvSpPr>
        <p:spPr>
          <a:xfrm>
            <a:off x="2428088" y="3706761"/>
            <a:ext cx="1917770" cy="2458065"/>
          </a:xfrm>
          <a:custGeom>
            <a:avLst/>
            <a:gdLst>
              <a:gd name="connsiteX0" fmla="*/ 1917770 w 1917770"/>
              <a:gd name="connsiteY0" fmla="*/ 2458065 h 2458065"/>
              <a:gd name="connsiteX1" fmla="*/ 206957 w 1917770"/>
              <a:gd name="connsiteY1" fmla="*/ 1396181 h 2458065"/>
              <a:gd name="connsiteX2" fmla="*/ 29977 w 1917770"/>
              <a:gd name="connsiteY2" fmla="*/ 0 h 2458065"/>
              <a:gd name="connsiteX3" fmla="*/ 29977 w 1917770"/>
              <a:gd name="connsiteY3" fmla="*/ 0 h 2458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7770" h="2458065">
                <a:moveTo>
                  <a:pt x="1917770" y="2458065"/>
                </a:moveTo>
                <a:cubicBezTo>
                  <a:pt x="1219679" y="2131961"/>
                  <a:pt x="521589" y="1805858"/>
                  <a:pt x="206957" y="1396181"/>
                </a:cubicBezTo>
                <a:cubicBezTo>
                  <a:pt x="-107675" y="986503"/>
                  <a:pt x="29977" y="0"/>
                  <a:pt x="29977" y="0"/>
                </a:cubicBezTo>
                <a:lnTo>
                  <a:pt x="29977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Freeform 10"/>
          <p:cNvSpPr/>
          <p:nvPr/>
        </p:nvSpPr>
        <p:spPr>
          <a:xfrm>
            <a:off x="1124711" y="3667432"/>
            <a:ext cx="4165044" cy="2507226"/>
          </a:xfrm>
          <a:custGeom>
            <a:avLst/>
            <a:gdLst>
              <a:gd name="connsiteX0" fmla="*/ 4165044 w 4165044"/>
              <a:gd name="connsiteY0" fmla="*/ 2507226 h 2507226"/>
              <a:gd name="connsiteX1" fmla="*/ 448450 w 4165044"/>
              <a:gd name="connsiteY1" fmla="*/ 1425678 h 2507226"/>
              <a:gd name="connsiteX2" fmla="*/ 202644 w 4165044"/>
              <a:gd name="connsiteY2" fmla="*/ 0 h 250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5044" h="2507226">
                <a:moveTo>
                  <a:pt x="4165044" y="2507226"/>
                </a:moveTo>
                <a:cubicBezTo>
                  <a:pt x="2636947" y="2175387"/>
                  <a:pt x="1108850" y="1843549"/>
                  <a:pt x="448450" y="1425678"/>
                </a:cubicBezTo>
                <a:cubicBezTo>
                  <a:pt x="-211950" y="1007807"/>
                  <a:pt x="-4653" y="503903"/>
                  <a:pt x="202644" y="0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Freeform 11"/>
          <p:cNvSpPr/>
          <p:nvPr/>
        </p:nvSpPr>
        <p:spPr>
          <a:xfrm>
            <a:off x="1637480" y="3716594"/>
            <a:ext cx="5117281" cy="2054941"/>
          </a:xfrm>
          <a:custGeom>
            <a:avLst/>
            <a:gdLst>
              <a:gd name="connsiteX0" fmla="*/ 5117281 w 5117281"/>
              <a:gd name="connsiteY0" fmla="*/ 2054941 h 2054941"/>
              <a:gd name="connsiteX1" fmla="*/ 476455 w 5117281"/>
              <a:gd name="connsiteY1" fmla="*/ 1170038 h 2054941"/>
              <a:gd name="connsiteX2" fmla="*/ 387965 w 5117281"/>
              <a:gd name="connsiteY2" fmla="*/ 0 h 2054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7281" h="2054941">
                <a:moveTo>
                  <a:pt x="5117281" y="2054941"/>
                </a:moveTo>
                <a:cubicBezTo>
                  <a:pt x="3190977" y="1783734"/>
                  <a:pt x="1264674" y="1512528"/>
                  <a:pt x="476455" y="1170038"/>
                </a:cubicBezTo>
                <a:cubicBezTo>
                  <a:pt x="-311764" y="827548"/>
                  <a:pt x="38100" y="413774"/>
                  <a:pt x="387965" y="0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 13"/>
          <p:cNvSpPr/>
          <p:nvPr/>
        </p:nvSpPr>
        <p:spPr>
          <a:xfrm>
            <a:off x="548694" y="3687097"/>
            <a:ext cx="7159796" cy="2486054"/>
          </a:xfrm>
          <a:custGeom>
            <a:avLst/>
            <a:gdLst>
              <a:gd name="connsiteX0" fmla="*/ 7159796 w 7159796"/>
              <a:gd name="connsiteY0" fmla="*/ 2389238 h 2486054"/>
              <a:gd name="connsiteX1" fmla="*/ 817990 w 7159796"/>
              <a:gd name="connsiteY1" fmla="*/ 2202426 h 2486054"/>
              <a:gd name="connsiteX2" fmla="*/ 277216 w 7159796"/>
              <a:gd name="connsiteY2" fmla="*/ 0 h 248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59796" h="2486054">
                <a:moveTo>
                  <a:pt x="7159796" y="2389238"/>
                </a:moveTo>
                <a:cubicBezTo>
                  <a:pt x="4562441" y="2494935"/>
                  <a:pt x="1965087" y="2600632"/>
                  <a:pt x="817990" y="2202426"/>
                </a:cubicBezTo>
                <a:cubicBezTo>
                  <a:pt x="-329107" y="1804220"/>
                  <a:pt x="-25946" y="902110"/>
                  <a:pt x="277216" y="0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Freeform 15"/>
          <p:cNvSpPr/>
          <p:nvPr/>
        </p:nvSpPr>
        <p:spPr>
          <a:xfrm>
            <a:off x="1717354" y="3657600"/>
            <a:ext cx="2048401" cy="2418735"/>
          </a:xfrm>
          <a:custGeom>
            <a:avLst/>
            <a:gdLst>
              <a:gd name="connsiteX0" fmla="*/ 2048401 w 2048401"/>
              <a:gd name="connsiteY0" fmla="*/ 2418735 h 2418735"/>
              <a:gd name="connsiteX1" fmla="*/ 239265 w 2048401"/>
              <a:gd name="connsiteY1" fmla="*/ 1219200 h 2418735"/>
              <a:gd name="connsiteX2" fmla="*/ 72117 w 2048401"/>
              <a:gd name="connsiteY2" fmla="*/ 0 h 241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8401" h="2418735">
                <a:moveTo>
                  <a:pt x="2048401" y="2418735"/>
                </a:moveTo>
                <a:cubicBezTo>
                  <a:pt x="1308523" y="2020528"/>
                  <a:pt x="568646" y="1622322"/>
                  <a:pt x="239265" y="1219200"/>
                </a:cubicBezTo>
                <a:cubicBezTo>
                  <a:pt x="-90116" y="816077"/>
                  <a:pt x="-9000" y="408038"/>
                  <a:pt x="72117" y="0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Freeform 16"/>
          <p:cNvSpPr/>
          <p:nvPr/>
        </p:nvSpPr>
        <p:spPr>
          <a:xfrm>
            <a:off x="2703871" y="3755923"/>
            <a:ext cx="5869858" cy="2241754"/>
          </a:xfrm>
          <a:custGeom>
            <a:avLst/>
            <a:gdLst>
              <a:gd name="connsiteX0" fmla="*/ 5869858 w 5869858"/>
              <a:gd name="connsiteY0" fmla="*/ 2241754 h 2241754"/>
              <a:gd name="connsiteX1" fmla="*/ 1179871 w 5869858"/>
              <a:gd name="connsiteY1" fmla="*/ 1337187 h 2241754"/>
              <a:gd name="connsiteX2" fmla="*/ 0 w 5869858"/>
              <a:gd name="connsiteY2" fmla="*/ 0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69858" h="2241754">
                <a:moveTo>
                  <a:pt x="5869858" y="2241754"/>
                </a:moveTo>
                <a:cubicBezTo>
                  <a:pt x="4014019" y="1976283"/>
                  <a:pt x="2158181" y="1710813"/>
                  <a:pt x="1179871" y="1337187"/>
                </a:cubicBezTo>
                <a:cubicBezTo>
                  <a:pt x="201561" y="963561"/>
                  <a:pt x="100780" y="481780"/>
                  <a:pt x="0" y="0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>
            <a:off x="2969342" y="3647768"/>
            <a:ext cx="4168877" cy="1062024"/>
          </a:xfrm>
          <a:custGeom>
            <a:avLst/>
            <a:gdLst>
              <a:gd name="connsiteX0" fmla="*/ 4168877 w 4168877"/>
              <a:gd name="connsiteY0" fmla="*/ 0 h 1062024"/>
              <a:gd name="connsiteX1" fmla="*/ 1976284 w 4168877"/>
              <a:gd name="connsiteY1" fmla="*/ 1061884 h 1062024"/>
              <a:gd name="connsiteX2" fmla="*/ 0 w 4168877"/>
              <a:gd name="connsiteY2" fmla="*/ 58993 h 106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877" h="1062024">
                <a:moveTo>
                  <a:pt x="4168877" y="0"/>
                </a:moveTo>
                <a:cubicBezTo>
                  <a:pt x="3419987" y="526026"/>
                  <a:pt x="2671097" y="1052052"/>
                  <a:pt x="1976284" y="1061884"/>
                </a:cubicBezTo>
                <a:cubicBezTo>
                  <a:pt x="1281471" y="1071716"/>
                  <a:pt x="640735" y="565354"/>
                  <a:pt x="0" y="58993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1681287" y="3706761"/>
            <a:ext cx="560468" cy="2497394"/>
          </a:xfrm>
          <a:custGeom>
            <a:avLst/>
            <a:gdLst>
              <a:gd name="connsiteX0" fmla="*/ 540803 w 560468"/>
              <a:gd name="connsiteY0" fmla="*/ 2497394 h 2497394"/>
              <a:gd name="connsiteX1" fmla="*/ 29 w 560468"/>
              <a:gd name="connsiteY1" fmla="*/ 1337187 h 2497394"/>
              <a:gd name="connsiteX2" fmla="*/ 560468 w 560468"/>
              <a:gd name="connsiteY2" fmla="*/ 0 h 249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0468" h="2497394">
                <a:moveTo>
                  <a:pt x="540803" y="2497394"/>
                </a:moveTo>
                <a:cubicBezTo>
                  <a:pt x="268777" y="2125406"/>
                  <a:pt x="-3248" y="1753419"/>
                  <a:pt x="29" y="1337187"/>
                </a:cubicBezTo>
                <a:cubicBezTo>
                  <a:pt x="3306" y="920955"/>
                  <a:pt x="281887" y="460477"/>
                  <a:pt x="560468" y="0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977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74"/>
    </mc:Choice>
    <mc:Fallback xmlns="">
      <p:transition spd="slow" advTm="125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5700252" y="1535573"/>
            <a:ext cx="5262716" cy="4641390"/>
          </a:xfrm>
          <a:prstGeom prst="triangle">
            <a:avLst>
              <a:gd name="adj" fmla="val 496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Big is the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Trie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Text length </a:t>
            </a:r>
            <a:r>
              <a:rPr lang="en-CA" dirty="0" smtClean="0">
                <a:solidFill>
                  <a:srgbClr val="C00000"/>
                </a:solidFill>
              </a:rPr>
              <a:t>t </a:t>
            </a:r>
            <a:r>
              <a:rPr lang="en-CA" dirty="0" smtClean="0"/>
              <a:t>characters</a:t>
            </a:r>
          </a:p>
          <a:p>
            <a:pPr marL="0" indent="0">
              <a:buNone/>
            </a:pPr>
            <a:r>
              <a:rPr lang="en-CA" dirty="0" smtClean="0"/>
              <a:t>A binary tree, with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 leaves</a:t>
            </a:r>
          </a:p>
          <a:p>
            <a:pPr marL="0" indent="0">
              <a:buNone/>
            </a:pPr>
            <a:r>
              <a:rPr lang="en-CA" dirty="0" smtClean="0"/>
              <a:t>So </a:t>
            </a:r>
            <a:r>
              <a:rPr lang="en-CA" dirty="0" smtClean="0">
                <a:solidFill>
                  <a:srgbClr val="C00000"/>
                </a:solidFill>
              </a:rPr>
              <a:t>t-1</a:t>
            </a:r>
            <a:r>
              <a:rPr lang="en-CA" dirty="0" smtClean="0"/>
              <a:t> internal nodes of degree two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08258" y="1547552"/>
            <a:ext cx="458933" cy="76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7938882" y="1535573"/>
            <a:ext cx="369376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476965" y="2318204"/>
            <a:ext cx="459896" cy="66716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308794" y="3018339"/>
            <a:ext cx="168171" cy="72293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313488" y="3774249"/>
            <a:ext cx="532374" cy="69451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845862" y="4448129"/>
            <a:ext cx="4694" cy="78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44876" y="5197950"/>
            <a:ext cx="463382" cy="68896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767191" y="2316867"/>
            <a:ext cx="458933" cy="76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32396" y="3086182"/>
            <a:ext cx="152807" cy="2936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308258" y="2328846"/>
            <a:ext cx="458933" cy="65651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557897" y="2880327"/>
            <a:ext cx="536269" cy="63104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97137" y="2988093"/>
            <a:ext cx="416129" cy="6251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557897" y="3511376"/>
            <a:ext cx="536269" cy="51769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497137" y="5237446"/>
            <a:ext cx="354405" cy="6290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9103422" y="3987530"/>
            <a:ext cx="281781" cy="5627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8685774" y="4029067"/>
            <a:ext cx="417648" cy="4396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Audio 9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7"/>
    </mc:Choice>
    <mc:Fallback xmlns="">
      <p:transition spd="slow" advTm="18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5700252" y="1535573"/>
            <a:ext cx="5262716" cy="4641390"/>
          </a:xfrm>
          <a:prstGeom prst="triangle">
            <a:avLst>
              <a:gd name="adj" fmla="val 496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Big is the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Trie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Text length t characters</a:t>
            </a:r>
          </a:p>
          <a:p>
            <a:pPr marL="0" indent="0">
              <a:buNone/>
            </a:pPr>
            <a:r>
              <a:rPr lang="en-CA" dirty="0" smtClean="0"/>
              <a:t>A binary tree, with t leaves</a:t>
            </a:r>
          </a:p>
          <a:p>
            <a:pPr marL="0" indent="0">
              <a:buNone/>
            </a:pPr>
            <a:r>
              <a:rPr lang="en-CA" dirty="0" smtClean="0"/>
              <a:t>So t-1 internal nodes of degree two</a:t>
            </a:r>
          </a:p>
          <a:p>
            <a:pPr marL="0" indent="0">
              <a:buNone/>
            </a:pPr>
            <a:r>
              <a:rPr lang="en-CA" dirty="0" err="1" smtClean="0">
                <a:solidFill>
                  <a:srgbClr val="C00000"/>
                </a:solidFill>
              </a:rPr>
              <a:t>Ooops</a:t>
            </a:r>
            <a:r>
              <a:rPr lang="en-CA" dirty="0" smtClean="0">
                <a:solidFill>
                  <a:srgbClr val="C00000"/>
                </a:solidFill>
              </a:rPr>
              <a:t> ..nodes of degree one</a:t>
            </a:r>
            <a:endParaRPr lang="en-CA" dirty="0">
              <a:solidFill>
                <a:srgbClr val="C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08258" y="1547552"/>
            <a:ext cx="458933" cy="76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7938882" y="1535573"/>
            <a:ext cx="369376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476965" y="2318204"/>
            <a:ext cx="459896" cy="66716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308794" y="3018339"/>
            <a:ext cx="168171" cy="72293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313488" y="3774249"/>
            <a:ext cx="532374" cy="69451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845862" y="4448129"/>
            <a:ext cx="4694" cy="78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44876" y="5197950"/>
            <a:ext cx="463382" cy="68896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767191" y="2316867"/>
            <a:ext cx="458933" cy="76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32396" y="3086182"/>
            <a:ext cx="152807" cy="2936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308258" y="2328846"/>
            <a:ext cx="458933" cy="65651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557897" y="2880327"/>
            <a:ext cx="536269" cy="63104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97137" y="2988093"/>
            <a:ext cx="416129" cy="6251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076606" y="3388556"/>
            <a:ext cx="308597" cy="7031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497137" y="5237446"/>
            <a:ext cx="354405" cy="6290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9103422" y="3987530"/>
            <a:ext cx="281781" cy="5627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8685774" y="4029067"/>
            <a:ext cx="417648" cy="4396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97"/>
    </mc:Choice>
    <mc:Fallback xmlns="">
      <p:transition spd="slow" advTm="7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Big is the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Trie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Text length t characters</a:t>
            </a:r>
          </a:p>
          <a:p>
            <a:pPr marL="0" indent="0">
              <a:buNone/>
            </a:pPr>
            <a:r>
              <a:rPr lang="en-CA" dirty="0" smtClean="0"/>
              <a:t>A binary tree, with t leaves</a:t>
            </a:r>
          </a:p>
          <a:p>
            <a:pPr marL="0" indent="0">
              <a:buNone/>
            </a:pPr>
            <a:r>
              <a:rPr lang="en-CA" dirty="0" smtClean="0"/>
              <a:t>So t-1 internal nodes of degree two</a:t>
            </a:r>
          </a:p>
          <a:p>
            <a:pPr marL="0" indent="0">
              <a:buNone/>
            </a:pPr>
            <a:r>
              <a:rPr lang="en-CA" dirty="0" err="1" smtClean="0"/>
              <a:t>Ooops</a:t>
            </a:r>
            <a:r>
              <a:rPr lang="en-CA" dirty="0" smtClean="0"/>
              <a:t> ..nodes of degree one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Skip them (and store the length of the</a:t>
            </a:r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p</a:t>
            </a:r>
            <a:r>
              <a:rPr lang="en-CA" dirty="0" smtClean="0">
                <a:solidFill>
                  <a:srgbClr val="C00000"/>
                </a:solidFill>
              </a:rPr>
              <a:t>ath skipped)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Now t-1 internal nodes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5676900" y="1547552"/>
            <a:ext cx="5262716" cy="4641390"/>
          </a:xfrm>
          <a:prstGeom prst="triangle">
            <a:avLst>
              <a:gd name="adj" fmla="val 496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>
              <a:solidFill>
                <a:srgbClr val="FFFF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08258" y="1547552"/>
            <a:ext cx="458933" cy="76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308794" y="3018339"/>
            <a:ext cx="168171" cy="72293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44876" y="5197950"/>
            <a:ext cx="463382" cy="68896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767191" y="2316867"/>
            <a:ext cx="326975" cy="59348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308258" y="2328846"/>
            <a:ext cx="458933" cy="65651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119424" y="2924314"/>
            <a:ext cx="326975" cy="68409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97137" y="2988093"/>
            <a:ext cx="416129" cy="6251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497137" y="5237446"/>
            <a:ext cx="354405" cy="6290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6113" y="1573161"/>
            <a:ext cx="812984" cy="1493797"/>
          </a:xfrm>
          <a:custGeom>
            <a:avLst/>
            <a:gdLst>
              <a:gd name="connsiteX0" fmla="*/ 812984 w 812984"/>
              <a:gd name="connsiteY0" fmla="*/ 0 h 1493797"/>
              <a:gd name="connsiteX1" fmla="*/ 105061 w 812984"/>
              <a:gd name="connsiteY1" fmla="*/ 717755 h 1493797"/>
              <a:gd name="connsiteX2" fmla="*/ 6739 w 812984"/>
              <a:gd name="connsiteY2" fmla="*/ 1425678 h 1493797"/>
              <a:gd name="connsiteX3" fmla="*/ 16571 w 812984"/>
              <a:gd name="connsiteY3" fmla="*/ 1425678 h 149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984" h="1493797">
                <a:moveTo>
                  <a:pt x="812984" y="0"/>
                </a:moveTo>
                <a:cubicBezTo>
                  <a:pt x="526209" y="240071"/>
                  <a:pt x="239435" y="480142"/>
                  <a:pt x="105061" y="717755"/>
                </a:cubicBezTo>
                <a:cubicBezTo>
                  <a:pt x="-29313" y="955368"/>
                  <a:pt x="6739" y="1425678"/>
                  <a:pt x="6739" y="1425678"/>
                </a:cubicBezTo>
                <a:cubicBezTo>
                  <a:pt x="-8009" y="1543665"/>
                  <a:pt x="4281" y="1484671"/>
                  <a:pt x="16571" y="142567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 19"/>
          <p:cNvSpPr/>
          <p:nvPr/>
        </p:nvSpPr>
        <p:spPr>
          <a:xfrm>
            <a:off x="7167776" y="3785419"/>
            <a:ext cx="688198" cy="1435510"/>
          </a:xfrm>
          <a:custGeom>
            <a:avLst/>
            <a:gdLst>
              <a:gd name="connsiteX0" fmla="*/ 127759 w 688198"/>
              <a:gd name="connsiteY0" fmla="*/ 0 h 1435510"/>
              <a:gd name="connsiteX1" fmla="*/ 39269 w 688198"/>
              <a:gd name="connsiteY1" fmla="*/ 698091 h 1435510"/>
              <a:gd name="connsiteX2" fmla="*/ 688198 w 688198"/>
              <a:gd name="connsiteY2" fmla="*/ 1435510 h 143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8198" h="1435510">
                <a:moveTo>
                  <a:pt x="127759" y="0"/>
                </a:moveTo>
                <a:cubicBezTo>
                  <a:pt x="36811" y="229419"/>
                  <a:pt x="-54137" y="458839"/>
                  <a:pt x="39269" y="698091"/>
                </a:cubicBezTo>
                <a:cubicBezTo>
                  <a:pt x="132675" y="937343"/>
                  <a:pt x="410436" y="1186426"/>
                  <a:pt x="688198" y="143551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Freeform 20"/>
          <p:cNvSpPr/>
          <p:nvPr/>
        </p:nvSpPr>
        <p:spPr>
          <a:xfrm>
            <a:off x="8907636" y="2910348"/>
            <a:ext cx="187203" cy="1150375"/>
          </a:xfrm>
          <a:custGeom>
            <a:avLst/>
            <a:gdLst>
              <a:gd name="connsiteX0" fmla="*/ 187203 w 187203"/>
              <a:gd name="connsiteY0" fmla="*/ 0 h 1150375"/>
              <a:gd name="connsiteX1" fmla="*/ 390 w 187203"/>
              <a:gd name="connsiteY1" fmla="*/ 589936 h 1150375"/>
              <a:gd name="connsiteX2" fmla="*/ 147874 w 187203"/>
              <a:gd name="connsiteY2" fmla="*/ 1150375 h 115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203" h="1150375">
                <a:moveTo>
                  <a:pt x="187203" y="0"/>
                </a:moveTo>
                <a:cubicBezTo>
                  <a:pt x="97074" y="199103"/>
                  <a:pt x="6945" y="398207"/>
                  <a:pt x="390" y="589936"/>
                </a:cubicBezTo>
                <a:cubicBezTo>
                  <a:pt x="-6165" y="781665"/>
                  <a:pt x="70854" y="966020"/>
                  <a:pt x="147874" y="1150375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537724" y="4023155"/>
            <a:ext cx="536269" cy="63104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045636" y="4017917"/>
            <a:ext cx="378096" cy="57818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80"/>
    </mc:Choice>
    <mc:Fallback xmlns="">
      <p:transition spd="slow" advTm="61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Skipping Nodes?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A </a:t>
            </a:r>
            <a:r>
              <a:rPr lang="en-CA" dirty="0" smtClean="0">
                <a:solidFill>
                  <a:srgbClr val="C00000"/>
                </a:solidFill>
              </a:rPr>
              <a:t>“match” </a:t>
            </a:r>
            <a:r>
              <a:rPr lang="en-CA" dirty="0" smtClean="0"/>
              <a:t>has to be checked</a:t>
            </a:r>
          </a:p>
          <a:p>
            <a:pPr marL="0" indent="0">
              <a:buNone/>
            </a:pPr>
            <a:r>
              <a:rPr lang="en-CA" dirty="0" smtClean="0"/>
              <a:t>But we have a pointer to the place in the text, so </a:t>
            </a:r>
            <a:r>
              <a:rPr lang="en-CA" dirty="0" smtClean="0">
                <a:solidFill>
                  <a:srgbClr val="C00000"/>
                </a:solidFill>
              </a:rPr>
              <a:t>check</a:t>
            </a:r>
            <a:endParaRPr lang="en-CA" dirty="0">
              <a:solidFill>
                <a:srgbClr val="C0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38"/>
    </mc:Choice>
    <mc:Fallback xmlns="">
      <p:transition spd="slow" advTm="5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to we have?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/>
              <a:t>A binary tree on </a:t>
            </a:r>
            <a:r>
              <a:rPr lang="en-CA" dirty="0" smtClean="0">
                <a:solidFill>
                  <a:srgbClr val="C00000"/>
                </a:solidFill>
              </a:rPr>
              <a:t>2t-1 </a:t>
            </a:r>
            <a:r>
              <a:rPr lang="en-CA" dirty="0" smtClean="0"/>
              <a:t>nodes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if we </a:t>
            </a:r>
            <a:r>
              <a:rPr lang="en-CA" dirty="0" smtClean="0">
                <a:solidFill>
                  <a:srgbClr val="FFC000"/>
                </a:solidFill>
              </a:rPr>
              <a:t>get to a leaf </a:t>
            </a:r>
            <a:r>
              <a:rPr lang="en-CA" dirty="0" smtClean="0"/>
              <a:t>… potential unique match (check it)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>
                <a:solidFill>
                  <a:srgbClr val="FFC000"/>
                </a:solidFill>
              </a:rPr>
              <a:t>run out of pattern </a:t>
            </a:r>
            <a:r>
              <a:rPr lang="en-CA" dirty="0" smtClean="0"/>
              <a:t>… entire subtree matches or there is no match</a:t>
            </a:r>
          </a:p>
          <a:p>
            <a:pPr marL="0" indent="0">
              <a:buNone/>
            </a:pPr>
            <a:r>
              <a:rPr lang="en-CA" dirty="0" smtClean="0"/>
              <a:t>So extra things to store: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>
                <a:solidFill>
                  <a:schemeClr val="accent6"/>
                </a:solidFill>
              </a:rPr>
              <a:t>size of subtree </a:t>
            </a:r>
            <a:r>
              <a:rPr lang="en-CA" dirty="0" smtClean="0"/>
              <a:t>(really useful for huge # matches)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>
                <a:solidFill>
                  <a:schemeClr val="accent6"/>
                </a:solidFill>
              </a:rPr>
              <a:t>leftmost</a:t>
            </a:r>
            <a:r>
              <a:rPr lang="en-CA" dirty="0" smtClean="0"/>
              <a:t> (or any other) </a:t>
            </a:r>
            <a:r>
              <a:rPr lang="en-CA" dirty="0" smtClean="0">
                <a:solidFill>
                  <a:schemeClr val="accent6"/>
                </a:solidFill>
              </a:rPr>
              <a:t>leaf</a:t>
            </a:r>
            <a:r>
              <a:rPr lang="en-CA" dirty="0" smtClean="0"/>
              <a:t> (to check the match)</a:t>
            </a:r>
          </a:p>
          <a:p>
            <a:pPr marL="0" indent="0">
              <a:buNone/>
            </a:pPr>
            <a:r>
              <a:rPr lang="en-CA" dirty="0" smtClean="0"/>
              <a:t>And there we are: </a:t>
            </a:r>
            <a:r>
              <a:rPr lang="en-CA" dirty="0" smtClean="0">
                <a:solidFill>
                  <a:srgbClr val="C00000"/>
                </a:solidFill>
              </a:rPr>
              <a:t>O(t) “words” </a:t>
            </a:r>
            <a:r>
              <a:rPr lang="en-CA" dirty="0" smtClean="0"/>
              <a:t>and searches in </a:t>
            </a:r>
            <a:r>
              <a:rPr lang="en-CA" dirty="0" smtClean="0">
                <a:solidFill>
                  <a:srgbClr val="C00000"/>
                </a:solidFill>
              </a:rPr>
              <a:t>O(p)</a:t>
            </a:r>
            <a:r>
              <a:rPr lang="en-CA" dirty="0" smtClean="0"/>
              <a:t> time, then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>
                <a:solidFill>
                  <a:srgbClr val="FFC000"/>
                </a:solidFill>
              </a:rPr>
              <a:t>how many </a:t>
            </a:r>
            <a:r>
              <a:rPr lang="en-CA" dirty="0" smtClean="0"/>
              <a:t>matches is “free”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>
                <a:solidFill>
                  <a:srgbClr val="FFC000"/>
                </a:solidFill>
              </a:rPr>
              <a:t>listing </a:t>
            </a:r>
            <a:r>
              <a:rPr lang="en-CA" dirty="0" smtClean="0"/>
              <a:t> them </a:t>
            </a:r>
            <a:r>
              <a:rPr lang="en-CA" dirty="0"/>
              <a:t>is </a:t>
            </a:r>
            <a:r>
              <a:rPr lang="en-CA" dirty="0" smtClean="0">
                <a:solidFill>
                  <a:srgbClr val="C00000"/>
                </a:solidFill>
              </a:rPr>
              <a:t>O(1)</a:t>
            </a:r>
            <a:r>
              <a:rPr lang="en-CA" dirty="0" smtClean="0"/>
              <a:t> each</a:t>
            </a:r>
            <a:endParaRPr lang="en-CA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48"/>
    </mc:Choice>
    <mc:Fallback xmlns="">
      <p:transition spd="slow" advTm="16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Search: Preprocessing the Text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How fast can we make a search on an indexed file?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Our focus: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>
                <a:solidFill>
                  <a:srgbClr val="C00000"/>
                </a:solidFill>
              </a:rPr>
              <a:t>A small number of users on one computer</a:t>
            </a:r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	</a:t>
            </a:r>
            <a:r>
              <a:rPr lang="en-CA" dirty="0" smtClean="0">
                <a:solidFill>
                  <a:srgbClr val="C00000"/>
                </a:solidFill>
              </a:rPr>
              <a:t>Exact matches (though a few “errors” can be handled)</a:t>
            </a:r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	</a:t>
            </a:r>
            <a:r>
              <a:rPr lang="en-CA" dirty="0" smtClean="0">
                <a:solidFill>
                  <a:srgbClr val="C00000"/>
                </a:solidFill>
              </a:rPr>
              <a:t>String match, no notion of keywords</a:t>
            </a:r>
            <a:endParaRPr lang="en-CA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83"/>
    </mc:Choice>
    <mc:Fallback xmlns="">
      <p:transition spd="slow" advTm="7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Suffix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5"/>
    </mc:Choice>
    <mc:Fallback xmlns="">
      <p:transition spd="slow" advTm="25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Suffix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Dates back to </a:t>
            </a:r>
            <a:r>
              <a:rPr lang="en-CA" dirty="0" smtClean="0">
                <a:solidFill>
                  <a:srgbClr val="C00000"/>
                </a:solidFill>
              </a:rPr>
              <a:t>1973 (!) </a:t>
            </a:r>
            <a:r>
              <a:rPr lang="en-CA" dirty="0" smtClean="0"/>
              <a:t>and work of </a:t>
            </a:r>
            <a:r>
              <a:rPr lang="en-CA" dirty="0" smtClean="0">
                <a:solidFill>
                  <a:srgbClr val="C00000"/>
                </a:solidFill>
              </a:rPr>
              <a:t>Peter Weiner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Ed </a:t>
            </a:r>
            <a:r>
              <a:rPr lang="en-CA" dirty="0" err="1" smtClean="0">
                <a:solidFill>
                  <a:srgbClr val="C00000"/>
                </a:solidFill>
              </a:rPr>
              <a:t>McCreight</a:t>
            </a:r>
            <a:r>
              <a:rPr lang="en-CA" dirty="0" smtClean="0">
                <a:solidFill>
                  <a:srgbClr val="C00000"/>
                </a:solidFill>
              </a:rPr>
              <a:t> (1976) </a:t>
            </a:r>
            <a:r>
              <a:rPr lang="en-CA" dirty="0" smtClean="0"/>
              <a:t>a fast construction algorithm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54"/>
    </mc:Choice>
    <mc:Fallback xmlns="">
      <p:transition spd="slow" advTm="50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Suffix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Dates back to 1973 (!) and work of Peter Weiner</a:t>
            </a:r>
          </a:p>
          <a:p>
            <a:pPr marL="0" indent="0">
              <a:buNone/>
            </a:pPr>
            <a:r>
              <a:rPr lang="en-CA" dirty="0" smtClean="0"/>
              <a:t>Ed </a:t>
            </a:r>
            <a:r>
              <a:rPr lang="en-CA" dirty="0" err="1" smtClean="0"/>
              <a:t>McCreight</a:t>
            </a:r>
            <a:r>
              <a:rPr lang="en-CA" dirty="0" smtClean="0"/>
              <a:t> (1976) a fast construction algorithm</a:t>
            </a:r>
          </a:p>
          <a:p>
            <a:pPr marL="0" indent="0">
              <a:buNone/>
            </a:pPr>
            <a:r>
              <a:rPr lang="en-CA" dirty="0" smtClean="0"/>
              <a:t>Implementation … </a:t>
            </a:r>
            <a:r>
              <a:rPr lang="en-CA" dirty="0" err="1" smtClean="0">
                <a:solidFill>
                  <a:srgbClr val="C00000"/>
                </a:solidFill>
              </a:rPr>
              <a:t>Gonnet</a:t>
            </a:r>
            <a:r>
              <a:rPr lang="en-CA" dirty="0" smtClean="0">
                <a:solidFill>
                  <a:srgbClr val="C00000"/>
                </a:solidFill>
              </a:rPr>
              <a:t> and Snyder indices (late ‘80’s)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95"/>
    </mc:Choice>
    <mc:Fallback xmlns="">
      <p:transition spd="slow" advTm="135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Suffix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Dates back to 1973 (!) and work of Peter Weiner</a:t>
            </a:r>
          </a:p>
          <a:p>
            <a:pPr marL="0" indent="0">
              <a:buNone/>
            </a:pPr>
            <a:r>
              <a:rPr lang="en-CA" dirty="0" smtClean="0"/>
              <a:t>Ed </a:t>
            </a:r>
            <a:r>
              <a:rPr lang="en-CA" dirty="0" err="1" smtClean="0"/>
              <a:t>McCreight</a:t>
            </a:r>
            <a:r>
              <a:rPr lang="en-CA" dirty="0" smtClean="0"/>
              <a:t> (1976) a fast construction algorithm</a:t>
            </a:r>
          </a:p>
          <a:p>
            <a:pPr marL="0" indent="0">
              <a:buNone/>
            </a:pPr>
            <a:r>
              <a:rPr lang="en-CA" dirty="0" smtClean="0"/>
              <a:t>Implementation … </a:t>
            </a:r>
            <a:r>
              <a:rPr lang="en-CA" dirty="0" err="1" smtClean="0"/>
              <a:t>Gonnet</a:t>
            </a:r>
            <a:r>
              <a:rPr lang="en-CA" dirty="0" smtClean="0"/>
              <a:t> and Snyder indices (late ‘80’s)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Manber and Myers (1993)</a:t>
            </a:r>
            <a:endParaRPr lang="en-CA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3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1"/>
    </mc:Choice>
    <mc:Fallback xmlns="">
      <p:transition spd="slow" advTm="5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838200" y="1825625"/>
            <a:ext cx="10515600" cy="43513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Suffix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1825625"/>
            <a:ext cx="34636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0" y="1825625"/>
            <a:ext cx="921328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96000" y="1837604"/>
            <a:ext cx="458933" cy="76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26624" y="1825625"/>
            <a:ext cx="369376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09308" y="1825625"/>
            <a:ext cx="852057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09308" y="2422253"/>
            <a:ext cx="30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A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3288" y="2405538"/>
            <a:ext cx="30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C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30385" y="2406341"/>
            <a:ext cx="30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G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54300" y="2405538"/>
            <a:ext cx="30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T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72332" y="2405538"/>
            <a:ext cx="30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#</a:t>
            </a:r>
            <a:endParaRPr lang="en-CA" dirty="0">
              <a:solidFill>
                <a:srgbClr val="FFFF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5209391" y="2583889"/>
            <a:ext cx="309313" cy="7197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125279" y="3295618"/>
            <a:ext cx="369376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01230" y="4064301"/>
            <a:ext cx="532374" cy="69451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633604" y="4738181"/>
            <a:ext cx="4694" cy="78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4" idx="3"/>
          </p:cNvCxnSpPr>
          <p:nvPr/>
        </p:nvCxnSpPr>
        <p:spPr>
          <a:xfrm>
            <a:off x="5632618" y="5488002"/>
            <a:ext cx="463382" cy="68896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474226" y="3034576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FF00"/>
                </a:solidFill>
              </a:rPr>
              <a:t>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14436" y="5302533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FF00"/>
                </a:solidFill>
              </a:rPr>
              <a:t>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151109" y="3843868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A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22664" y="4556636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C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086168" y="583248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#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34261" y="2693325"/>
            <a:ext cx="3303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a digital </a:t>
            </a:r>
            <a:r>
              <a:rPr lang="en-CA" sz="3200" dirty="0" err="1" smtClean="0"/>
              <a:t>trie</a:t>
            </a:r>
            <a:endParaRPr lang="en-CA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1592367" y="1945982"/>
            <a:ext cx="3616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C00000"/>
                </a:solidFill>
              </a:rPr>
              <a:t>T A G C </a:t>
            </a:r>
            <a:r>
              <a:rPr lang="en-CA" sz="2800" u="sng" dirty="0" smtClean="0">
                <a:solidFill>
                  <a:srgbClr val="C00000"/>
                </a:solidFill>
              </a:rPr>
              <a:t>A T A C T #</a:t>
            </a:r>
            <a:endParaRPr lang="en-CA" sz="2800" u="sng" dirty="0">
              <a:solidFill>
                <a:srgbClr val="C00000"/>
              </a:solidFill>
            </a:endParaRPr>
          </a:p>
        </p:txBody>
      </p:sp>
      <p:pic>
        <p:nvPicPr>
          <p:cNvPr id="43" name="Audio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7416365" y="2022926"/>
            <a:ext cx="36449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/>
              <a:t>Every path corresponds to a suffix e.g. ATACT#</a:t>
            </a:r>
          </a:p>
        </p:txBody>
      </p:sp>
    </p:spTree>
    <p:extLst>
      <p:ext uri="{BB962C8B-B14F-4D97-AF65-F5344CB8AC3E}">
        <p14:creationId xmlns:p14="http://schemas.microsoft.com/office/powerpoint/2010/main" val="13137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97"/>
    </mc:Choice>
    <mc:Fallback xmlns="">
      <p:transition spd="slow" advTm="86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838200" y="1825625"/>
            <a:ext cx="10515600" cy="43513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Suffix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1825625"/>
            <a:ext cx="34636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0" y="1825625"/>
            <a:ext cx="921328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96000" y="1837604"/>
            <a:ext cx="458933" cy="76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26624" y="1825625"/>
            <a:ext cx="369376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09308" y="1825625"/>
            <a:ext cx="852057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09308" y="2422253"/>
            <a:ext cx="30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A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3288" y="2405538"/>
            <a:ext cx="30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C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30385" y="2406341"/>
            <a:ext cx="30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G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54300" y="2405538"/>
            <a:ext cx="30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T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72332" y="2405538"/>
            <a:ext cx="30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#</a:t>
            </a:r>
            <a:endParaRPr lang="en-CA" dirty="0">
              <a:solidFill>
                <a:srgbClr val="FFFF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5209391" y="2583889"/>
            <a:ext cx="309313" cy="7197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125279" y="3295618"/>
            <a:ext cx="369376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01230" y="4064301"/>
            <a:ext cx="532374" cy="69451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633604" y="4738181"/>
            <a:ext cx="4694" cy="78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4" idx="3"/>
          </p:cNvCxnSpPr>
          <p:nvPr/>
        </p:nvCxnSpPr>
        <p:spPr>
          <a:xfrm>
            <a:off x="5632618" y="5488002"/>
            <a:ext cx="463382" cy="68896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474226" y="3034576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FF00"/>
                </a:solidFill>
              </a:rPr>
              <a:t>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14436" y="5302533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FF00"/>
                </a:solidFill>
              </a:rPr>
              <a:t>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151109" y="3843868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A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22664" y="4556636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C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086168" y="583248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#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92367" y="1945982"/>
            <a:ext cx="3616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C00000"/>
                </a:solidFill>
              </a:rPr>
              <a:t>T A G C </a:t>
            </a:r>
            <a:r>
              <a:rPr lang="en-CA" sz="2800" u="sng" dirty="0" smtClean="0">
                <a:solidFill>
                  <a:srgbClr val="C00000"/>
                </a:solidFill>
              </a:rPr>
              <a:t>A T A C T #</a:t>
            </a:r>
            <a:endParaRPr lang="en-CA" sz="2800" u="sng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478759" y="1675948"/>
            <a:ext cx="31867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C00000"/>
                </a:solidFill>
              </a:rPr>
              <a:t>Problem: </a:t>
            </a:r>
            <a:r>
              <a:rPr lang="en-CA" sz="2800" dirty="0" smtClean="0">
                <a:solidFill>
                  <a:srgbClr val="FFC000"/>
                </a:solidFill>
              </a:rPr>
              <a:t>Lots of nodes and lots of null pointers</a:t>
            </a:r>
            <a:endParaRPr lang="en-CA" sz="2800" dirty="0">
              <a:solidFill>
                <a:srgbClr val="FFC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01"/>
    </mc:Choice>
    <mc:Fallback xmlns="">
      <p:transition spd="slow" advTm="56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838200" y="1825625"/>
            <a:ext cx="10515600" cy="43513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Suffix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0" y="1837604"/>
            <a:ext cx="458933" cy="76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26624" y="1825625"/>
            <a:ext cx="369376" cy="7812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264707" y="2608256"/>
            <a:ext cx="459896" cy="66716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096536" y="3308391"/>
            <a:ext cx="168171" cy="72293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01230" y="4064301"/>
            <a:ext cx="532374" cy="69451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633604" y="4738181"/>
            <a:ext cx="4694" cy="78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4" idx="3"/>
          </p:cNvCxnSpPr>
          <p:nvPr/>
        </p:nvCxnSpPr>
        <p:spPr>
          <a:xfrm>
            <a:off x="5632618" y="5488002"/>
            <a:ext cx="463382" cy="68896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137406" y="1575867"/>
            <a:ext cx="3856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rgbClr val="C00000"/>
                </a:solidFill>
              </a:rPr>
              <a:t>Make </a:t>
            </a:r>
            <a:r>
              <a:rPr lang="en-CA" sz="3200" dirty="0" err="1" smtClean="0">
                <a:solidFill>
                  <a:srgbClr val="C00000"/>
                </a:solidFill>
              </a:rPr>
              <a:t>trie</a:t>
            </a:r>
            <a:r>
              <a:rPr lang="en-CA" sz="3200" dirty="0" smtClean="0">
                <a:solidFill>
                  <a:srgbClr val="C00000"/>
                </a:solidFill>
              </a:rPr>
              <a:t> binary and start on “character” boundaries</a:t>
            </a:r>
            <a:endParaRPr lang="en-CA" sz="3200" dirty="0">
              <a:solidFill>
                <a:srgbClr val="C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554933" y="2606919"/>
            <a:ext cx="458933" cy="7693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020138" y="3376234"/>
            <a:ext cx="152807" cy="2936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096000" y="2618898"/>
            <a:ext cx="458933" cy="65651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345639" y="3170379"/>
            <a:ext cx="536269" cy="63104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84879" y="3278145"/>
            <a:ext cx="416129" cy="6251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284879" y="5527498"/>
            <a:ext cx="354405" cy="6290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Audio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9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55"/>
    </mc:Choice>
    <mc:Fallback xmlns="">
      <p:transition spd="slow" advTm="5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28826</TotalTime>
  <Words>405</Words>
  <Application>Microsoft Office PowerPoint</Application>
  <PresentationFormat>Widescreen</PresentationFormat>
  <Paragraphs>87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Text Search: Preprocessing the Text</vt:lpstr>
      <vt:lpstr>Text Search: Preprocessing the Text</vt:lpstr>
      <vt:lpstr>Suffix Trees</vt:lpstr>
      <vt:lpstr>Suffix Trees</vt:lpstr>
      <vt:lpstr>Suffix Trees</vt:lpstr>
      <vt:lpstr>Suffix Trees</vt:lpstr>
      <vt:lpstr> Developing Suffix Trees</vt:lpstr>
      <vt:lpstr> Developing Suffix Trees</vt:lpstr>
      <vt:lpstr> Developing Suffix Trees</vt:lpstr>
      <vt:lpstr> Developing Suffix Trees</vt:lpstr>
      <vt:lpstr> Developing Suffix Trees</vt:lpstr>
      <vt:lpstr>How Big is the Trie?</vt:lpstr>
      <vt:lpstr>How Big is the Trie?</vt:lpstr>
      <vt:lpstr>How Big is the Trie?</vt:lpstr>
      <vt:lpstr>Skipping Nodes?</vt:lpstr>
      <vt:lpstr>What to we have?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71</cp:revision>
  <dcterms:created xsi:type="dcterms:W3CDTF">2020-08-11T13:45:09Z</dcterms:created>
  <dcterms:modified xsi:type="dcterms:W3CDTF">2020-11-05T15:32:08Z</dcterms:modified>
</cp:coreProperties>
</file>