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13" r:id="rId3"/>
    <p:sldId id="318" r:id="rId4"/>
    <p:sldId id="324" r:id="rId5"/>
    <p:sldId id="319" r:id="rId6"/>
    <p:sldId id="310" r:id="rId7"/>
    <p:sldId id="311" r:id="rId8"/>
    <p:sldId id="314" r:id="rId9"/>
    <p:sldId id="315" r:id="rId10"/>
    <p:sldId id="316" r:id="rId11"/>
    <p:sldId id="320" r:id="rId12"/>
    <p:sldId id="317" r:id="rId13"/>
    <p:sldId id="323" r:id="rId14"/>
    <p:sldId id="321" r:id="rId15"/>
    <p:sldId id="322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2020-11-03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Search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Given a “long” text,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), and a “shorter” pattern,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),</a:t>
            </a:r>
          </a:p>
          <a:p>
            <a:pPr marL="0" indent="0">
              <a:buNone/>
            </a:pPr>
            <a:r>
              <a:rPr lang="en-CA" dirty="0" smtClean="0"/>
              <a:t>Does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 contain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? </a:t>
            </a:r>
            <a:r>
              <a:rPr lang="en-CA" dirty="0" smtClean="0">
                <a:solidFill>
                  <a:schemeClr val="accent6"/>
                </a:solidFill>
              </a:rPr>
              <a:t>(If so where, perhaps all matches)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6"/>
    </mc:Choice>
    <mc:Fallback xmlns="">
      <p:transition spd="slow" advTm="2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do better? … Sometimes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Boyer-Moore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On mismatch move pattern as far right as possible (again)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But do the match from right to left, i.e. </a:t>
            </a:r>
            <a:r>
              <a:rPr lang="en-CA" dirty="0" smtClean="0">
                <a:solidFill>
                  <a:srgbClr val="FFC000"/>
                </a:solidFill>
              </a:rPr>
              <a:t>“backwards”</a:t>
            </a:r>
          </a:p>
          <a:p>
            <a:pPr marL="0" indent="0">
              <a:buNone/>
            </a:pPr>
            <a:r>
              <a:rPr lang="en-CA" dirty="0" smtClean="0"/>
              <a:t>T	a b c e f g a b c d e </a:t>
            </a:r>
          </a:p>
          <a:p>
            <a:pPr marL="0" indent="0">
              <a:buNone/>
            </a:pPr>
            <a:r>
              <a:rPr lang="en-CA" dirty="0" smtClean="0"/>
              <a:t>P	a b c 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2619990" y="3711844"/>
            <a:ext cx="123210" cy="224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62"/>
    </mc:Choice>
    <mc:Fallback xmlns="">
      <p:transition spd="slow" advTm="4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we do better? … Sometimes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Boyer-Moore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On mismatch move pattern as far right as possible (again)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But do the match from right to left, i.e. </a:t>
            </a:r>
            <a:r>
              <a:rPr lang="en-CA" dirty="0" smtClean="0">
                <a:solidFill>
                  <a:srgbClr val="FFC000"/>
                </a:solidFill>
              </a:rPr>
              <a:t>“backwards”</a:t>
            </a:r>
          </a:p>
          <a:p>
            <a:pPr marL="0" indent="0">
              <a:buNone/>
            </a:pPr>
            <a:r>
              <a:rPr lang="en-CA" dirty="0" smtClean="0"/>
              <a:t>T	a b c </a:t>
            </a:r>
            <a:r>
              <a:rPr lang="en-CA" dirty="0" smtClean="0">
                <a:solidFill>
                  <a:srgbClr val="C00000"/>
                </a:solidFill>
              </a:rPr>
              <a:t>e</a:t>
            </a:r>
            <a:r>
              <a:rPr lang="en-CA" dirty="0" smtClean="0"/>
              <a:t> f g a b c d e </a:t>
            </a:r>
          </a:p>
          <a:p>
            <a:pPr marL="0" indent="0">
              <a:buNone/>
            </a:pPr>
            <a:r>
              <a:rPr lang="en-CA" dirty="0" smtClean="0"/>
              <a:t>P	a b c 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          </a:t>
            </a:r>
            <a:r>
              <a:rPr lang="en-CA" dirty="0" smtClean="0">
                <a:solidFill>
                  <a:srgbClr val="C00000"/>
                </a:solidFill>
              </a:rPr>
              <a:t>a</a:t>
            </a:r>
            <a:r>
              <a:rPr lang="en-CA" dirty="0" smtClean="0"/>
              <a:t> </a:t>
            </a:r>
            <a:r>
              <a:rPr lang="en-CA" dirty="0"/>
              <a:t>b c </a:t>
            </a:r>
            <a:r>
              <a:rPr lang="en-CA" dirty="0" smtClean="0"/>
              <a:t>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         a </a:t>
            </a:r>
            <a:r>
              <a:rPr lang="en-CA" dirty="0"/>
              <a:t>b c 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 indeed </a:t>
            </a:r>
            <a:r>
              <a:rPr lang="en-CA" dirty="0" smtClean="0">
                <a:solidFill>
                  <a:srgbClr val="FFC000"/>
                </a:solidFill>
              </a:rPr>
              <a:t>can </a:t>
            </a:r>
            <a:r>
              <a:rPr lang="en-CA" dirty="0" smtClean="0"/>
              <a:t>do as well as O(t/p)</a:t>
            </a: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sp>
        <p:nvSpPr>
          <p:cNvPr id="7" name="Down Arrow 6"/>
          <p:cNvSpPr/>
          <p:nvPr/>
        </p:nvSpPr>
        <p:spPr>
          <a:xfrm flipV="1">
            <a:off x="2632129" y="3744428"/>
            <a:ext cx="123210" cy="224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31"/>
    </mc:Choice>
    <mc:Fallback xmlns="">
      <p:transition spd="slow" advTm="5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it be “Simpler”?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Rabin &amp; Karp… a probabilistic approach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First key idea: </a:t>
            </a:r>
            <a:r>
              <a:rPr lang="en-CA" dirty="0" smtClean="0">
                <a:solidFill>
                  <a:srgbClr val="FFC000"/>
                </a:solidFill>
              </a:rPr>
              <a:t>a fingerprint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CA" dirty="0" smtClean="0">
                <a:solidFill>
                  <a:schemeClr val="accent6"/>
                </a:solidFill>
              </a:rPr>
              <a:t>easy to compute 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function of the pattern </a:t>
            </a:r>
            <a:r>
              <a:rPr lang="en-CA" dirty="0" smtClean="0">
                <a:solidFill>
                  <a:srgbClr val="C00000"/>
                </a:solidFill>
              </a:rPr>
              <a:t>f(P)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… that is a lot shorter than the pattern</a:t>
            </a:r>
          </a:p>
          <a:p>
            <a:pPr marL="0" indent="0">
              <a:buNone/>
            </a:pPr>
            <a:r>
              <a:rPr lang="en-CA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we have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symbols of the text we easily compute </a:t>
            </a:r>
            <a:r>
              <a:rPr lang="en-CA" dirty="0" smtClean="0">
                <a:solidFill>
                  <a:srgbClr val="C00000"/>
                </a:solidFill>
              </a:rPr>
              <a:t>f(t</a:t>
            </a:r>
            <a:r>
              <a:rPr lang="en-CA" baseline="-25000" dirty="0" smtClean="0">
                <a:solidFill>
                  <a:srgbClr val="C00000"/>
                </a:solidFill>
              </a:rPr>
              <a:t>i</a:t>
            </a:r>
            <a:r>
              <a:rPr lang="en-CA" dirty="0" smtClean="0">
                <a:solidFill>
                  <a:srgbClr val="C00000"/>
                </a:solidFill>
              </a:rPr>
              <a:t>, …, t</a:t>
            </a:r>
            <a:r>
              <a:rPr lang="en-CA" baseline="-25000" dirty="0" smtClean="0">
                <a:solidFill>
                  <a:srgbClr val="C00000"/>
                </a:solidFill>
              </a:rPr>
              <a:t>i+p-1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 </a:t>
            </a:r>
            <a:r>
              <a:rPr lang="en-CA" dirty="0">
                <a:solidFill>
                  <a:srgbClr val="C00000"/>
                </a:solidFill>
              </a:rPr>
              <a:t>f(P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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>
                <a:solidFill>
                  <a:srgbClr val="C00000"/>
                </a:solidFill>
              </a:rPr>
              <a:t>f(t</a:t>
            </a:r>
            <a:r>
              <a:rPr lang="en-CA" baseline="-25000" dirty="0">
                <a:solidFill>
                  <a:srgbClr val="C00000"/>
                </a:solidFill>
              </a:rPr>
              <a:t>i</a:t>
            </a:r>
            <a:r>
              <a:rPr lang="en-CA" dirty="0">
                <a:solidFill>
                  <a:srgbClr val="C00000"/>
                </a:solidFill>
              </a:rPr>
              <a:t>, …,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baseline="-25000" dirty="0" smtClean="0">
                <a:solidFill>
                  <a:srgbClr val="C00000"/>
                </a:solidFill>
              </a:rPr>
              <a:t>i+p-1</a:t>
            </a:r>
            <a:r>
              <a:rPr lang="en-CA" dirty="0" smtClean="0">
                <a:solidFill>
                  <a:srgbClr val="C00000"/>
                </a:solidFill>
              </a:rPr>
              <a:t>)	</a:t>
            </a: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not a match here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if they do 		we have to check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Rather like hashing</a:t>
            </a:r>
          </a:p>
          <a:p>
            <a:pPr marL="0" indent="0">
              <a:buNone/>
            </a:pPr>
            <a:r>
              <a:rPr lang="en-CA" dirty="0" smtClean="0"/>
              <a:t>  </a:t>
            </a:r>
            <a:endParaRPr lang="en-CA" dirty="0"/>
          </a:p>
          <a:p>
            <a:pPr marL="0" indent="0">
              <a:buNone/>
            </a:pPr>
            <a:r>
              <a:rPr lang="en-CA" dirty="0" smtClean="0"/>
              <a:t>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81"/>
    </mc:Choice>
    <mc:Fallback xmlns="">
      <p:transition spd="slow" advTm="100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Rabin and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arp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We are going to scan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 so we want to go from </a:t>
            </a:r>
            <a:r>
              <a:rPr lang="en-CA" dirty="0" smtClean="0">
                <a:solidFill>
                  <a:srgbClr val="C00000"/>
                </a:solidFill>
              </a:rPr>
              <a:t>f(t</a:t>
            </a:r>
            <a:r>
              <a:rPr lang="en-CA" baseline="-25000" dirty="0" smtClean="0">
                <a:solidFill>
                  <a:srgbClr val="C00000"/>
                </a:solidFill>
              </a:rPr>
              <a:t>i</a:t>
            </a:r>
            <a:r>
              <a:rPr lang="en-CA" dirty="0" smtClean="0">
                <a:solidFill>
                  <a:srgbClr val="C00000"/>
                </a:solidFill>
              </a:rPr>
              <a:t>,…, t</a:t>
            </a:r>
            <a:r>
              <a:rPr lang="en-CA" baseline="-25000" dirty="0" smtClean="0">
                <a:solidFill>
                  <a:srgbClr val="C00000"/>
                </a:solidFill>
              </a:rPr>
              <a:t>i+p-1</a:t>
            </a:r>
            <a:r>
              <a:rPr lang="en-CA" dirty="0" smtClean="0">
                <a:solidFill>
                  <a:srgbClr val="C00000"/>
                </a:solidFill>
              </a:rPr>
              <a:t>) to f(t</a:t>
            </a:r>
            <a:r>
              <a:rPr lang="en-CA" baseline="-25000" dirty="0" smtClean="0">
                <a:solidFill>
                  <a:srgbClr val="C00000"/>
                </a:solidFill>
              </a:rPr>
              <a:t>i+1</a:t>
            </a:r>
            <a:r>
              <a:rPr lang="en-CA" dirty="0" smtClean="0">
                <a:solidFill>
                  <a:srgbClr val="C00000"/>
                </a:solidFill>
              </a:rPr>
              <a:t>,…, </a:t>
            </a:r>
            <a:r>
              <a:rPr lang="en-CA" dirty="0" err="1" smtClean="0">
                <a:solidFill>
                  <a:srgbClr val="C00000"/>
                </a:solidFill>
              </a:rPr>
              <a:t>t</a:t>
            </a:r>
            <a:r>
              <a:rPr lang="en-CA" baseline="-25000" dirty="0" err="1" smtClean="0">
                <a:solidFill>
                  <a:srgbClr val="C00000"/>
                </a:solidFill>
              </a:rPr>
              <a:t>i+p</a:t>
            </a:r>
            <a:r>
              <a:rPr lang="en-CA" dirty="0" smtClean="0">
                <a:solidFill>
                  <a:srgbClr val="C00000"/>
                </a:solidFill>
              </a:rPr>
              <a:t>) “easily” </a:t>
            </a:r>
          </a:p>
          <a:p>
            <a:pPr marL="0" indent="0">
              <a:buNone/>
            </a:pPr>
            <a:r>
              <a:rPr lang="en-CA" dirty="0" smtClean="0"/>
              <a:t>And we want f to be a single precision value</a:t>
            </a:r>
          </a:p>
          <a:p>
            <a:pPr marL="0" indent="0">
              <a:buNone/>
            </a:pPr>
            <a:r>
              <a:rPr lang="en-CA" dirty="0" smtClean="0"/>
              <a:t>Assume alphabet of size </a:t>
            </a:r>
            <a:r>
              <a:rPr lang="en-CA" dirty="0" smtClean="0">
                <a:solidFill>
                  <a:srgbClr val="C00000"/>
                </a:solidFill>
              </a:rPr>
              <a:t>s</a:t>
            </a:r>
            <a:r>
              <a:rPr lang="en-CA" dirty="0" smtClean="0"/>
              <a:t> is (0,1,… s-1)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47"/>
    </mc:Choice>
    <mc:Fallback xmlns="">
      <p:transition spd="slow" advTm="4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trike="sngStrik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Rabin and </a:t>
            </a:r>
            <a:r>
              <a:rPr lang="en-CA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CA" strike="sngStrik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arp</a:t>
            </a:r>
            <a:endParaRPr lang="en-CA" strike="sngStrik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We </a:t>
                </a:r>
                <a:r>
                  <a:rPr lang="en-CA" dirty="0"/>
                  <a:t>are going to scan T so we want to go from f(t</a:t>
                </a:r>
                <a:r>
                  <a:rPr lang="en-CA" baseline="-25000" dirty="0"/>
                  <a:t>i</a:t>
                </a:r>
                <a:r>
                  <a:rPr lang="en-CA" dirty="0"/>
                  <a:t>,…, t</a:t>
                </a:r>
                <a:r>
                  <a:rPr lang="en-CA" baseline="-25000" dirty="0"/>
                  <a:t>i+p-1</a:t>
                </a:r>
                <a:r>
                  <a:rPr lang="en-CA" dirty="0"/>
                  <a:t>) to f(t</a:t>
                </a:r>
                <a:r>
                  <a:rPr lang="en-CA" baseline="-25000" dirty="0"/>
                  <a:t>i+1</a:t>
                </a:r>
                <a:r>
                  <a:rPr lang="en-CA" dirty="0"/>
                  <a:t>,…, </a:t>
                </a:r>
                <a:r>
                  <a:rPr lang="en-CA" dirty="0" err="1"/>
                  <a:t>t</a:t>
                </a:r>
                <a:r>
                  <a:rPr lang="en-CA" baseline="-25000" dirty="0" err="1"/>
                  <a:t>i+p</a:t>
                </a:r>
                <a:r>
                  <a:rPr lang="en-CA" dirty="0"/>
                  <a:t>) “easily” </a:t>
                </a:r>
              </a:p>
              <a:p>
                <a:pPr marL="0" indent="0">
                  <a:buNone/>
                </a:pPr>
                <a:r>
                  <a:rPr lang="en-CA" dirty="0"/>
                  <a:t>And we want f to be a single precision value</a:t>
                </a:r>
              </a:p>
              <a:p>
                <a:pPr marL="0" indent="0">
                  <a:buNone/>
                </a:pPr>
                <a:r>
                  <a:rPr lang="en-CA" dirty="0" smtClean="0"/>
                  <a:t>Assume </a:t>
                </a:r>
                <a:r>
                  <a:rPr lang="en-CA" dirty="0"/>
                  <a:t>alphabet of size s is (0,1,… s-1)</a:t>
                </a:r>
              </a:p>
              <a:p>
                <a:pPr marL="0" indent="0">
                  <a:buNone/>
                </a:pPr>
                <a:r>
                  <a:rPr lang="en-CA" dirty="0" smtClean="0">
                    <a:solidFill>
                      <a:srgbClr val="7030A0"/>
                    </a:solidFill>
                  </a:rPr>
                  <a:t>A bad hash function:</a:t>
                </a:r>
                <a:endParaRPr lang="en-CA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r>
                  <a:rPr lang="en-CA" dirty="0" smtClean="0"/>
                  <a:t>Set </a:t>
                </a:r>
                <a:r>
                  <a:rPr lang="en-CA" dirty="0" smtClean="0">
                    <a:solidFill>
                      <a:srgbClr val="7030A0"/>
                    </a:solidFill>
                  </a:rPr>
                  <a:t>H(P)=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CA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CA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CA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CA" dirty="0" smtClean="0"/>
              </a:p>
              <a:p>
                <a:pPr marL="0" indent="0">
                  <a:buNone/>
                </a:pPr>
                <a:r>
                  <a:rPr lang="en-CA" dirty="0" smtClean="0">
                    <a:solidFill>
                      <a:srgbClr val="C00000"/>
                    </a:solidFill>
                  </a:rPr>
                  <a:t>Problem: reordering characters in P gives same hash … </a:t>
                </a:r>
                <a:r>
                  <a:rPr lang="en-CA" dirty="0" err="1" smtClean="0">
                    <a:solidFill>
                      <a:srgbClr val="C00000"/>
                    </a:solidFill>
                  </a:rPr>
                  <a:t>etc</a:t>
                </a:r>
                <a:endParaRPr lang="en-CA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3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50"/>
    </mc:Choice>
    <mc:Fallback xmlns="">
      <p:transition spd="slow" advTm="40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Rabin and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arp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The hash function:</a:t>
                </a:r>
              </a:p>
              <a:p>
                <a:pPr marL="0" indent="0">
                  <a:buNone/>
                </a:pPr>
                <a:r>
                  <a:rPr lang="en-CA" dirty="0" smtClean="0"/>
                  <a:t>Assume alphabet of size s is (0,1,… s-1)</a:t>
                </a:r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r>
                  <a:rPr lang="en-CA" dirty="0"/>
                  <a:t>S</a:t>
                </a:r>
                <a:r>
                  <a:rPr lang="en-CA" dirty="0" smtClean="0"/>
                  <a:t>et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H(P)=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CA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p>
                          <m:sSupPr>
                            <m:ctrlP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−1−</m:t>
                            </m:r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CA" dirty="0" smtClean="0"/>
                  <a:t>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mod b</a:t>
                </a:r>
                <a:r>
                  <a:rPr lang="en-CA" dirty="0" smtClean="0"/>
                  <a:t> </a:t>
                </a:r>
                <a:r>
                  <a:rPr lang="en-CA" sz="2400" dirty="0" smtClean="0">
                    <a:solidFill>
                      <a:srgbClr val="FFC000"/>
                    </a:solidFill>
                  </a:rPr>
                  <a:t>(for some large single precision prime b)</a:t>
                </a:r>
              </a:p>
              <a:p>
                <a:pPr marL="0" indent="0">
                  <a:buNone/>
                </a:pPr>
                <a:endParaRPr lang="en-CA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8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76"/>
    </mc:Choice>
    <mc:Fallback xmlns="">
      <p:transition spd="slow" advTm="45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Rabin and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arp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 smtClean="0"/>
                  <a:t>The hash function:</a:t>
                </a:r>
              </a:p>
              <a:p>
                <a:pPr marL="0" indent="0">
                  <a:buNone/>
                </a:pPr>
                <a:r>
                  <a:rPr lang="en-CA" dirty="0" smtClean="0"/>
                  <a:t>Assume alphabet of size s is (0,1,… s-1)</a:t>
                </a:r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r>
                  <a:rPr lang="en-CA" dirty="0"/>
                  <a:t>S</a:t>
                </a:r>
                <a:r>
                  <a:rPr lang="en-CA" dirty="0" smtClean="0"/>
                  <a:t>et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H(P)=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CA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p>
                          <m:sSupPr>
                            <m:ctrlP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−1−</m:t>
                            </m:r>
                            <m:r>
                              <a:rPr lang="en-CA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CA" dirty="0" smtClean="0"/>
                  <a:t>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mod b</a:t>
                </a:r>
                <a:r>
                  <a:rPr lang="en-CA" dirty="0" smtClean="0"/>
                  <a:t> </a:t>
                </a:r>
                <a:r>
                  <a:rPr lang="en-CA" sz="2400" dirty="0" smtClean="0">
                    <a:solidFill>
                      <a:srgbClr val="FFC000"/>
                    </a:solidFill>
                  </a:rPr>
                  <a:t>(for some large single precision prime b)</a:t>
                </a:r>
              </a:p>
              <a:p>
                <a:pPr marL="0" indent="0">
                  <a:buNone/>
                </a:pPr>
                <a:r>
                  <a:rPr lang="en-CA" dirty="0" smtClean="0"/>
                  <a:t>And note as we move along T we can compute f</a:t>
                </a:r>
                <a:r>
                  <a:rPr lang="en-CA" baseline="-25000" dirty="0" smtClean="0"/>
                  <a:t>i+1 </a:t>
                </a:r>
                <a:r>
                  <a:rPr lang="en-CA" dirty="0" smtClean="0"/>
                  <a:t>from</a:t>
                </a:r>
                <a:r>
                  <a:rPr lang="en-CA" baseline="-25000" dirty="0" smtClean="0"/>
                  <a:t> </a:t>
                </a:r>
                <a:r>
                  <a:rPr lang="en-CA" dirty="0" smtClean="0"/>
                  <a:t>f</a:t>
                </a:r>
                <a:r>
                  <a:rPr lang="en-CA" baseline="-25000" dirty="0" smtClean="0"/>
                  <a:t>i </a:t>
                </a:r>
                <a:r>
                  <a:rPr lang="en-CA" dirty="0" smtClean="0"/>
                  <a:t>as:</a:t>
                </a:r>
              </a:p>
              <a:p>
                <a:pPr marL="0" indent="0">
                  <a:buNone/>
                </a:pPr>
                <a:r>
                  <a:rPr lang="en-CA" dirty="0">
                    <a:solidFill>
                      <a:srgbClr val="C00000"/>
                    </a:solidFill>
                  </a:rPr>
                  <a:t>f</a:t>
                </a:r>
                <a:r>
                  <a:rPr lang="en-CA" baseline="-25000" dirty="0">
                    <a:solidFill>
                      <a:srgbClr val="C00000"/>
                    </a:solidFill>
                  </a:rPr>
                  <a:t>i+1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= (s</a:t>
                </a:r>
                <a:r>
                  <a:rPr lang="en-CA" baseline="-25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f</a:t>
                </a:r>
                <a:r>
                  <a:rPr lang="en-CA" baseline="-25000" dirty="0" smtClean="0">
                    <a:solidFill>
                      <a:srgbClr val="C00000"/>
                    </a:solidFill>
                  </a:rPr>
                  <a:t>i 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+T[</a:t>
                </a:r>
                <a:r>
                  <a:rPr lang="en-CA" dirty="0" err="1" smtClean="0">
                    <a:solidFill>
                      <a:srgbClr val="C00000"/>
                    </a:solidFill>
                  </a:rPr>
                  <a:t>i+p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]-T[</a:t>
                </a:r>
                <a:r>
                  <a:rPr lang="en-CA" dirty="0" err="1" smtClean="0">
                    <a:solidFill>
                      <a:srgbClr val="C00000"/>
                    </a:solidFill>
                  </a:rPr>
                  <a:t>i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] </a:t>
                </a:r>
                <a:r>
                  <a:rPr lang="en-CA" dirty="0" err="1" smtClean="0">
                    <a:solidFill>
                      <a:srgbClr val="C00000"/>
                    </a:solidFill>
                  </a:rPr>
                  <a:t>s</a:t>
                </a:r>
                <a:r>
                  <a:rPr lang="en-CA" baseline="30000" dirty="0" err="1" smtClean="0">
                    <a:solidFill>
                      <a:srgbClr val="C00000"/>
                    </a:solidFill>
                  </a:rPr>
                  <a:t>p</a:t>
                </a:r>
                <a:r>
                  <a:rPr lang="en-CA" dirty="0" smtClean="0">
                    <a:solidFill>
                      <a:srgbClr val="C00000"/>
                    </a:solidFill>
                  </a:rPr>
                  <a:t>) mod b</a:t>
                </a:r>
              </a:p>
              <a:p>
                <a:pPr marL="0" indent="0">
                  <a:buNone/>
                </a:pPr>
                <a:r>
                  <a:rPr lang="en-CA" dirty="0" smtClean="0"/>
                  <a:t>And it works in a simple tight loop, though Boyer-Moore faster in most very large instances</a:t>
                </a:r>
                <a:endParaRPr lang="en-CA" dirty="0"/>
              </a:p>
              <a:p>
                <a:pPr marL="0" indent="0">
                  <a:buNone/>
                </a:pPr>
                <a:endParaRPr lang="en-CA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 r="-4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1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1"/>
    </mc:Choice>
    <mc:Fallback xmlns="">
      <p:transition spd="slow" advTm="73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Search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Given a “long” text,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), and a “shorter” pattern,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):</a:t>
            </a:r>
          </a:p>
          <a:p>
            <a:pPr marL="0" indent="0">
              <a:buNone/>
            </a:pPr>
            <a:r>
              <a:rPr lang="en-CA" dirty="0" smtClean="0"/>
              <a:t>Does T contain P? (If so where, perhaps all matches)</a:t>
            </a:r>
          </a:p>
          <a:p>
            <a:pPr marL="0" indent="0">
              <a:buNone/>
            </a:pPr>
            <a:r>
              <a:rPr lang="en-CA" dirty="0" smtClean="0"/>
              <a:t>Two very different situations;</a:t>
            </a:r>
          </a:p>
          <a:p>
            <a:pPr marL="514350" indent="-514350">
              <a:buAutoNum type="arabicParenR"/>
            </a:pPr>
            <a:r>
              <a:rPr lang="en-CA" dirty="0" smtClean="0">
                <a:solidFill>
                  <a:srgbClr val="C00000"/>
                </a:solidFill>
              </a:rPr>
              <a:t>Just one search of the text </a:t>
            </a:r>
            <a:r>
              <a:rPr lang="en-CA" dirty="0" smtClean="0">
                <a:solidFill>
                  <a:schemeClr val="accent6"/>
                </a:solidFill>
              </a:rPr>
              <a:t>(</a:t>
            </a:r>
            <a:r>
              <a:rPr lang="en-CA" dirty="0" err="1" smtClean="0">
                <a:solidFill>
                  <a:schemeClr val="accent6"/>
                </a:solidFill>
              </a:rPr>
              <a:t>grep</a:t>
            </a:r>
            <a:r>
              <a:rPr lang="en-CA" dirty="0" smtClean="0">
                <a:solidFill>
                  <a:schemeClr val="accent6"/>
                </a:solidFill>
              </a:rPr>
              <a:t>)</a:t>
            </a:r>
          </a:p>
          <a:p>
            <a:pPr marL="514350" indent="-514350">
              <a:buAutoNum type="arabicParenR"/>
            </a:pPr>
            <a:r>
              <a:rPr lang="en-CA" dirty="0" smtClean="0">
                <a:solidFill>
                  <a:srgbClr val="C00000"/>
                </a:solidFill>
              </a:rPr>
              <a:t>Many searches to be performed on the same text</a:t>
            </a:r>
            <a:endParaRPr lang="en-CA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3"/>
    </mc:Choice>
    <mc:Fallback xmlns="">
      <p:transition spd="slow" advTm="28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Search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Given a “long” text,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), and a “shorter” pattern,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):</a:t>
            </a:r>
          </a:p>
          <a:p>
            <a:pPr marL="0" indent="0">
              <a:buNone/>
            </a:pPr>
            <a:r>
              <a:rPr lang="en-CA" dirty="0" smtClean="0"/>
              <a:t>Does T contain P? (If  so where, perhaps all matches)</a:t>
            </a:r>
          </a:p>
          <a:p>
            <a:pPr marL="0" indent="0">
              <a:buNone/>
            </a:pPr>
            <a:r>
              <a:rPr lang="en-CA" dirty="0"/>
              <a:t>T	a b c e f a b c d e f a</a:t>
            </a:r>
          </a:p>
          <a:p>
            <a:pPr marL="0" indent="0">
              <a:buNone/>
            </a:pPr>
            <a:r>
              <a:rPr lang="en-CA" dirty="0"/>
              <a:t>P	</a:t>
            </a:r>
            <a:r>
              <a:rPr lang="en-CA" dirty="0">
                <a:solidFill>
                  <a:srgbClr val="C00000"/>
                </a:solidFill>
              </a:rPr>
              <a:t>a b c d</a:t>
            </a:r>
          </a:p>
          <a:p>
            <a:pPr marL="0" indent="0">
              <a:buNone/>
            </a:pPr>
            <a:r>
              <a:rPr lang="en-CA" dirty="0" smtClean="0"/>
              <a:t>	</a:t>
            </a: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sp>
        <p:nvSpPr>
          <p:cNvPr id="6" name="Down Arrow 5"/>
          <p:cNvSpPr/>
          <p:nvPr/>
        </p:nvSpPr>
        <p:spPr>
          <a:xfrm flipV="1">
            <a:off x="2617407" y="3205566"/>
            <a:ext cx="123210" cy="224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93"/>
    </mc:Choice>
    <mc:Fallback xmlns="">
      <p:transition spd="slow" advTm="5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Search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Given a “long” text,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), and a “shorter” pattern,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):</a:t>
            </a:r>
          </a:p>
          <a:p>
            <a:pPr marL="0" indent="0">
              <a:buNone/>
            </a:pPr>
            <a:r>
              <a:rPr lang="en-CA" dirty="0" smtClean="0"/>
              <a:t>Does T contain P? (If  so where, perhaps all matches)</a:t>
            </a:r>
          </a:p>
          <a:p>
            <a:pPr marL="0" indent="0">
              <a:buNone/>
            </a:pPr>
            <a:r>
              <a:rPr lang="en-CA" dirty="0"/>
              <a:t>T	a b c e f a b c d e f a</a:t>
            </a:r>
          </a:p>
          <a:p>
            <a:pPr marL="0" indent="0">
              <a:buNone/>
            </a:pPr>
            <a:r>
              <a:rPr lang="en-CA" dirty="0"/>
              <a:t>P	</a:t>
            </a:r>
            <a:r>
              <a:rPr lang="en-CA" dirty="0">
                <a:solidFill>
                  <a:srgbClr val="C00000"/>
                </a:solidFill>
              </a:rPr>
              <a:t>a b c d</a:t>
            </a:r>
          </a:p>
          <a:p>
            <a:pPr marL="0" indent="0">
              <a:buNone/>
            </a:pPr>
            <a:r>
              <a:rPr lang="en-CA" dirty="0" smtClean="0"/>
              <a:t>	</a:t>
            </a: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sp>
        <p:nvSpPr>
          <p:cNvPr id="6" name="Down Arrow 5"/>
          <p:cNvSpPr/>
          <p:nvPr/>
        </p:nvSpPr>
        <p:spPr>
          <a:xfrm flipV="1">
            <a:off x="2617407" y="3205566"/>
            <a:ext cx="123210" cy="224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8"/>
    </mc:Choice>
    <mc:Fallback xmlns="">
      <p:transition spd="slow" advTm="1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Naïve Text Search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Given a “long” text,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), and a “shorter” pattern,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 (length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):</a:t>
            </a:r>
          </a:p>
          <a:p>
            <a:pPr marL="0" indent="0">
              <a:buNone/>
            </a:pPr>
            <a:r>
              <a:rPr lang="en-CA" dirty="0" smtClean="0"/>
              <a:t>Does T contain P? (If  so where, perhaps all matches)</a:t>
            </a:r>
          </a:p>
          <a:p>
            <a:pPr marL="0" indent="0">
              <a:buNone/>
            </a:pPr>
            <a:r>
              <a:rPr lang="en-CA" dirty="0"/>
              <a:t>T	a b c e f a b c d e f a</a:t>
            </a:r>
          </a:p>
          <a:p>
            <a:pPr marL="0" indent="0">
              <a:buNone/>
            </a:pPr>
            <a:r>
              <a:rPr lang="en-CA" dirty="0"/>
              <a:t>P	</a:t>
            </a:r>
            <a:r>
              <a:rPr lang="en-CA" dirty="0">
                <a:solidFill>
                  <a:srgbClr val="C00000"/>
                </a:solidFill>
              </a:rPr>
              <a:t>a b c d</a:t>
            </a:r>
          </a:p>
          <a:p>
            <a:pPr marL="0" indent="0">
              <a:buNone/>
            </a:pPr>
            <a:r>
              <a:rPr lang="en-CA" dirty="0" smtClean="0"/>
              <a:t>	   </a:t>
            </a:r>
            <a:r>
              <a:rPr lang="en-CA" dirty="0">
                <a:solidFill>
                  <a:srgbClr val="C00000"/>
                </a:solidFill>
              </a:rPr>
              <a:t>a </a:t>
            </a:r>
            <a:r>
              <a:rPr lang="en-CA" dirty="0"/>
              <a:t>b c </a:t>
            </a:r>
            <a:r>
              <a:rPr lang="en-CA" dirty="0" smtClean="0"/>
              <a:t>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…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    </a:t>
            </a:r>
            <a:r>
              <a:rPr lang="en-C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 c d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sp>
        <p:nvSpPr>
          <p:cNvPr id="6" name="Down Arrow 5"/>
          <p:cNvSpPr/>
          <p:nvPr/>
        </p:nvSpPr>
        <p:spPr>
          <a:xfrm flipV="1">
            <a:off x="2121460" y="3197817"/>
            <a:ext cx="123210" cy="224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1"/>
    </mc:Choice>
    <mc:Fallback xmlns="">
      <p:transition spd="slow" advTm="2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Naïve Text Search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Given a “long” text,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 (of length </a:t>
            </a:r>
            <a:r>
              <a:rPr lang="en-CA" dirty="0" smtClean="0">
                <a:solidFill>
                  <a:srgbClr val="C00000"/>
                </a:solidFill>
              </a:rPr>
              <a:t>t</a:t>
            </a:r>
            <a:r>
              <a:rPr lang="en-CA" dirty="0" smtClean="0"/>
              <a:t>), and a “shorter” pattern,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 length </a:t>
            </a:r>
            <a:r>
              <a:rPr lang="en-CA" dirty="0" smtClean="0">
                <a:solidFill>
                  <a:srgbClr val="C00000"/>
                </a:solidFill>
              </a:rPr>
              <a:t>p</a:t>
            </a:r>
            <a:r>
              <a:rPr lang="en-CA" dirty="0" smtClean="0"/>
              <a:t>),</a:t>
            </a:r>
          </a:p>
          <a:p>
            <a:pPr marL="0" indent="0">
              <a:buNone/>
            </a:pPr>
            <a:r>
              <a:rPr lang="en-CA" dirty="0" smtClean="0"/>
              <a:t>Does T contain P? (If  so where, perhaps all matches)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Naïve method</a:t>
            </a:r>
          </a:p>
          <a:p>
            <a:pPr marL="0" indent="0">
              <a:buNone/>
            </a:pPr>
            <a:r>
              <a:rPr lang="en-CA" dirty="0" smtClean="0"/>
              <a:t>T	a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</a:t>
            </a:r>
            <a:r>
              <a:rPr lang="en-CA" dirty="0" err="1" smtClean="0"/>
              <a:t>a</a:t>
            </a:r>
            <a:r>
              <a:rPr lang="en-CA" dirty="0" smtClean="0"/>
              <a:t> b</a:t>
            </a:r>
          </a:p>
          <a:p>
            <a:pPr marL="0" indent="0">
              <a:buNone/>
            </a:pPr>
            <a:r>
              <a:rPr lang="en-CA" dirty="0" smtClean="0"/>
              <a:t>P	</a:t>
            </a:r>
            <a:r>
              <a:rPr lang="en-CA" dirty="0" smtClean="0">
                <a:solidFill>
                  <a:srgbClr val="FF0000"/>
                </a:solidFill>
              </a:rPr>
              <a:t>a </a:t>
            </a:r>
            <a:r>
              <a:rPr lang="en-CA" dirty="0" err="1" smtClean="0">
                <a:solidFill>
                  <a:srgbClr val="FF0000"/>
                </a:solidFill>
              </a:rPr>
              <a:t>a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  <a:r>
              <a:rPr lang="en-CA" dirty="0" err="1" smtClean="0">
                <a:solidFill>
                  <a:srgbClr val="FF0000"/>
                </a:solidFill>
              </a:rPr>
              <a:t>a</a:t>
            </a:r>
            <a:r>
              <a:rPr lang="en-CA" dirty="0" smtClean="0">
                <a:solidFill>
                  <a:srgbClr val="FF0000"/>
                </a:solidFill>
              </a:rPr>
              <a:t> b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   </a:t>
            </a:r>
            <a:r>
              <a:rPr lang="en-CA" dirty="0" smtClean="0">
                <a:solidFill>
                  <a:srgbClr val="FF0000"/>
                </a:solidFill>
              </a:rPr>
              <a:t>a </a:t>
            </a:r>
            <a:r>
              <a:rPr lang="en-CA" dirty="0" err="1" smtClean="0">
                <a:solidFill>
                  <a:srgbClr val="FF0000"/>
                </a:solidFill>
              </a:rPr>
              <a:t>a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  <a:r>
              <a:rPr lang="en-CA" dirty="0" err="1" smtClean="0">
                <a:solidFill>
                  <a:srgbClr val="FF0000"/>
                </a:solidFill>
              </a:rPr>
              <a:t>a</a:t>
            </a:r>
            <a:r>
              <a:rPr lang="en-CA" dirty="0" smtClean="0">
                <a:solidFill>
                  <a:srgbClr val="FF0000"/>
                </a:solidFill>
              </a:rPr>
              <a:t> b</a:t>
            </a:r>
            <a:endParaRPr lang="en-CA" dirty="0" smtClean="0"/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      …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               	      </a:t>
            </a:r>
            <a:r>
              <a:rPr lang="en-C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Can take </a:t>
            </a:r>
            <a:r>
              <a:rPr lang="en-C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</a:t>
            </a:r>
            <a:r>
              <a:rPr lang="en-C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CA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</a:t>
            </a:r>
            <a:r>
              <a:rPr lang="en-C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time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flipV="1">
            <a:off x="2604492" y="3776569"/>
            <a:ext cx="123210" cy="224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own Arrow 6"/>
          <p:cNvSpPr/>
          <p:nvPr/>
        </p:nvSpPr>
        <p:spPr>
          <a:xfrm flipV="1">
            <a:off x="2860214" y="4161295"/>
            <a:ext cx="123210" cy="224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45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45"/>
    </mc:Choice>
    <mc:Fallback xmlns="">
      <p:transition spd="slow" advTm="7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 Search: Better Methods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Knuth Morris Pratt (KMP)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Preprocess the pattern so you can avoid repeated checks</a:t>
            </a:r>
          </a:p>
          <a:p>
            <a:pPr marL="0" indent="0">
              <a:buNone/>
            </a:pPr>
            <a:r>
              <a:rPr lang="en-CA" dirty="0"/>
              <a:t>T	a b c e f a b c d e f a</a:t>
            </a:r>
          </a:p>
          <a:p>
            <a:pPr marL="0" indent="0">
              <a:buNone/>
            </a:pPr>
            <a:r>
              <a:rPr lang="en-CA" dirty="0"/>
              <a:t>P	</a:t>
            </a:r>
            <a:r>
              <a:rPr lang="en-CA" dirty="0">
                <a:solidFill>
                  <a:srgbClr val="C00000"/>
                </a:solidFill>
              </a:rPr>
              <a:t>a b c </a:t>
            </a:r>
            <a:r>
              <a:rPr lang="en-CA" dirty="0" smtClean="0">
                <a:solidFill>
                  <a:srgbClr val="C00000"/>
                </a:solidFill>
              </a:rPr>
              <a:t>d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</a:t>
            </a:r>
            <a:r>
              <a:rPr lang="en-CA" dirty="0" smtClean="0">
                <a:solidFill>
                  <a:srgbClr val="C00000"/>
                </a:solidFill>
              </a:rPr>
              <a:t>	</a:t>
            </a:r>
            <a:r>
              <a:rPr lang="en-CA" i="1" dirty="0" smtClean="0">
                <a:solidFill>
                  <a:schemeClr val="accent6"/>
                </a:solidFill>
              </a:rPr>
              <a:t>no</a:t>
            </a:r>
            <a:r>
              <a:rPr lang="en-CA" i="1" dirty="0" smtClean="0">
                <a:solidFill>
                  <a:srgbClr val="C00000"/>
                </a:solidFill>
              </a:rPr>
              <a:t> </a:t>
            </a:r>
            <a:r>
              <a:rPr lang="en-CA" dirty="0" smtClean="0">
                <a:solidFill>
                  <a:srgbClr val="C00000"/>
                </a:solidFill>
              </a:rPr>
              <a:t>a</a:t>
            </a:r>
            <a:r>
              <a:rPr lang="en-CA" i="1" dirty="0" smtClean="0">
                <a:solidFill>
                  <a:srgbClr val="C00000"/>
                </a:solidFill>
              </a:rPr>
              <a:t> </a:t>
            </a:r>
            <a:r>
              <a:rPr lang="en-CA" i="1" dirty="0" smtClean="0">
                <a:solidFill>
                  <a:schemeClr val="accent6"/>
                </a:solidFill>
              </a:rPr>
              <a:t>to match anything that starts later so move to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 </a:t>
            </a:r>
            <a:r>
              <a:rPr lang="en-CA" dirty="0" smtClean="0">
                <a:solidFill>
                  <a:srgbClr val="C00000"/>
                </a:solidFill>
              </a:rPr>
              <a:t>         a b c d</a:t>
            </a:r>
            <a:endParaRPr lang="en-CA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dirty="0" smtClean="0">
              <a:solidFill>
                <a:srgbClr val="FF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flipV="1">
            <a:off x="2627739" y="3239146"/>
            <a:ext cx="123210" cy="224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03"/>
    </mc:Choice>
    <mc:Fallback xmlns="">
      <p:transition spd="slow" advTm="6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KMP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Knuth Morris Pratt (KMP)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Preprocess the pattern so you can avoid repeated checks</a:t>
            </a:r>
          </a:p>
          <a:p>
            <a:pPr marL="0" indent="0">
              <a:buNone/>
            </a:pPr>
            <a:r>
              <a:rPr lang="en-CA" dirty="0"/>
              <a:t>T	a b </a:t>
            </a:r>
            <a:r>
              <a:rPr lang="en-CA" dirty="0" smtClean="0"/>
              <a:t>a b a b a b a b a b c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P	</a:t>
            </a:r>
            <a:r>
              <a:rPr lang="en-CA" dirty="0">
                <a:solidFill>
                  <a:srgbClr val="C00000"/>
                </a:solidFill>
              </a:rPr>
              <a:t>a b </a:t>
            </a:r>
            <a:r>
              <a:rPr lang="en-CA" dirty="0" smtClean="0">
                <a:solidFill>
                  <a:srgbClr val="C00000"/>
                </a:solidFill>
              </a:rPr>
              <a:t>a c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		</a:t>
            </a:r>
            <a:r>
              <a:rPr lang="en-CA" i="1" dirty="0" smtClean="0">
                <a:solidFill>
                  <a:schemeClr val="accent6"/>
                </a:solidFill>
              </a:rPr>
              <a:t>Move as far ahead “as you can”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 </a:t>
            </a:r>
            <a:r>
              <a:rPr lang="en-CA" dirty="0" smtClean="0">
                <a:solidFill>
                  <a:srgbClr val="C00000"/>
                </a:solidFill>
              </a:rPr>
              <a:t>     a b a c </a:t>
            </a:r>
            <a:endParaRPr lang="en-CA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dirty="0" smtClean="0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flipH="1" flipV="1">
            <a:off x="2626964" y="3254644"/>
            <a:ext cx="108488" cy="201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own Arrow 6"/>
          <p:cNvSpPr/>
          <p:nvPr/>
        </p:nvSpPr>
        <p:spPr>
          <a:xfrm flipH="1" flipV="1">
            <a:off x="2626964" y="4290448"/>
            <a:ext cx="108488" cy="201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33"/>
    </mc:Choice>
    <mc:Fallback xmlns="">
      <p:transition spd="slow" advTm="51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KMP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Knuth Morris Pratt (KMP)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Preprocess the pattern so you can avoid repeated checks</a:t>
            </a:r>
          </a:p>
          <a:p>
            <a:pPr marL="0" indent="0">
              <a:buNone/>
            </a:pPr>
            <a:r>
              <a:rPr lang="en-CA" dirty="0"/>
              <a:t>T	a b </a:t>
            </a:r>
            <a:r>
              <a:rPr lang="en-CA" dirty="0" smtClean="0"/>
              <a:t>a b a b a b a b a b c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P	</a:t>
            </a:r>
            <a:r>
              <a:rPr lang="en-CA" dirty="0">
                <a:solidFill>
                  <a:srgbClr val="C00000"/>
                </a:solidFill>
              </a:rPr>
              <a:t>a b </a:t>
            </a:r>
            <a:r>
              <a:rPr lang="en-CA" dirty="0" smtClean="0">
                <a:solidFill>
                  <a:srgbClr val="C00000"/>
                </a:solidFill>
              </a:rPr>
              <a:t>a c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	</a:t>
            </a:r>
            <a:r>
              <a:rPr lang="en-CA" dirty="0" smtClean="0"/>
              <a:t>Build a finite automaton (a simple one with just O(p) states)… </a:t>
            </a:r>
            <a:r>
              <a:rPr lang="en-CA" dirty="0" smtClean="0">
                <a:solidFill>
                  <a:srgbClr val="C00000"/>
                </a:solidFill>
              </a:rPr>
              <a:t>at each position find the longest suffix of what you have seen that is also a prefix of the pattern</a:t>
            </a:r>
          </a:p>
          <a:p>
            <a:pPr marL="0" indent="0">
              <a:buNone/>
            </a:pPr>
            <a:r>
              <a:rPr lang="en-CA" dirty="0" smtClean="0"/>
              <a:t>Construction time </a:t>
            </a:r>
            <a:r>
              <a:rPr lang="en-CA" dirty="0" smtClean="0">
                <a:solidFill>
                  <a:srgbClr val="C00000"/>
                </a:solidFill>
              </a:rPr>
              <a:t>O(p)</a:t>
            </a:r>
            <a:r>
              <a:rPr lang="en-CA" dirty="0" smtClean="0"/>
              <a:t>; Search time </a:t>
            </a:r>
            <a:r>
              <a:rPr lang="en-CA" dirty="0" smtClean="0">
                <a:solidFill>
                  <a:srgbClr val="C00000"/>
                </a:solidFill>
              </a:rPr>
              <a:t>O(t)</a:t>
            </a:r>
          </a:p>
          <a:p>
            <a:pPr marL="0" indent="0">
              <a:buNone/>
            </a:pPr>
            <a:r>
              <a:rPr lang="en-CA" dirty="0" smtClean="0"/>
              <a:t>Or include information about character that mismatched</a:t>
            </a:r>
            <a:r>
              <a:rPr lang="en-CA" dirty="0" smtClean="0">
                <a:solidFill>
                  <a:srgbClr val="C00000"/>
                </a:solidFill>
              </a:rPr>
              <a:t> (b)</a:t>
            </a:r>
            <a:endParaRPr lang="en-CA" dirty="0" smtClean="0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flipH="1" flipV="1">
            <a:off x="2626964" y="3254644"/>
            <a:ext cx="108488" cy="201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1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74"/>
    </mc:Choice>
    <mc:Fallback xmlns="">
      <p:transition spd="slow" advTm="8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13649</TotalTime>
  <Words>561</Words>
  <Application>Microsoft Office PowerPoint</Application>
  <PresentationFormat>Widescreen</PresentationFormat>
  <Paragraphs>110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Text Search</vt:lpstr>
      <vt:lpstr>Text Search</vt:lpstr>
      <vt:lpstr>Text Search</vt:lpstr>
      <vt:lpstr>Text Search</vt:lpstr>
      <vt:lpstr>Naïve Text Search</vt:lpstr>
      <vt:lpstr>Naïve Text Search</vt:lpstr>
      <vt:lpstr>Text Search: Better Methods</vt:lpstr>
      <vt:lpstr>KMP</vt:lpstr>
      <vt:lpstr>KMP</vt:lpstr>
      <vt:lpstr>Can we do better? … Sometimes</vt:lpstr>
      <vt:lpstr>Can we do better? … Sometimes</vt:lpstr>
      <vt:lpstr>Can it be “Simpler”?</vt:lpstr>
      <vt:lpstr>Rabin and Karp</vt:lpstr>
      <vt:lpstr>Rabin and Karp</vt:lpstr>
      <vt:lpstr>Rabin and Karp</vt:lpstr>
      <vt:lpstr>Rabin and Karp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159</cp:revision>
  <dcterms:created xsi:type="dcterms:W3CDTF">2020-08-11T13:45:09Z</dcterms:created>
  <dcterms:modified xsi:type="dcterms:W3CDTF">2020-11-03T15:55:32Z</dcterms:modified>
</cp:coreProperties>
</file>