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92" r:id="rId3"/>
    <p:sldId id="293" r:id="rId4"/>
    <p:sldId id="271" r:id="rId5"/>
    <p:sldId id="272" r:id="rId6"/>
    <p:sldId id="273" r:id="rId7"/>
    <p:sldId id="274" r:id="rId8"/>
    <p:sldId id="275" r:id="rId9"/>
    <p:sldId id="294" r:id="rId10"/>
    <p:sldId id="283" r:id="rId11"/>
    <p:sldId id="295" r:id="rId12"/>
    <p:sldId id="277" r:id="rId13"/>
    <p:sldId id="282" r:id="rId14"/>
    <p:sldId id="280" r:id="rId15"/>
    <p:sldId id="281" r:id="rId16"/>
    <p:sldId id="279" r:id="rId17"/>
    <p:sldId id="276" r:id="rId18"/>
    <p:sldId id="296" r:id="rId19"/>
    <p:sldId id="297" r:id="rId20"/>
    <p:sldId id="284" r:id="rId21"/>
    <p:sldId id="298" r:id="rId22"/>
    <p:sldId id="285" r:id="rId23"/>
    <p:sldId id="286" r:id="rId24"/>
    <p:sldId id="299" r:id="rId25"/>
    <p:sldId id="287" r:id="rId26"/>
    <p:sldId id="300" r:id="rId27"/>
    <p:sldId id="288" r:id="rId28"/>
    <p:sldId id="289" r:id="rId29"/>
    <p:sldId id="301" r:id="rId30"/>
    <p:sldId id="290" r:id="rId31"/>
    <p:sldId id="291" r:id="rId32"/>
    <p:sldId id="302" r:id="rId33"/>
    <p:sldId id="303" r:id="rId34"/>
    <p:sldId id="305" r:id="rId35"/>
    <p:sldId id="304" r:id="rId36"/>
    <p:sldId id="306" r:id="rId37"/>
    <p:sldId id="307" r:id="rId38"/>
    <p:sldId id="30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8" y="106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311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892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32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30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98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2020-10-26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18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2020-10-26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335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2020-10-26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600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2020-10-26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218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2020-10-26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227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2020-10-26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3549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B4FCC-181C-42D8-A7D5-A48CB081DAC3}" type="datetimeFigureOut">
              <a:rPr lang="en-CA" smtClean="0"/>
              <a:t>2020-10-26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87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 Organizing Binary Search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How can we update a binary search tree on an access to improve its performance</a:t>
            </a:r>
            <a:r>
              <a:rPr lang="en-CA" dirty="0" smtClean="0">
                <a:solidFill>
                  <a:srgbClr val="C00000"/>
                </a:solidFill>
              </a:rPr>
              <a:t>?</a:t>
            </a:r>
            <a:endParaRPr lang="en-CA" dirty="0" smtClean="0">
              <a:solidFill>
                <a:srgbClr val="C00000"/>
              </a:solidFill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42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61"/>
    </mc:Choice>
    <mc:Fallback>
      <p:transition spd="slow" advTm="13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it’s Bad to do it Once …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Do it as often as you can ???</a:t>
            </a:r>
          </a:p>
          <a:p>
            <a:pPr marL="0" indent="0">
              <a:buNone/>
            </a:pPr>
            <a:r>
              <a:rPr lang="en-CA" dirty="0" smtClean="0"/>
              <a:t>Rotate to root</a:t>
            </a:r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8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75"/>
    </mc:Choice>
    <mc:Fallback>
      <p:transition spd="slow" advTm="17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it’s Bad to do it Once …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Do it as often as you can ???</a:t>
            </a:r>
          </a:p>
          <a:p>
            <a:pPr marL="0" indent="0">
              <a:buNone/>
            </a:pPr>
            <a:r>
              <a:rPr lang="en-CA" dirty="0" smtClean="0"/>
              <a:t>Rotate to root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Theorem: </a:t>
            </a:r>
            <a:r>
              <a:rPr lang="en-CA" dirty="0" smtClean="0"/>
              <a:t>Under a model in which each element has fixed and independent probability of access, rotate to root gives expected behaviour at most </a:t>
            </a:r>
            <a:r>
              <a:rPr lang="en-CA" i="1" dirty="0" smtClean="0"/>
              <a:t>2 (ln 2) </a:t>
            </a:r>
            <a:r>
              <a:rPr lang="en-CA" i="1" dirty="0" smtClean="0">
                <a:solidFill>
                  <a:srgbClr val="FFC000"/>
                </a:solidFill>
              </a:rPr>
              <a:t>H</a:t>
            </a:r>
            <a:r>
              <a:rPr lang="en-CA" dirty="0" smtClean="0"/>
              <a:t>, and </a:t>
            </a:r>
            <a:r>
              <a:rPr lang="en-CA" i="1" dirty="0" smtClean="0">
                <a:solidFill>
                  <a:srgbClr val="C00000"/>
                </a:solidFill>
              </a:rPr>
              <a:t>2 (ln 2) lg n </a:t>
            </a:r>
            <a:r>
              <a:rPr lang="en-CA" dirty="0" smtClean="0">
                <a:solidFill>
                  <a:srgbClr val="C00000"/>
                </a:solidFill>
              </a:rPr>
              <a:t>if all </a:t>
            </a:r>
            <a:r>
              <a:rPr lang="en-CA" i="1" dirty="0" smtClean="0">
                <a:solidFill>
                  <a:srgbClr val="C00000"/>
                </a:solidFill>
              </a:rPr>
              <a:t>p</a:t>
            </a:r>
            <a:r>
              <a:rPr lang="en-CA" i="1" baseline="-25000" dirty="0" smtClean="0">
                <a:solidFill>
                  <a:srgbClr val="C00000"/>
                </a:solidFill>
              </a:rPr>
              <a:t>i</a:t>
            </a:r>
            <a:r>
              <a:rPr lang="en-CA" dirty="0" smtClean="0">
                <a:solidFill>
                  <a:srgbClr val="C00000"/>
                </a:solidFill>
              </a:rPr>
              <a:t>=</a:t>
            </a:r>
            <a:r>
              <a:rPr lang="en-CA" i="1" dirty="0" smtClean="0">
                <a:solidFill>
                  <a:srgbClr val="C00000"/>
                </a:solidFill>
              </a:rPr>
              <a:t>1/n</a:t>
            </a:r>
            <a:r>
              <a:rPr lang="en-CA" dirty="0" smtClean="0"/>
              <a:t>.</a:t>
            </a:r>
          </a:p>
          <a:p>
            <a:pPr marL="0" indent="0">
              <a:buNone/>
            </a:pPr>
            <a:r>
              <a:rPr lang="en-CA" dirty="0" smtClean="0"/>
              <a:t>So rotate to root looks good ???</a:t>
            </a:r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41"/>
    </mc:Choice>
    <mc:Fallback>
      <p:transition spd="slow" advTm="56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298" y="2187848"/>
            <a:ext cx="396274" cy="4999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Rotate to Root: What can Happen?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677794" y="2437806"/>
            <a:ext cx="1243371" cy="169567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58698" y="3976634"/>
            <a:ext cx="29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a</a:t>
            </a:r>
            <a:endParaRPr lang="en-CA" dirty="0"/>
          </a:p>
        </p:txBody>
      </p:sp>
      <p:sp>
        <p:nvSpPr>
          <p:cNvPr id="16" name="TextBox 15"/>
          <p:cNvSpPr txBox="1"/>
          <p:nvPr/>
        </p:nvSpPr>
        <p:spPr>
          <a:xfrm>
            <a:off x="3921165" y="2279629"/>
            <a:ext cx="313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d</a:t>
            </a:r>
            <a:endParaRPr lang="en-CA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1220" y="3042435"/>
            <a:ext cx="408467" cy="49381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234120" y="3921236"/>
            <a:ext cx="37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b</a:t>
            </a:r>
            <a:endParaRPr lang="en-CA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6100" y="3372771"/>
            <a:ext cx="426757" cy="499915"/>
          </a:xfrm>
          <a:prstGeom prst="rect">
            <a:avLst/>
          </a:prstGeom>
        </p:spPr>
      </p:pic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In rotating to root, all elements on that path can be moved down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/>
              <a:t>This can lead to poor amortized behaviour</a:t>
            </a:r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22" name="TextBox 21"/>
          <p:cNvSpPr txBox="1"/>
          <p:nvPr/>
        </p:nvSpPr>
        <p:spPr>
          <a:xfrm>
            <a:off x="3563476" y="2840087"/>
            <a:ext cx="336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c</a:t>
            </a:r>
            <a:endParaRPr lang="en-CA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8638" y="3464571"/>
            <a:ext cx="390178" cy="499915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H="1">
            <a:off x="7869910" y="2332496"/>
            <a:ext cx="364210" cy="4724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7699" y="3236294"/>
            <a:ext cx="396274" cy="5060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858257" y="2763866"/>
            <a:ext cx="408618" cy="5217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2965" y="3683725"/>
            <a:ext cx="408467" cy="518205"/>
          </a:xfrm>
          <a:prstGeom prst="rect">
            <a:avLst/>
          </a:prstGeom>
        </p:spPr>
      </p:pic>
      <p:sp>
        <p:nvSpPr>
          <p:cNvPr id="33" name="Right Arrow 32"/>
          <p:cNvSpPr/>
          <p:nvPr/>
        </p:nvSpPr>
        <p:spPr>
          <a:xfrm>
            <a:off x="5432156" y="3177153"/>
            <a:ext cx="1038386" cy="147233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4" name="Audio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65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67"/>
    </mc:Choice>
    <mc:Fallback>
      <p:transition spd="slow" advTm="43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Splaying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err="1" smtClean="0">
                <a:solidFill>
                  <a:srgbClr val="FFC000"/>
                </a:solidFill>
              </a:rPr>
              <a:t>Sleator</a:t>
            </a:r>
            <a:r>
              <a:rPr lang="en-CA" dirty="0" smtClean="0">
                <a:solidFill>
                  <a:srgbClr val="FFC000"/>
                </a:solidFill>
              </a:rPr>
              <a:t> and </a:t>
            </a:r>
            <a:r>
              <a:rPr lang="en-CA" dirty="0" err="1">
                <a:solidFill>
                  <a:srgbClr val="FFC000"/>
                </a:solidFill>
              </a:rPr>
              <a:t>T</a:t>
            </a:r>
            <a:r>
              <a:rPr lang="en-CA" dirty="0" err="1" smtClean="0">
                <a:solidFill>
                  <a:srgbClr val="FFC000"/>
                </a:solidFill>
              </a:rPr>
              <a:t>arjan</a:t>
            </a:r>
            <a:r>
              <a:rPr lang="en-CA" dirty="0" smtClean="0">
                <a:solidFill>
                  <a:srgbClr val="FFC000"/>
                </a:solidFill>
              </a:rPr>
              <a:t>:</a:t>
            </a:r>
          </a:p>
          <a:p>
            <a:pPr marL="0" indent="0">
              <a:buNone/>
            </a:pPr>
            <a:r>
              <a:rPr lang="en-CA" dirty="0" smtClean="0"/>
              <a:t>Splaying is a move to root method that avoids moving a whole path down:</a:t>
            </a:r>
          </a:p>
          <a:p>
            <a:pPr marL="0" indent="0">
              <a:buNone/>
            </a:pPr>
            <a:r>
              <a:rPr lang="en-CA" dirty="0" smtClean="0"/>
              <a:t>If element at root: </a:t>
            </a:r>
            <a:r>
              <a:rPr lang="en-CA" dirty="0" smtClean="0">
                <a:solidFill>
                  <a:srgbClr val="C00000"/>
                </a:solidFill>
              </a:rPr>
              <a:t>leave it</a:t>
            </a:r>
          </a:p>
          <a:p>
            <a:pPr marL="0" indent="0">
              <a:buNone/>
            </a:pPr>
            <a:r>
              <a:rPr lang="en-CA" dirty="0" smtClean="0"/>
              <a:t>If element is a child of root, swap with root (call this a </a:t>
            </a:r>
            <a:r>
              <a:rPr lang="en-CA" dirty="0" smtClean="0">
                <a:solidFill>
                  <a:srgbClr val="C00000"/>
                </a:solidFill>
              </a:rPr>
              <a:t>zig </a:t>
            </a:r>
            <a:r>
              <a:rPr lang="en-CA" dirty="0" smtClean="0"/>
              <a:t>step)</a:t>
            </a:r>
          </a:p>
          <a:p>
            <a:pPr marL="0" indent="0">
              <a:buNone/>
            </a:pPr>
            <a:r>
              <a:rPr lang="en-CA" dirty="0" smtClean="0"/>
              <a:t>If lower down … avoid moving others down too much. Two cases … </a:t>
            </a:r>
            <a:r>
              <a:rPr lang="en-CA" dirty="0" smtClean="0">
                <a:solidFill>
                  <a:srgbClr val="C00000"/>
                </a:solidFill>
              </a:rPr>
              <a:t>zig-zig </a:t>
            </a:r>
            <a:r>
              <a:rPr lang="en-C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and</a:t>
            </a:r>
            <a:r>
              <a:rPr lang="en-CA" dirty="0" smtClean="0">
                <a:solidFill>
                  <a:srgbClr val="C00000"/>
                </a:solidFill>
              </a:rPr>
              <a:t> zig-zag</a:t>
            </a:r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9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24"/>
    </mc:Choice>
    <mc:Fallback>
      <p:transition spd="slow" advTm="77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Splaying: Zig-Zig </a:t>
            </a:r>
            <a:r>
              <a:rPr lang="en-CA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Zig-Zag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Two cases: </a:t>
            </a:r>
            <a:r>
              <a:rPr lang="en-CA" dirty="0" smtClean="0">
                <a:solidFill>
                  <a:srgbClr val="C00000"/>
                </a:solidFill>
              </a:rPr>
              <a:t>Outside</a:t>
            </a:r>
            <a:r>
              <a:rPr lang="en-CA" dirty="0" smtClean="0"/>
              <a:t> and </a:t>
            </a:r>
            <a:r>
              <a:rPr lang="en-CA" dirty="0" smtClean="0">
                <a:solidFill>
                  <a:srgbClr val="C00000"/>
                </a:solidFill>
              </a:rPr>
              <a:t>I</a:t>
            </a:r>
            <a:r>
              <a:rPr lang="en-CA" dirty="0" smtClean="0">
                <a:solidFill>
                  <a:srgbClr val="C00000"/>
                </a:solidFill>
              </a:rPr>
              <a:t>nside </a:t>
            </a:r>
            <a:r>
              <a:rPr lang="en-CA" dirty="0" smtClean="0"/>
              <a:t>grandchild</a:t>
            </a:r>
          </a:p>
          <a:p>
            <a:pPr marL="0" indent="0">
              <a:buNone/>
            </a:pPr>
            <a:r>
              <a:rPr lang="en-CA" dirty="0" smtClean="0"/>
              <a:t>The outside grandchild (z): the </a:t>
            </a:r>
            <a:r>
              <a:rPr lang="en-CA" dirty="0" smtClean="0">
                <a:solidFill>
                  <a:srgbClr val="C00000"/>
                </a:solidFill>
              </a:rPr>
              <a:t>zig-zig step</a:t>
            </a:r>
            <a:endParaRPr lang="en-CA" dirty="0" smtClean="0">
              <a:solidFill>
                <a:srgbClr val="C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603715" y="3130658"/>
            <a:ext cx="1495587" cy="19217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013187" y="3031693"/>
            <a:ext cx="1580091" cy="2020754"/>
          </a:xfrm>
          <a:prstGeom prst="rect">
            <a:avLst/>
          </a:prstGeom>
        </p:spPr>
      </p:pic>
      <p:sp>
        <p:nvSpPr>
          <p:cNvPr id="8" name="Isosceles Triangle 7"/>
          <p:cNvSpPr/>
          <p:nvPr/>
        </p:nvSpPr>
        <p:spPr>
          <a:xfrm>
            <a:off x="1899459" y="3624049"/>
            <a:ext cx="557939" cy="78266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7493" y="4302191"/>
            <a:ext cx="585267" cy="8108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684" y="3562193"/>
            <a:ext cx="585267" cy="8108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5340" y="4971349"/>
            <a:ext cx="585267" cy="810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553" y="4976367"/>
            <a:ext cx="585267" cy="8108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917" y="4302191"/>
            <a:ext cx="585267" cy="8108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1928" y="5052447"/>
            <a:ext cx="585267" cy="8108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0731" y="5052447"/>
            <a:ext cx="585267" cy="810838"/>
          </a:xfrm>
          <a:prstGeom prst="rect">
            <a:avLst/>
          </a:prstGeom>
        </p:spPr>
      </p:pic>
      <p:cxnSp>
        <p:nvCxnSpPr>
          <p:cNvPr id="17" name="Straight Connector 16"/>
          <p:cNvCxnSpPr>
            <a:endCxn id="8" idx="0"/>
          </p:cNvCxnSpPr>
          <p:nvPr/>
        </p:nvCxnSpPr>
        <p:spPr>
          <a:xfrm flipH="1">
            <a:off x="2178429" y="3130658"/>
            <a:ext cx="458488" cy="4933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15" idx="0"/>
          </p:cNvCxnSpPr>
          <p:nvPr/>
        </p:nvCxnSpPr>
        <p:spPr>
          <a:xfrm flipH="1">
            <a:off x="3453365" y="4595247"/>
            <a:ext cx="292633" cy="457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13" idx="0"/>
          </p:cNvCxnSpPr>
          <p:nvPr/>
        </p:nvCxnSpPr>
        <p:spPr>
          <a:xfrm flipH="1">
            <a:off x="2929551" y="3874576"/>
            <a:ext cx="231180" cy="4276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57493" y="3874576"/>
            <a:ext cx="292633" cy="4276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2760" y="3031693"/>
            <a:ext cx="432965" cy="6013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7266" y="4471262"/>
            <a:ext cx="395967" cy="549954"/>
          </a:xfrm>
          <a:prstGeom prst="rect">
            <a:avLst/>
          </a:prstGeom>
        </p:spPr>
      </p:pic>
      <p:sp>
        <p:nvSpPr>
          <p:cNvPr id="29" name="Right Arrow 28"/>
          <p:cNvSpPr/>
          <p:nvPr/>
        </p:nvSpPr>
        <p:spPr>
          <a:xfrm>
            <a:off x="5207431" y="4076054"/>
            <a:ext cx="953145" cy="226137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TextBox 29"/>
          <p:cNvSpPr txBox="1"/>
          <p:nvPr/>
        </p:nvSpPr>
        <p:spPr>
          <a:xfrm>
            <a:off x="2708597" y="2963031"/>
            <a:ext cx="41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x</a:t>
            </a:r>
            <a:endParaRPr lang="en-CA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4882" y="4189122"/>
            <a:ext cx="463336" cy="49381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691119" y="3570152"/>
            <a:ext cx="33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y</a:t>
            </a:r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3135330" y="3560898"/>
            <a:ext cx="33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y</a:t>
            </a:r>
            <a:endParaRPr lang="en-CA" dirty="0"/>
          </a:p>
        </p:txBody>
      </p:sp>
      <p:sp>
        <p:nvSpPr>
          <p:cNvPr id="35" name="TextBox 34"/>
          <p:cNvSpPr txBox="1"/>
          <p:nvPr/>
        </p:nvSpPr>
        <p:spPr>
          <a:xfrm>
            <a:off x="8210569" y="2840783"/>
            <a:ext cx="33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z</a:t>
            </a:r>
            <a:endParaRPr lang="en-CA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3545" y="4330028"/>
            <a:ext cx="384081" cy="493819"/>
          </a:xfrm>
          <a:prstGeom prst="rect">
            <a:avLst/>
          </a:prstGeom>
        </p:spPr>
      </p:pic>
      <p:pic>
        <p:nvPicPr>
          <p:cNvPr id="37" name="Audio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01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28"/>
    </mc:Choice>
    <mc:Fallback>
      <p:transition spd="slow" advTm="35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Splaying: More on (Not) Zig-Zig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Zig-zig is </a:t>
            </a:r>
            <a:r>
              <a:rPr lang="en-CA" dirty="0" smtClean="0">
                <a:solidFill>
                  <a:srgbClr val="C00000"/>
                </a:solidFill>
              </a:rPr>
              <a:t>not</a:t>
            </a:r>
            <a:r>
              <a:rPr lang="en-CA" dirty="0" smtClean="0"/>
              <a:t> a double rotation (as in AVL) and </a:t>
            </a:r>
            <a:r>
              <a:rPr lang="en-CA" dirty="0" smtClean="0">
                <a:solidFill>
                  <a:srgbClr val="C00000"/>
                </a:solidFill>
              </a:rPr>
              <a:t>not</a:t>
            </a:r>
            <a:r>
              <a:rPr lang="en-CA" dirty="0" smtClean="0"/>
              <a:t> 2 single rotations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2 Single rotations:</a:t>
            </a:r>
            <a:endParaRPr lang="en-CA" dirty="0" smtClean="0">
              <a:solidFill>
                <a:srgbClr val="C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030278" y="3130658"/>
            <a:ext cx="1495587" cy="19217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osceles Triangle 7"/>
          <p:cNvSpPr/>
          <p:nvPr/>
        </p:nvSpPr>
        <p:spPr>
          <a:xfrm>
            <a:off x="1326022" y="3624049"/>
            <a:ext cx="557939" cy="78266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670" y="4211696"/>
            <a:ext cx="585267" cy="8108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943" y="3519190"/>
            <a:ext cx="585267" cy="8108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002" y="5022534"/>
            <a:ext cx="585267" cy="810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641" y="5025540"/>
            <a:ext cx="585267" cy="8108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480" y="4302191"/>
            <a:ext cx="585267" cy="8108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491" y="5052447"/>
            <a:ext cx="585267" cy="8108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294" y="5052447"/>
            <a:ext cx="585267" cy="810838"/>
          </a:xfrm>
          <a:prstGeom prst="rect">
            <a:avLst/>
          </a:prstGeom>
        </p:spPr>
      </p:pic>
      <p:cxnSp>
        <p:nvCxnSpPr>
          <p:cNvPr id="17" name="Straight Connector 16"/>
          <p:cNvCxnSpPr>
            <a:endCxn id="8" idx="0"/>
          </p:cNvCxnSpPr>
          <p:nvPr/>
        </p:nvCxnSpPr>
        <p:spPr>
          <a:xfrm flipH="1">
            <a:off x="1604992" y="3130658"/>
            <a:ext cx="458488" cy="4933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15" idx="0"/>
          </p:cNvCxnSpPr>
          <p:nvPr/>
        </p:nvCxnSpPr>
        <p:spPr>
          <a:xfrm flipH="1">
            <a:off x="2879928" y="4595247"/>
            <a:ext cx="292633" cy="457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13" idx="0"/>
          </p:cNvCxnSpPr>
          <p:nvPr/>
        </p:nvCxnSpPr>
        <p:spPr>
          <a:xfrm flipH="1">
            <a:off x="2356114" y="3874576"/>
            <a:ext cx="231180" cy="4276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ight Arrow 28"/>
          <p:cNvSpPr/>
          <p:nvPr/>
        </p:nvSpPr>
        <p:spPr>
          <a:xfrm>
            <a:off x="3341926" y="4024641"/>
            <a:ext cx="953145" cy="226137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TextBox 29"/>
          <p:cNvSpPr txBox="1"/>
          <p:nvPr/>
        </p:nvSpPr>
        <p:spPr>
          <a:xfrm>
            <a:off x="2135160" y="2963031"/>
            <a:ext cx="41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x</a:t>
            </a:r>
            <a:endParaRPr lang="en-CA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038" y="2829108"/>
            <a:ext cx="463336" cy="49381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320610" y="4250778"/>
            <a:ext cx="33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y</a:t>
            </a:r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561893" y="3560898"/>
            <a:ext cx="33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y</a:t>
            </a:r>
            <a:endParaRPr lang="en-CA" dirty="0"/>
          </a:p>
        </p:txBody>
      </p:sp>
      <p:sp>
        <p:nvSpPr>
          <p:cNvPr id="35" name="TextBox 34"/>
          <p:cNvSpPr txBox="1"/>
          <p:nvPr/>
        </p:nvSpPr>
        <p:spPr>
          <a:xfrm>
            <a:off x="6049328" y="3560898"/>
            <a:ext cx="33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z</a:t>
            </a:r>
            <a:endParaRPr lang="en-CA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0108" y="4330028"/>
            <a:ext cx="384081" cy="493819"/>
          </a:xfrm>
          <a:prstGeom prst="rect">
            <a:avLst/>
          </a:prstGeom>
        </p:spPr>
      </p:pic>
      <p:cxnSp>
        <p:nvCxnSpPr>
          <p:cNvPr id="21" name="Straight Connector 20"/>
          <p:cNvCxnSpPr>
            <a:endCxn id="35" idx="2"/>
          </p:cNvCxnSpPr>
          <p:nvPr/>
        </p:nvCxnSpPr>
        <p:spPr>
          <a:xfrm>
            <a:off x="5549099" y="3147697"/>
            <a:ext cx="666325" cy="78253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35" idx="2"/>
            <a:endCxn id="9" idx="0"/>
          </p:cNvCxnSpPr>
          <p:nvPr/>
        </p:nvCxnSpPr>
        <p:spPr>
          <a:xfrm>
            <a:off x="6215424" y="3930230"/>
            <a:ext cx="564880" cy="2814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35" idx="2"/>
            <a:endCxn id="32" idx="2"/>
          </p:cNvCxnSpPr>
          <p:nvPr/>
        </p:nvCxnSpPr>
        <p:spPr>
          <a:xfrm flipH="1">
            <a:off x="5486706" y="3930230"/>
            <a:ext cx="728718" cy="6898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2" idx="2"/>
            <a:endCxn id="12" idx="0"/>
          </p:cNvCxnSpPr>
          <p:nvPr/>
        </p:nvCxnSpPr>
        <p:spPr>
          <a:xfrm>
            <a:off x="5486706" y="4620110"/>
            <a:ext cx="370569" cy="4054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10" idx="0"/>
          </p:cNvCxnSpPr>
          <p:nvPr/>
        </p:nvCxnSpPr>
        <p:spPr>
          <a:xfrm flipH="1">
            <a:off x="4879577" y="3147697"/>
            <a:ext cx="669522" cy="3714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2" idx="2"/>
            <a:endCxn id="11" idx="0"/>
          </p:cNvCxnSpPr>
          <p:nvPr/>
        </p:nvCxnSpPr>
        <p:spPr>
          <a:xfrm flipH="1">
            <a:off x="5145636" y="4620110"/>
            <a:ext cx="341070" cy="4024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923" y="4006633"/>
            <a:ext cx="975445" cy="262151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 flipH="1">
            <a:off x="9205993" y="3029919"/>
            <a:ext cx="666427" cy="5309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9205993" y="3560898"/>
            <a:ext cx="505986" cy="8458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9939" y="2779130"/>
            <a:ext cx="384081" cy="49381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9630" y="3239560"/>
            <a:ext cx="463336" cy="49381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50148" y="4088383"/>
            <a:ext cx="390178" cy="493819"/>
          </a:xfrm>
          <a:prstGeom prst="rect">
            <a:avLst/>
          </a:prstGeom>
        </p:spPr>
      </p:pic>
      <p:cxnSp>
        <p:nvCxnSpPr>
          <p:cNvPr id="56" name="Straight Connector 55"/>
          <p:cNvCxnSpPr>
            <a:endCxn id="62" idx="0"/>
          </p:cNvCxnSpPr>
          <p:nvPr/>
        </p:nvCxnSpPr>
        <p:spPr>
          <a:xfrm flipH="1">
            <a:off x="8732248" y="3560898"/>
            <a:ext cx="473745" cy="6106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9243591" y="4427562"/>
            <a:ext cx="479358" cy="6059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65" idx="0"/>
          </p:cNvCxnSpPr>
          <p:nvPr/>
        </p:nvCxnSpPr>
        <p:spPr>
          <a:xfrm>
            <a:off x="9722949" y="4422888"/>
            <a:ext cx="559149" cy="6152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24534" y="3436558"/>
            <a:ext cx="585267" cy="81083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9614" y="4171518"/>
            <a:ext cx="585267" cy="81083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45794" y="5038182"/>
            <a:ext cx="585267" cy="8108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89464" y="5038182"/>
            <a:ext cx="585267" cy="810838"/>
          </a:xfrm>
          <a:prstGeom prst="rect">
            <a:avLst/>
          </a:prstGeom>
        </p:spPr>
      </p:pic>
      <p:cxnSp>
        <p:nvCxnSpPr>
          <p:cNvPr id="70" name="Straight Connector 69"/>
          <p:cNvCxnSpPr/>
          <p:nvPr/>
        </p:nvCxnSpPr>
        <p:spPr>
          <a:xfrm>
            <a:off x="9872420" y="3056395"/>
            <a:ext cx="544748" cy="4002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Audio 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97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33"/>
    </mc:Choice>
    <mc:Fallback>
      <p:transition spd="slow" advTm="39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Splaying: Zig Zag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 smtClean="0"/>
              <a:t>The </a:t>
            </a:r>
            <a:r>
              <a:rPr lang="en-CA" dirty="0" smtClean="0">
                <a:solidFill>
                  <a:srgbClr val="C00000"/>
                </a:solidFill>
              </a:rPr>
              <a:t>inside</a:t>
            </a:r>
            <a:r>
              <a:rPr lang="en-CA" dirty="0" smtClean="0"/>
              <a:t> grandchild: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/>
              <a:t>This is a double rotation as per AVL trees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791" y="2283181"/>
            <a:ext cx="2274005" cy="30665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92003" y="2593404"/>
            <a:ext cx="30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x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8388458" y="2042601"/>
            <a:ext cx="375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y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9054884" y="2593404"/>
            <a:ext cx="29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z</a:t>
            </a:r>
            <a:endParaRPr lang="en-CA" dirty="0"/>
          </a:p>
        </p:txBody>
      </p:sp>
      <p:cxnSp>
        <p:nvCxnSpPr>
          <p:cNvPr id="11" name="Straight Connector 10"/>
          <p:cNvCxnSpPr>
            <a:stCxn id="8" idx="2"/>
            <a:endCxn id="7" idx="2"/>
          </p:cNvCxnSpPr>
          <p:nvPr/>
        </p:nvCxnSpPr>
        <p:spPr>
          <a:xfrm flipH="1">
            <a:off x="7945049" y="2411933"/>
            <a:ext cx="631326" cy="5508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8" idx="2"/>
            <a:endCxn id="9" idx="2"/>
          </p:cNvCxnSpPr>
          <p:nvPr/>
        </p:nvCxnSpPr>
        <p:spPr>
          <a:xfrm>
            <a:off x="8576375" y="2411933"/>
            <a:ext cx="623806" cy="5508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7" idx="2"/>
            <a:endCxn id="26" idx="0"/>
          </p:cNvCxnSpPr>
          <p:nvPr/>
        </p:nvCxnSpPr>
        <p:spPr>
          <a:xfrm flipH="1">
            <a:off x="7463664" y="2962736"/>
            <a:ext cx="481385" cy="5251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7" idx="2"/>
            <a:endCxn id="25" idx="0"/>
          </p:cNvCxnSpPr>
          <p:nvPr/>
        </p:nvCxnSpPr>
        <p:spPr>
          <a:xfrm>
            <a:off x="7945049" y="2962736"/>
            <a:ext cx="274326" cy="5251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200181" y="2944743"/>
            <a:ext cx="478511" cy="5733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6741" y="3487840"/>
            <a:ext cx="585267" cy="810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1030" y="3487840"/>
            <a:ext cx="585267" cy="8108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461" y="3480450"/>
            <a:ext cx="585267" cy="810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8164" y="3464035"/>
            <a:ext cx="585267" cy="810838"/>
          </a:xfrm>
          <a:prstGeom prst="rect">
            <a:avLst/>
          </a:prstGeom>
        </p:spPr>
      </p:pic>
      <p:cxnSp>
        <p:nvCxnSpPr>
          <p:cNvPr id="30" name="Straight Connector 29"/>
          <p:cNvCxnSpPr>
            <a:stCxn id="9" idx="2"/>
            <a:endCxn id="27" idx="0"/>
          </p:cNvCxnSpPr>
          <p:nvPr/>
        </p:nvCxnSpPr>
        <p:spPr>
          <a:xfrm flipH="1">
            <a:off x="8856095" y="2962736"/>
            <a:ext cx="344086" cy="51771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ight Arrow 34"/>
          <p:cNvSpPr/>
          <p:nvPr/>
        </p:nvSpPr>
        <p:spPr>
          <a:xfrm>
            <a:off x="5788617" y="3660331"/>
            <a:ext cx="821410" cy="156127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6" name="Audio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34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37"/>
    </mc:Choice>
    <mc:Fallback>
      <p:transition spd="slow" advTm="44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Splay Trees</a:t>
            </a:r>
            <a:b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Splay trees guarantee </a:t>
            </a:r>
            <a:r>
              <a:rPr lang="en-CA" dirty="0">
                <a:solidFill>
                  <a:srgbClr val="C00000"/>
                </a:solidFill>
                <a:sym typeface="Symbol" panose="05050102010706020507" pitchFamily="18" charset="2"/>
              </a:rPr>
              <a:t></a:t>
            </a:r>
            <a:r>
              <a:rPr lang="en-CA" dirty="0" smtClean="0">
                <a:solidFill>
                  <a:srgbClr val="C00000"/>
                </a:solidFill>
              </a:rPr>
              <a:t>(lg n) behaviour </a:t>
            </a:r>
            <a:r>
              <a:rPr lang="en-CA" dirty="0" smtClean="0"/>
              <a:t>on an </a:t>
            </a:r>
            <a:r>
              <a:rPr lang="en-CA" dirty="0" smtClean="0">
                <a:solidFill>
                  <a:srgbClr val="C00000"/>
                </a:solidFill>
              </a:rPr>
              <a:t>amortized</a:t>
            </a:r>
            <a:r>
              <a:rPr lang="en-CA" dirty="0" smtClean="0"/>
              <a:t> basis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56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38"/>
    </mc:Choice>
    <mc:Fallback>
      <p:transition spd="slow" advTm="9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Splay Trees</a:t>
            </a:r>
            <a:b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Splay trees guarantee </a:t>
            </a:r>
            <a:r>
              <a:rPr lang="en-CA" dirty="0">
                <a:solidFill>
                  <a:srgbClr val="C00000"/>
                </a:solidFill>
                <a:sym typeface="Symbol" panose="05050102010706020507" pitchFamily="18" charset="2"/>
              </a:rPr>
              <a:t></a:t>
            </a:r>
            <a:r>
              <a:rPr lang="en-CA" dirty="0" smtClean="0">
                <a:solidFill>
                  <a:srgbClr val="C00000"/>
                </a:solidFill>
              </a:rPr>
              <a:t>(lg n) behaviour </a:t>
            </a:r>
            <a:r>
              <a:rPr lang="en-CA" dirty="0" smtClean="0"/>
              <a:t>on an </a:t>
            </a:r>
            <a:r>
              <a:rPr lang="en-CA" dirty="0" smtClean="0">
                <a:solidFill>
                  <a:srgbClr val="C00000"/>
                </a:solidFill>
              </a:rPr>
              <a:t>amortized</a:t>
            </a:r>
            <a:r>
              <a:rPr lang="en-CA" dirty="0" smtClean="0"/>
              <a:t> basis</a:t>
            </a:r>
          </a:p>
          <a:p>
            <a:pPr marL="0" indent="0">
              <a:buNone/>
            </a:pPr>
            <a:r>
              <a:rPr lang="en-CA" dirty="0" smtClean="0"/>
              <a:t>Paths may get long … so keeping track of the path could take </a:t>
            </a:r>
            <a:r>
              <a:rPr lang="en-CA" dirty="0" smtClean="0">
                <a:sym typeface="Symbol" panose="05050102010706020507" pitchFamily="18" charset="2"/>
              </a:rPr>
              <a:t></a:t>
            </a:r>
            <a:r>
              <a:rPr lang="en-CA" dirty="0" smtClean="0"/>
              <a:t>(n) extra space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use “pointer reversal trick” to avoid this</a:t>
            </a:r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37"/>
    </mc:Choice>
    <mc:Fallback>
      <p:transition spd="slow" advTm="70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Splay Trees</a:t>
            </a:r>
            <a:b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Splay trees guarantee </a:t>
            </a:r>
            <a:r>
              <a:rPr lang="en-CA" dirty="0">
                <a:solidFill>
                  <a:srgbClr val="C00000"/>
                </a:solidFill>
                <a:sym typeface="Symbol" panose="05050102010706020507" pitchFamily="18" charset="2"/>
              </a:rPr>
              <a:t></a:t>
            </a:r>
            <a:r>
              <a:rPr lang="en-CA" dirty="0" smtClean="0">
                <a:solidFill>
                  <a:srgbClr val="C00000"/>
                </a:solidFill>
              </a:rPr>
              <a:t>(lg n) behaviour </a:t>
            </a:r>
            <a:r>
              <a:rPr lang="en-CA" dirty="0" smtClean="0"/>
              <a:t>on an </a:t>
            </a:r>
            <a:r>
              <a:rPr lang="en-CA" dirty="0" smtClean="0">
                <a:solidFill>
                  <a:srgbClr val="C00000"/>
                </a:solidFill>
              </a:rPr>
              <a:t>amortized</a:t>
            </a:r>
            <a:r>
              <a:rPr lang="en-CA" dirty="0" smtClean="0"/>
              <a:t> basis</a:t>
            </a:r>
          </a:p>
          <a:p>
            <a:pPr marL="0" indent="0">
              <a:buNone/>
            </a:pPr>
            <a:r>
              <a:rPr lang="en-CA" dirty="0" smtClean="0"/>
              <a:t>Paths may get long … so keeping track of the path could take </a:t>
            </a:r>
            <a:r>
              <a:rPr lang="en-CA" dirty="0" smtClean="0">
                <a:sym typeface="Symbol" panose="05050102010706020507" pitchFamily="18" charset="2"/>
              </a:rPr>
              <a:t></a:t>
            </a:r>
            <a:r>
              <a:rPr lang="en-CA" dirty="0" smtClean="0"/>
              <a:t>(n) extra space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use “pointer reversal trick” to avoid this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But if </a:t>
            </a:r>
            <a:r>
              <a:rPr lang="en-CA" dirty="0">
                <a:solidFill>
                  <a:srgbClr val="FFC000"/>
                </a:solidFill>
                <a:sym typeface="Symbol" panose="05050102010706020507" pitchFamily="18" charset="2"/>
              </a:rPr>
              <a:t></a:t>
            </a:r>
            <a:r>
              <a:rPr lang="en-CA" dirty="0">
                <a:solidFill>
                  <a:srgbClr val="FFC000"/>
                </a:solidFill>
              </a:rPr>
              <a:t>(lg n) behaviour </a:t>
            </a:r>
            <a:r>
              <a:rPr lang="en-CA" dirty="0" smtClean="0">
                <a:solidFill>
                  <a:srgbClr val="FFC000"/>
                </a:solidFill>
              </a:rPr>
              <a:t>is all we care about … use AVL trees</a:t>
            </a:r>
            <a:r>
              <a:rPr lang="en-CA" dirty="0" smtClean="0"/>
              <a:t> (</a:t>
            </a:r>
            <a:r>
              <a:rPr lang="en-CA" dirty="0" err="1" smtClean="0"/>
              <a:t>etc</a:t>
            </a:r>
            <a:r>
              <a:rPr lang="en-CA" dirty="0" smtClean="0"/>
              <a:t>)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and the constant factor is lower</a:t>
            </a:r>
          </a:p>
          <a:p>
            <a:pPr marL="0" indent="0">
              <a:buNone/>
            </a:pPr>
            <a:r>
              <a:rPr lang="en-CA" dirty="0" smtClean="0"/>
              <a:t>Splay tree have other very useful properties for “efficient search”</a:t>
            </a:r>
            <a:endParaRPr lang="en-CA" dirty="0" smtClean="0"/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2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82"/>
    </mc:Choice>
    <mc:Fallback>
      <p:transition spd="slow" advTm="48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 Organizing Binary Search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How can we update a binary search tree on an access to improve its performance?</a:t>
            </a:r>
          </a:p>
          <a:p>
            <a:pPr marL="0" indent="0">
              <a:buNone/>
            </a:pPr>
            <a:r>
              <a:rPr lang="en-CA" dirty="0" smtClean="0"/>
              <a:t>Follow the ideas from linear search </a:t>
            </a: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61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21"/>
    </mc:Choice>
    <mc:Fallback>
      <p:transition spd="slow" advTm="11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Splay Trees: Pulling Others Up</a:t>
            </a:r>
            <a:b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Splaying a node at depth </a:t>
            </a:r>
            <a:r>
              <a:rPr lang="en-CA" dirty="0" smtClean="0">
                <a:solidFill>
                  <a:srgbClr val="C00000"/>
                </a:solidFill>
              </a:rPr>
              <a:t>d</a:t>
            </a:r>
            <a:r>
              <a:rPr lang="en-CA" dirty="0" smtClean="0"/>
              <a:t> takes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</a:t>
            </a:r>
            <a:r>
              <a:rPr lang="en-CA" dirty="0" smtClean="0">
                <a:solidFill>
                  <a:srgbClr val="C00000"/>
                </a:solidFill>
              </a:rPr>
              <a:t>(d)</a:t>
            </a:r>
            <a:r>
              <a:rPr lang="en-CA" dirty="0" smtClean="0"/>
              <a:t> time and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roughly halves the depth of every node of the access path</a:t>
            </a:r>
          </a:p>
          <a:p>
            <a:pPr marL="0" indent="0">
              <a:buNone/>
            </a:pPr>
            <a:r>
              <a:rPr lang="en-CA" dirty="0" smtClean="0"/>
              <a:t>E.g. Zig-Zag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				Zig-Zig is similar</a:t>
            </a:r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102" y="2957357"/>
            <a:ext cx="7663336" cy="30665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86241" y="2822420"/>
            <a:ext cx="375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y</a:t>
            </a:r>
            <a:endParaRPr lang="en-CA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70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20"/>
    </mc:Choice>
    <mc:Fallback>
      <p:transition spd="slow" advTm="61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Splay Trees: Starting the Analysis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Analysis will be based on a </a:t>
            </a:r>
            <a:r>
              <a:rPr lang="en-CA" dirty="0" smtClean="0">
                <a:solidFill>
                  <a:srgbClr val="C00000"/>
                </a:solidFill>
              </a:rPr>
              <a:t>potential function</a:t>
            </a:r>
            <a:r>
              <a:rPr lang="en-CA" dirty="0" smtClean="0"/>
              <a:t>:</a:t>
            </a:r>
          </a:p>
          <a:p>
            <a:pPr marL="0" indent="0">
              <a:buNone/>
            </a:pPr>
            <a:r>
              <a:rPr lang="en-CA" dirty="0" smtClean="0"/>
              <a:t>	</a:t>
            </a:r>
            <a:r>
              <a:rPr lang="en-CA" dirty="0" smtClean="0">
                <a:solidFill>
                  <a:srgbClr val="FFC000"/>
                </a:solidFill>
              </a:rPr>
              <a:t>a	=	t  	 +  	</a:t>
            </a:r>
            <a:r>
              <a:rPr lang="en-CA" dirty="0" smtClean="0">
                <a:solidFill>
                  <a:srgbClr val="FFC000"/>
                </a:solidFill>
                <a:sym typeface="Symbol" panose="05050102010706020507" pitchFamily="18" charset="2"/>
              </a:rPr>
              <a:t>  	   	’</a:t>
            </a:r>
          </a:p>
          <a:p>
            <a:pPr marL="0" indent="0">
              <a:buNone/>
            </a:pP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amortized	actual time	old potential	new potential</a:t>
            </a:r>
          </a:p>
          <a:p>
            <a:pPr marL="0" indent="0">
              <a:buNone/>
            </a:pPr>
            <a:r>
              <a:rPr lang="en-CA" sz="2400" dirty="0" smtClean="0">
                <a:sym typeface="Symbol" panose="05050102010706020507" pitchFamily="18" charset="2"/>
              </a:rPr>
              <a:t>So for 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m</a:t>
            </a:r>
            <a:r>
              <a:rPr lang="en-CA" sz="2400" dirty="0" smtClean="0">
                <a:sym typeface="Symbol" panose="05050102010706020507" pitchFamily="18" charset="2"/>
              </a:rPr>
              <a:t> operations</a:t>
            </a:r>
          </a:p>
          <a:p>
            <a:pPr marL="0" indent="0">
              <a:buNone/>
            </a:pPr>
            <a:r>
              <a:rPr lang="en-CA" sz="2400" dirty="0" smtClean="0">
                <a:sym typeface="Symbol" panose="05050102010706020507" pitchFamily="18" charset="2"/>
              </a:rPr>
              <a:t>	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Σt</a:t>
            </a:r>
            <a:r>
              <a:rPr lang="en-CA" sz="2400" baseline="-25000" dirty="0" smtClean="0">
                <a:solidFill>
                  <a:srgbClr val="C00000"/>
                </a:solidFill>
                <a:sym typeface="Symbol" panose="05050102010706020507" pitchFamily="18" charset="2"/>
              </a:rPr>
              <a:t>j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en-CA" sz="2400" dirty="0">
                <a:solidFill>
                  <a:srgbClr val="C00000"/>
                </a:solidFill>
                <a:sym typeface="Symbol" panose="05050102010706020507" pitchFamily="18" charset="2"/>
              </a:rPr>
              <a:t>= 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Σ(</a:t>
            </a:r>
            <a:r>
              <a:rPr lang="en-CA" sz="2400" dirty="0" err="1" smtClean="0">
                <a:solidFill>
                  <a:srgbClr val="C00000"/>
                </a:solidFill>
              </a:rPr>
              <a:t>a</a:t>
            </a:r>
            <a:r>
              <a:rPr lang="en-CA" sz="2400" baseline="-25000" dirty="0" err="1" smtClean="0">
                <a:solidFill>
                  <a:srgbClr val="C00000"/>
                </a:solidFill>
                <a:sym typeface="Symbol" panose="05050102010706020507" pitchFamily="18" charset="2"/>
              </a:rPr>
              <a:t>j</a:t>
            </a:r>
            <a:r>
              <a:rPr lang="en-CA" sz="2400" dirty="0" smtClean="0">
                <a:solidFill>
                  <a:srgbClr val="C00000"/>
                </a:solidFill>
              </a:rPr>
              <a:t> + 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</a:t>
            </a:r>
            <a:r>
              <a:rPr lang="en-CA" sz="2400" baseline="-25000" dirty="0">
                <a:solidFill>
                  <a:srgbClr val="C00000"/>
                </a:solidFill>
                <a:sym typeface="Symbol" panose="05050102010706020507" pitchFamily="18" charset="2"/>
              </a:rPr>
              <a:t>j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   </a:t>
            </a:r>
            <a:r>
              <a:rPr lang="en-CA" sz="2400" baseline="-25000" dirty="0">
                <a:solidFill>
                  <a:srgbClr val="C00000"/>
                </a:solidFill>
                <a:sym typeface="Symbol" panose="05050102010706020507" pitchFamily="18" charset="2"/>
              </a:rPr>
              <a:t>j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’)= </a:t>
            </a:r>
            <a:r>
              <a:rPr lang="en-CA" sz="2400" dirty="0">
                <a:solidFill>
                  <a:srgbClr val="C00000"/>
                </a:solidFill>
                <a:sym typeface="Symbol" panose="05050102010706020507" pitchFamily="18" charset="2"/>
              </a:rPr>
              <a:t>Σ</a:t>
            </a:r>
            <a:r>
              <a:rPr lang="en-CA" sz="2400" dirty="0">
                <a:solidFill>
                  <a:srgbClr val="C00000"/>
                </a:solidFill>
              </a:rPr>
              <a:t>a</a:t>
            </a:r>
            <a:r>
              <a:rPr lang="en-CA" sz="2400" baseline="-25000" dirty="0">
                <a:solidFill>
                  <a:srgbClr val="C00000"/>
                </a:solidFill>
                <a:sym typeface="Symbol" panose="05050102010706020507" pitchFamily="18" charset="2"/>
              </a:rPr>
              <a:t>j</a:t>
            </a:r>
            <a:r>
              <a:rPr lang="en-CA" sz="2400" dirty="0">
                <a:solidFill>
                  <a:srgbClr val="C00000"/>
                </a:solidFill>
              </a:rPr>
              <a:t> + 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</a:t>
            </a:r>
            <a:r>
              <a:rPr lang="en-CA" sz="2400" baseline="-25000" dirty="0" smtClean="0">
                <a:solidFill>
                  <a:srgbClr val="C00000"/>
                </a:solidFill>
                <a:sym typeface="Symbol" panose="05050102010706020507" pitchFamily="18" charset="2"/>
              </a:rPr>
              <a:t>0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en-CA" sz="2400" dirty="0">
                <a:solidFill>
                  <a:srgbClr val="C00000"/>
                </a:solidFill>
                <a:sym typeface="Symbol" panose="05050102010706020507" pitchFamily="18" charset="2"/>
              </a:rPr>
              <a:t>  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</a:t>
            </a:r>
            <a:r>
              <a:rPr lang="en-CA" sz="2400" baseline="-25000" dirty="0" smtClean="0">
                <a:solidFill>
                  <a:srgbClr val="C00000"/>
                </a:solidFill>
                <a:sym typeface="Symbol" panose="05050102010706020507" pitchFamily="18" charset="2"/>
              </a:rPr>
              <a:t>m</a:t>
            </a:r>
          </a:p>
          <a:p>
            <a:pPr marL="0" indent="0">
              <a:buNone/>
            </a:pPr>
            <a:endParaRPr lang="en-CA" sz="2400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1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46"/>
    </mc:Choice>
    <mc:Fallback>
      <p:transition spd="slow" advTm="64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Splay Trees: Starting the Analysis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 smtClean="0"/>
              <a:t>Analysis will be based on a </a:t>
            </a:r>
            <a:r>
              <a:rPr lang="en-CA" dirty="0" smtClean="0">
                <a:solidFill>
                  <a:srgbClr val="C00000"/>
                </a:solidFill>
              </a:rPr>
              <a:t>potential function</a:t>
            </a:r>
            <a:r>
              <a:rPr lang="en-CA" dirty="0" smtClean="0"/>
              <a:t>:</a:t>
            </a:r>
          </a:p>
          <a:p>
            <a:pPr marL="0" indent="0">
              <a:buNone/>
            </a:pPr>
            <a:r>
              <a:rPr lang="en-CA" dirty="0" smtClean="0"/>
              <a:t>	</a:t>
            </a:r>
            <a:r>
              <a:rPr lang="en-CA" dirty="0" smtClean="0">
                <a:solidFill>
                  <a:srgbClr val="FFC000"/>
                </a:solidFill>
              </a:rPr>
              <a:t>a	=	t  	 +  	</a:t>
            </a:r>
            <a:r>
              <a:rPr lang="en-CA" dirty="0" smtClean="0">
                <a:solidFill>
                  <a:srgbClr val="FFC000"/>
                </a:solidFill>
                <a:sym typeface="Symbol" panose="05050102010706020507" pitchFamily="18" charset="2"/>
              </a:rPr>
              <a:t>  	   	’</a:t>
            </a:r>
          </a:p>
          <a:p>
            <a:pPr marL="0" indent="0">
              <a:buNone/>
            </a:pP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amortized	actual time	new potential		old potential</a:t>
            </a:r>
          </a:p>
          <a:p>
            <a:pPr marL="0" indent="0">
              <a:buNone/>
            </a:pPr>
            <a:r>
              <a:rPr lang="en-CA" sz="2400" dirty="0" smtClean="0">
                <a:sym typeface="Symbol" panose="05050102010706020507" pitchFamily="18" charset="2"/>
              </a:rPr>
              <a:t>So for 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m</a:t>
            </a:r>
            <a:r>
              <a:rPr lang="en-CA" sz="2400" dirty="0" smtClean="0">
                <a:sym typeface="Symbol" panose="05050102010706020507" pitchFamily="18" charset="2"/>
              </a:rPr>
              <a:t> operations</a:t>
            </a:r>
          </a:p>
          <a:p>
            <a:pPr marL="0" indent="0">
              <a:buNone/>
            </a:pPr>
            <a:r>
              <a:rPr lang="en-CA" sz="2400" dirty="0" smtClean="0">
                <a:sym typeface="Symbol" panose="05050102010706020507" pitchFamily="18" charset="2"/>
              </a:rPr>
              <a:t>	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Σt</a:t>
            </a:r>
            <a:r>
              <a:rPr lang="en-CA" sz="2400" baseline="-25000" dirty="0" smtClean="0">
                <a:solidFill>
                  <a:srgbClr val="C00000"/>
                </a:solidFill>
                <a:sym typeface="Symbol" panose="05050102010706020507" pitchFamily="18" charset="2"/>
              </a:rPr>
              <a:t>j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en-CA" sz="2400" dirty="0">
                <a:solidFill>
                  <a:srgbClr val="C00000"/>
                </a:solidFill>
                <a:sym typeface="Symbol" panose="05050102010706020507" pitchFamily="18" charset="2"/>
              </a:rPr>
              <a:t>= 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Σ</a:t>
            </a:r>
            <a:r>
              <a:rPr lang="en-CA" sz="2400" dirty="0" smtClean="0">
                <a:solidFill>
                  <a:srgbClr val="C00000"/>
                </a:solidFill>
              </a:rPr>
              <a:t>a</a:t>
            </a:r>
            <a:r>
              <a:rPr lang="en-CA" sz="2400" baseline="-25000" dirty="0">
                <a:solidFill>
                  <a:srgbClr val="C00000"/>
                </a:solidFill>
                <a:sym typeface="Symbol" panose="05050102010706020507" pitchFamily="18" charset="2"/>
              </a:rPr>
              <a:t>j</a:t>
            </a:r>
            <a:r>
              <a:rPr lang="en-CA" sz="2400" dirty="0" smtClean="0">
                <a:solidFill>
                  <a:srgbClr val="C00000"/>
                </a:solidFill>
              </a:rPr>
              <a:t> + 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</a:t>
            </a:r>
            <a:r>
              <a:rPr lang="en-CA" sz="2400" baseline="-25000" dirty="0" smtClean="0">
                <a:solidFill>
                  <a:srgbClr val="C00000"/>
                </a:solidFill>
                <a:sym typeface="Symbol" panose="05050102010706020507" pitchFamily="18" charset="2"/>
              </a:rPr>
              <a:t>j-1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   </a:t>
            </a:r>
            <a:r>
              <a:rPr lang="en-CA" sz="2400" baseline="-25000" dirty="0" smtClean="0">
                <a:solidFill>
                  <a:srgbClr val="C00000"/>
                </a:solidFill>
                <a:sym typeface="Symbol" panose="05050102010706020507" pitchFamily="18" charset="2"/>
              </a:rPr>
              <a:t>j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= </a:t>
            </a:r>
            <a:r>
              <a:rPr lang="en-CA" sz="2400" dirty="0">
                <a:solidFill>
                  <a:srgbClr val="C00000"/>
                </a:solidFill>
                <a:sym typeface="Symbol" panose="05050102010706020507" pitchFamily="18" charset="2"/>
              </a:rPr>
              <a:t>Σ</a:t>
            </a:r>
            <a:r>
              <a:rPr lang="en-CA" sz="2400" dirty="0">
                <a:solidFill>
                  <a:srgbClr val="C00000"/>
                </a:solidFill>
              </a:rPr>
              <a:t>a</a:t>
            </a:r>
            <a:r>
              <a:rPr lang="en-CA" sz="2400" baseline="-25000" dirty="0">
                <a:solidFill>
                  <a:srgbClr val="C00000"/>
                </a:solidFill>
                <a:sym typeface="Symbol" panose="05050102010706020507" pitchFamily="18" charset="2"/>
              </a:rPr>
              <a:t>j</a:t>
            </a:r>
            <a:r>
              <a:rPr lang="en-CA" sz="2400" dirty="0">
                <a:solidFill>
                  <a:srgbClr val="C00000"/>
                </a:solidFill>
              </a:rPr>
              <a:t> + 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</a:t>
            </a:r>
            <a:r>
              <a:rPr lang="en-CA" sz="2400" baseline="-25000" dirty="0" smtClean="0">
                <a:solidFill>
                  <a:srgbClr val="C00000"/>
                </a:solidFill>
                <a:sym typeface="Symbol" panose="05050102010706020507" pitchFamily="18" charset="2"/>
              </a:rPr>
              <a:t>0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en-CA" sz="2400" dirty="0">
                <a:solidFill>
                  <a:srgbClr val="C00000"/>
                </a:solidFill>
                <a:sym typeface="Symbol" panose="05050102010706020507" pitchFamily="18" charset="2"/>
              </a:rPr>
              <a:t>  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</a:t>
            </a:r>
            <a:r>
              <a:rPr lang="en-CA" sz="2400" baseline="-25000" dirty="0" smtClean="0">
                <a:solidFill>
                  <a:srgbClr val="C00000"/>
                </a:solidFill>
                <a:sym typeface="Symbol" panose="05050102010706020507" pitchFamily="18" charset="2"/>
              </a:rPr>
              <a:t>m</a:t>
            </a:r>
          </a:p>
          <a:p>
            <a:pPr marL="0" indent="0">
              <a:buNone/>
            </a:pPr>
            <a:r>
              <a:rPr lang="en-CA" sz="2400" dirty="0" smtClean="0">
                <a:sym typeface="Symbol" panose="05050102010706020507" pitchFamily="18" charset="2"/>
              </a:rPr>
              <a:t>The 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potential function</a:t>
            </a:r>
            <a:r>
              <a:rPr lang="en-CA" sz="2400" dirty="0" smtClean="0">
                <a:sym typeface="Symbol" panose="05050102010706020507" pitchFamily="18" charset="2"/>
              </a:rPr>
              <a:t>:</a:t>
            </a:r>
          </a:p>
          <a:p>
            <a:pPr marL="0" indent="0">
              <a:buNone/>
            </a:pPr>
            <a:r>
              <a:rPr lang="en-CA" sz="2400" dirty="0" smtClean="0">
                <a:sym typeface="Symbol" panose="05050102010706020507" pitchFamily="18" charset="2"/>
              </a:rPr>
              <a:t>Each item has a positive (arbitrary but fixed) weight 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w(</a:t>
            </a:r>
            <a:r>
              <a:rPr lang="en-CA" sz="2400" dirty="0" err="1" smtClean="0">
                <a:solidFill>
                  <a:srgbClr val="C00000"/>
                </a:solidFill>
                <a:sym typeface="Symbol" panose="05050102010706020507" pitchFamily="18" charset="2"/>
              </a:rPr>
              <a:t>i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)</a:t>
            </a:r>
          </a:p>
          <a:p>
            <a:pPr marL="0" indent="0">
              <a:buNone/>
            </a:pPr>
            <a:r>
              <a:rPr lang="en-CA" sz="2400" dirty="0" smtClean="0">
                <a:sym typeface="Symbol" panose="05050102010706020507" pitchFamily="18" charset="2"/>
              </a:rPr>
              <a:t>Size of a node , 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s(x)</a:t>
            </a:r>
            <a:r>
              <a:rPr lang="en-CA" sz="2400" dirty="0" smtClean="0">
                <a:sym typeface="Symbol" panose="05050102010706020507" pitchFamily="18" charset="2"/>
              </a:rPr>
              <a:t> is 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Σ weights in its subtree</a:t>
            </a:r>
          </a:p>
          <a:p>
            <a:pPr marL="0" indent="0">
              <a:buNone/>
            </a:pP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Rank</a:t>
            </a:r>
            <a:r>
              <a:rPr lang="en-CA" sz="2400" dirty="0" smtClean="0">
                <a:sym typeface="Symbol" panose="05050102010706020507" pitchFamily="18" charset="2"/>
              </a:rPr>
              <a:t>,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 r(x) </a:t>
            </a:r>
            <a:r>
              <a:rPr lang="en-CA" sz="2400" dirty="0" smtClean="0">
                <a:sym typeface="Symbol" panose="05050102010706020507" pitchFamily="18" charset="2"/>
              </a:rPr>
              <a:t>is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en-CA" sz="2400" dirty="0" err="1" smtClean="0">
                <a:solidFill>
                  <a:srgbClr val="C00000"/>
                </a:solidFill>
                <a:sym typeface="Symbol" panose="05050102010706020507" pitchFamily="18" charset="2"/>
              </a:rPr>
              <a:t>lg</a:t>
            </a: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(s(x))</a:t>
            </a:r>
          </a:p>
          <a:p>
            <a:pPr marL="0" indent="0">
              <a:buNone/>
            </a:pP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Potential = Σ ranks of all nodes</a:t>
            </a:r>
            <a:endParaRPr lang="en-CA" sz="24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en-CA" sz="2400" dirty="0" smtClean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43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90"/>
    </mc:Choice>
    <mc:Fallback>
      <p:transition spd="slow" advTm="62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Splay Trees: The Access Lemma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Splay cost is # rotations done (unless none, in which case 1)</a:t>
            </a:r>
          </a:p>
          <a:p>
            <a:pPr marL="0" indent="0">
              <a:buNone/>
            </a:pP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Access Lemma: </a:t>
            </a:r>
            <a:r>
              <a:rPr lang="en-CA" sz="2400" dirty="0" smtClean="0">
                <a:sym typeface="Symbol" panose="05050102010706020507" pitchFamily="18" charset="2"/>
              </a:rPr>
              <a:t>The amortized time to splay a tree with root t at a node x is at most 3(r(t) – r(x)) + 1 = O(</a:t>
            </a:r>
            <a:r>
              <a:rPr lang="en-CA" sz="2400" dirty="0" err="1" smtClean="0">
                <a:sym typeface="Symbol" panose="05050102010706020507" pitchFamily="18" charset="2"/>
              </a:rPr>
              <a:t>lg</a:t>
            </a:r>
            <a:r>
              <a:rPr lang="en-CA" sz="2400" dirty="0" smtClean="0">
                <a:sym typeface="Symbol" panose="05050102010706020507" pitchFamily="18" charset="2"/>
              </a:rPr>
              <a:t> (s(t)/s(x))</a:t>
            </a:r>
          </a:p>
          <a:p>
            <a:pPr marL="0" indent="0">
              <a:buNone/>
            </a:pPr>
            <a:endParaRPr lang="en-CA" sz="2400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2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30"/>
    </mc:Choice>
    <mc:Fallback>
      <p:transition spd="slow" advTm="77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Splay Trees: The Access Lemma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Splay cost is # rotations done (unless none, in which case 1)</a:t>
            </a:r>
          </a:p>
          <a:p>
            <a:pPr marL="0" indent="0">
              <a:buNone/>
            </a:pP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Access Lemma: </a:t>
            </a:r>
            <a:r>
              <a:rPr lang="en-CA" sz="2400" dirty="0" smtClean="0">
                <a:sym typeface="Symbol" panose="05050102010706020507" pitchFamily="18" charset="2"/>
              </a:rPr>
              <a:t>The amortized time to splay a tree with root t at a node x is at most 3(r(t) – r(x)) + 1 = O(</a:t>
            </a:r>
            <a:r>
              <a:rPr lang="en-CA" sz="2400" dirty="0" err="1" smtClean="0">
                <a:sym typeface="Symbol" panose="05050102010706020507" pitchFamily="18" charset="2"/>
              </a:rPr>
              <a:t>lg</a:t>
            </a:r>
            <a:r>
              <a:rPr lang="en-CA" sz="2400" dirty="0" smtClean="0">
                <a:sym typeface="Symbol" panose="05050102010706020507" pitchFamily="18" charset="2"/>
              </a:rPr>
              <a:t> (s(t)/s(x))</a:t>
            </a:r>
          </a:p>
          <a:p>
            <a:pPr marL="0" indent="0">
              <a:buNone/>
            </a:pPr>
            <a:r>
              <a:rPr lang="en-CA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Proof (sketch):</a:t>
            </a:r>
          </a:p>
          <a:p>
            <a:pPr marL="0" indent="0">
              <a:buNone/>
            </a:pPr>
            <a:r>
              <a:rPr lang="en-CA" sz="2400" dirty="0" smtClean="0">
                <a:solidFill>
                  <a:srgbClr val="FFC000"/>
                </a:solidFill>
                <a:sym typeface="Symbol" panose="05050102010706020507" pitchFamily="18" charset="2"/>
              </a:rPr>
              <a:t>No rotations	bound immediate</a:t>
            </a:r>
          </a:p>
          <a:p>
            <a:pPr marL="0" indent="0">
              <a:buNone/>
            </a:pPr>
            <a:r>
              <a:rPr lang="en-CA" sz="2400" dirty="0" smtClean="0">
                <a:sym typeface="Symbol" panose="05050102010706020507" pitchFamily="18" charset="2"/>
              </a:rPr>
              <a:t>Show amortized time is at most</a:t>
            </a:r>
          </a:p>
          <a:p>
            <a:pPr marL="0" indent="0">
              <a:buNone/>
            </a:pPr>
            <a:r>
              <a:rPr lang="en-CA" sz="2400" dirty="0">
                <a:sym typeface="Symbol" panose="05050102010706020507" pitchFamily="18" charset="2"/>
              </a:rPr>
              <a:t>	</a:t>
            </a:r>
            <a:r>
              <a:rPr lang="en-CA" sz="2400" dirty="0" smtClean="0">
                <a:sym typeface="Symbol" panose="05050102010706020507" pitchFamily="18" charset="2"/>
              </a:rPr>
              <a:t>3(r’(x)-r(x)) + 1 in case 1 (x is child of the root)</a:t>
            </a:r>
          </a:p>
          <a:p>
            <a:pPr marL="0" indent="0">
              <a:buNone/>
            </a:pPr>
            <a:r>
              <a:rPr lang="en-CA" sz="2400" dirty="0" smtClean="0">
                <a:sym typeface="Symbol" panose="05050102010706020507" pitchFamily="18" charset="2"/>
              </a:rPr>
              <a:t>And </a:t>
            </a:r>
          </a:p>
          <a:p>
            <a:pPr marL="0" indent="0">
              <a:buNone/>
            </a:pPr>
            <a:r>
              <a:rPr lang="en-CA" sz="2400" dirty="0">
                <a:sym typeface="Symbol" panose="05050102010706020507" pitchFamily="18" charset="2"/>
              </a:rPr>
              <a:t>	</a:t>
            </a:r>
            <a:r>
              <a:rPr lang="en-CA" sz="2400" dirty="0" smtClean="0">
                <a:sym typeface="Symbol" panose="05050102010706020507" pitchFamily="18" charset="2"/>
              </a:rPr>
              <a:t>3(r</a:t>
            </a:r>
            <a:r>
              <a:rPr lang="en-CA" sz="2400" dirty="0">
                <a:sym typeface="Symbol" panose="05050102010706020507" pitchFamily="18" charset="2"/>
              </a:rPr>
              <a:t>’(x)-r(x)) </a:t>
            </a:r>
            <a:r>
              <a:rPr lang="en-CA" sz="2400" dirty="0" smtClean="0">
                <a:sym typeface="Symbol" panose="05050102010706020507" pitchFamily="18" charset="2"/>
              </a:rPr>
              <a:t> in case 2 or 3 (x is grandchild of root, or farther down)</a:t>
            </a:r>
            <a:endParaRPr lang="en-CA" sz="2400" dirty="0"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en-CA" sz="2400" dirty="0" smtClean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0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45"/>
    </mc:Choice>
    <mc:Fallback>
      <p:transition spd="slow" advTm="28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Splay Trees: More Analysis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dirty="0">
                <a:solidFill>
                  <a:srgbClr val="C00000"/>
                </a:solidFill>
              </a:rPr>
              <a:t>y</a:t>
            </a:r>
            <a:r>
              <a:rPr lang="en-CA" sz="2400" dirty="0" smtClean="0"/>
              <a:t> parent of </a:t>
            </a:r>
            <a:r>
              <a:rPr lang="en-CA" sz="2400" dirty="0" smtClean="0">
                <a:solidFill>
                  <a:srgbClr val="C00000"/>
                </a:solidFill>
              </a:rPr>
              <a:t>x</a:t>
            </a:r>
            <a:r>
              <a:rPr lang="en-CA" sz="2400" dirty="0" smtClean="0"/>
              <a:t>, </a:t>
            </a:r>
            <a:r>
              <a:rPr lang="en-CA" sz="2400" dirty="0" smtClean="0">
                <a:solidFill>
                  <a:srgbClr val="C00000"/>
                </a:solidFill>
              </a:rPr>
              <a:t>z</a:t>
            </a:r>
            <a:r>
              <a:rPr lang="en-CA" sz="2400" dirty="0" smtClean="0"/>
              <a:t> parent of </a:t>
            </a:r>
            <a:r>
              <a:rPr lang="en-CA" sz="2400" dirty="0" smtClean="0">
                <a:solidFill>
                  <a:srgbClr val="C00000"/>
                </a:solidFill>
              </a:rPr>
              <a:t>y</a:t>
            </a:r>
          </a:p>
          <a:p>
            <a:pPr marL="0" indent="0"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Case 1 (1 rotation, a single zig)</a:t>
            </a:r>
          </a:p>
          <a:p>
            <a:pPr marL="0" indent="0">
              <a:buNone/>
            </a:pPr>
            <a:r>
              <a:rPr lang="en-CA" sz="2400" dirty="0" smtClean="0"/>
              <a:t>Amortized time	</a:t>
            </a:r>
            <a:r>
              <a:rPr lang="en-CA" sz="2400" dirty="0" smtClean="0"/>
              <a:t>1+r’(x)+r’(y)-r(x)-r(y)</a:t>
            </a:r>
          </a:p>
          <a:p>
            <a:pPr marL="0" indent="0">
              <a:buNone/>
            </a:pPr>
            <a:r>
              <a:rPr lang="en-CA" sz="2400" dirty="0" smtClean="0"/>
              <a:t>≤1+r’(x)-r(x)		as r(y)≥r’(y)</a:t>
            </a:r>
          </a:p>
          <a:p>
            <a:pPr marL="0" indent="0">
              <a:buNone/>
            </a:pPr>
            <a:r>
              <a:rPr lang="en-CA" sz="2400" dirty="0" smtClean="0"/>
              <a:t>≤ 1</a:t>
            </a:r>
            <a:r>
              <a:rPr lang="en-CA" sz="2400" dirty="0"/>
              <a:t>+ </a:t>
            </a:r>
            <a:r>
              <a:rPr lang="en-CA" sz="2400" dirty="0" smtClean="0"/>
              <a:t>3(r</a:t>
            </a:r>
            <a:r>
              <a:rPr lang="en-CA" sz="2400" dirty="0"/>
              <a:t>’(x)-</a:t>
            </a:r>
            <a:r>
              <a:rPr lang="en-CA" sz="2400" dirty="0" smtClean="0"/>
              <a:t>r(x))	as r</a:t>
            </a:r>
            <a:r>
              <a:rPr lang="en-CA" sz="2400" dirty="0"/>
              <a:t>’(x)-r(x</a:t>
            </a:r>
            <a:r>
              <a:rPr lang="en-CA" sz="2400" dirty="0" smtClean="0"/>
              <a:t>)</a:t>
            </a:r>
            <a:r>
              <a:rPr lang="en-CA" sz="2400" dirty="0"/>
              <a:t> ≥ </a:t>
            </a:r>
            <a:r>
              <a:rPr lang="en-CA" sz="2400" dirty="0" smtClean="0"/>
              <a:t>0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12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23"/>
    </mc:Choice>
    <mc:Fallback>
      <p:transition spd="slow" advTm="33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Splay Trees: More Analysis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dirty="0">
                <a:solidFill>
                  <a:srgbClr val="C00000"/>
                </a:solidFill>
              </a:rPr>
              <a:t>y</a:t>
            </a:r>
            <a:r>
              <a:rPr lang="en-CA" sz="2400" dirty="0" smtClean="0"/>
              <a:t> parent of </a:t>
            </a:r>
            <a:r>
              <a:rPr lang="en-CA" sz="2400" dirty="0" smtClean="0">
                <a:solidFill>
                  <a:srgbClr val="C00000"/>
                </a:solidFill>
              </a:rPr>
              <a:t>x</a:t>
            </a:r>
            <a:r>
              <a:rPr lang="en-CA" sz="2400" dirty="0" smtClean="0"/>
              <a:t>, </a:t>
            </a:r>
            <a:r>
              <a:rPr lang="en-CA" sz="2400" dirty="0" smtClean="0">
                <a:solidFill>
                  <a:srgbClr val="C00000"/>
                </a:solidFill>
              </a:rPr>
              <a:t>z</a:t>
            </a:r>
            <a:r>
              <a:rPr lang="en-CA" sz="2400" dirty="0" smtClean="0"/>
              <a:t> parent of </a:t>
            </a:r>
            <a:r>
              <a:rPr lang="en-CA" sz="2400" dirty="0" smtClean="0">
                <a:solidFill>
                  <a:srgbClr val="C00000"/>
                </a:solidFill>
              </a:rPr>
              <a:t>y</a:t>
            </a:r>
          </a:p>
          <a:p>
            <a:pPr marL="0" indent="0"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Case 1 (1 rotation, a single zig)</a:t>
            </a:r>
          </a:p>
          <a:p>
            <a:pPr marL="0" indent="0">
              <a:buNone/>
            </a:pPr>
            <a:r>
              <a:rPr lang="en-CA" sz="2400" dirty="0" smtClean="0"/>
              <a:t>Amortized time	</a:t>
            </a:r>
            <a:r>
              <a:rPr lang="en-CA" sz="2400" dirty="0" smtClean="0"/>
              <a:t>1+r’(x)+r’(y)-r(x)-r(y)</a:t>
            </a:r>
          </a:p>
          <a:p>
            <a:pPr marL="0" indent="0">
              <a:buNone/>
            </a:pPr>
            <a:r>
              <a:rPr lang="en-CA" sz="2400" dirty="0" smtClean="0"/>
              <a:t>≤1+r’(x)-r(x)		as r(y)&gt;r’(y)</a:t>
            </a:r>
          </a:p>
          <a:p>
            <a:pPr marL="0" indent="0">
              <a:buNone/>
            </a:pPr>
            <a:r>
              <a:rPr lang="en-CA" sz="2400" dirty="0" smtClean="0"/>
              <a:t>≤ 1</a:t>
            </a:r>
            <a:r>
              <a:rPr lang="en-CA" sz="2400" dirty="0"/>
              <a:t>+ </a:t>
            </a:r>
            <a:r>
              <a:rPr lang="en-CA" sz="2400" dirty="0" smtClean="0"/>
              <a:t>3(r</a:t>
            </a:r>
            <a:r>
              <a:rPr lang="en-CA" sz="2400" dirty="0"/>
              <a:t>’(x)-</a:t>
            </a:r>
            <a:r>
              <a:rPr lang="en-CA" sz="2400" dirty="0" smtClean="0"/>
              <a:t>r(x))	as r</a:t>
            </a:r>
            <a:r>
              <a:rPr lang="en-CA" sz="2400" dirty="0"/>
              <a:t>’(x)-r(x</a:t>
            </a:r>
            <a:r>
              <a:rPr lang="en-CA" sz="2400" dirty="0" smtClean="0"/>
              <a:t>)&gt;0</a:t>
            </a:r>
          </a:p>
          <a:p>
            <a:pPr marL="0" indent="0"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Case 2 (2 rotations, a zig-zag or a zig-zig)</a:t>
            </a:r>
          </a:p>
          <a:p>
            <a:pPr marL="0" indent="0">
              <a:buNone/>
            </a:pPr>
            <a:r>
              <a:rPr lang="en-CA" sz="2400" dirty="0"/>
              <a:t>	</a:t>
            </a:r>
            <a:r>
              <a:rPr lang="en-CA" sz="2400" dirty="0" smtClean="0"/>
              <a:t>2 + r</a:t>
            </a:r>
            <a:r>
              <a:rPr lang="en-CA" sz="2400" dirty="0"/>
              <a:t>’(x)+r’(y</a:t>
            </a:r>
            <a:r>
              <a:rPr lang="en-CA" sz="2400" dirty="0" smtClean="0"/>
              <a:t>) +r(z) -</a:t>
            </a:r>
            <a:r>
              <a:rPr lang="en-CA" sz="2400" dirty="0"/>
              <a:t>r(x)-r(y</a:t>
            </a:r>
            <a:r>
              <a:rPr lang="en-CA" sz="2400" dirty="0" smtClean="0"/>
              <a:t>)- r(z)		as only x, y, z can change rank</a:t>
            </a:r>
          </a:p>
          <a:p>
            <a:pPr marL="0" indent="0">
              <a:buNone/>
            </a:pPr>
            <a:r>
              <a:rPr lang="en-CA" sz="2400" dirty="0" smtClean="0"/>
              <a:t>= </a:t>
            </a:r>
            <a:r>
              <a:rPr lang="en-CA" sz="2400" dirty="0"/>
              <a:t>2 </a:t>
            </a:r>
            <a:r>
              <a:rPr lang="en-CA" sz="2400" dirty="0" smtClean="0"/>
              <a:t>+ r</a:t>
            </a:r>
            <a:r>
              <a:rPr lang="en-CA" sz="2400" dirty="0"/>
              <a:t>’(y) +</a:t>
            </a:r>
            <a:r>
              <a:rPr lang="en-CA" sz="2400" dirty="0" smtClean="0"/>
              <a:t>r’(</a:t>
            </a:r>
            <a:r>
              <a:rPr lang="en-CA" sz="2400" dirty="0"/>
              <a:t>z) -r(x)-</a:t>
            </a:r>
            <a:r>
              <a:rPr lang="en-CA" sz="2400" dirty="0" smtClean="0"/>
              <a:t>r(y)				as r’(x)=r(z)</a:t>
            </a:r>
          </a:p>
          <a:p>
            <a:pPr marL="0" indent="0">
              <a:buNone/>
            </a:pPr>
            <a:r>
              <a:rPr lang="en-CA" sz="2400" dirty="0"/>
              <a:t>≤ 2 + r’(x) +r’(z</a:t>
            </a:r>
            <a:r>
              <a:rPr lang="en-CA" sz="2400" dirty="0" smtClean="0"/>
              <a:t>)-2r(x</a:t>
            </a:r>
            <a:r>
              <a:rPr lang="en-CA" sz="2400" dirty="0"/>
              <a:t>) 		</a:t>
            </a:r>
            <a:r>
              <a:rPr lang="en-CA" sz="2400" dirty="0" smtClean="0"/>
              <a:t>(manipulating)</a:t>
            </a:r>
            <a:r>
              <a:rPr lang="en-CA" sz="2400" dirty="0"/>
              <a:t>		as r’(x</a:t>
            </a:r>
            <a:r>
              <a:rPr lang="en-CA" sz="2400" dirty="0" smtClean="0"/>
              <a:t>)≥r’(y) and r(y)≥r(x)</a:t>
            </a:r>
            <a:endParaRPr lang="en-CA" sz="2400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8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90"/>
    </mc:Choice>
    <mc:Fallback>
      <p:transition spd="slow" advTm="38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on the Access Lemma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dirty="0" smtClean="0"/>
              <a:t>Finally we claim </a:t>
            </a:r>
            <a:r>
              <a:rPr lang="en-CA" sz="2400" dirty="0" smtClean="0"/>
              <a:t>2 </a:t>
            </a:r>
            <a:r>
              <a:rPr lang="en-CA" sz="2400" dirty="0"/>
              <a:t>+ r’(x) +r’(z</a:t>
            </a:r>
            <a:r>
              <a:rPr lang="en-CA" sz="2400" dirty="0" smtClean="0"/>
              <a:t>)-2r(x) is at most 3(r’(x)-r(x))</a:t>
            </a:r>
          </a:p>
          <a:p>
            <a:pPr marL="0" indent="0">
              <a:buNone/>
            </a:pPr>
            <a:r>
              <a:rPr lang="en-CA" sz="2400" dirty="0" smtClean="0"/>
              <a:t>(i.e</a:t>
            </a:r>
            <a:r>
              <a:rPr lang="en-CA" sz="2400" dirty="0"/>
              <a:t>. </a:t>
            </a:r>
            <a:r>
              <a:rPr lang="en-CA" sz="2400" dirty="0" smtClean="0"/>
              <a:t>2r</a:t>
            </a:r>
            <a:r>
              <a:rPr lang="en-CA" sz="2400" dirty="0"/>
              <a:t>’(x) </a:t>
            </a:r>
            <a:r>
              <a:rPr lang="en-CA" sz="2400" dirty="0" smtClean="0"/>
              <a:t>- r(x</a:t>
            </a:r>
            <a:r>
              <a:rPr lang="en-CA" sz="2400" dirty="0"/>
              <a:t>) </a:t>
            </a:r>
            <a:r>
              <a:rPr lang="en-CA" sz="2400" dirty="0" smtClean="0"/>
              <a:t>- r</a:t>
            </a:r>
            <a:r>
              <a:rPr lang="en-CA" sz="2400" dirty="0"/>
              <a:t>’(z</a:t>
            </a:r>
            <a:r>
              <a:rPr lang="en-CA" sz="2400" dirty="0" smtClean="0"/>
              <a:t>) ≥ 2)</a:t>
            </a:r>
          </a:p>
          <a:p>
            <a:pPr marL="0" indent="0">
              <a:buNone/>
            </a:pPr>
            <a:r>
              <a:rPr lang="en-CA" sz="2400" dirty="0" smtClean="0"/>
              <a:t>And with some manipulations relying on the convexity of the log function we get the claim.</a:t>
            </a:r>
          </a:p>
          <a:p>
            <a:pPr marL="0" indent="0">
              <a:buNone/>
            </a:pPr>
            <a:endParaRPr lang="en-CA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3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25"/>
    </mc:Choice>
    <mc:Fallback>
      <p:transition spd="slow" advTm="10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 More on the Access Lemma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Case 3</a:t>
            </a:r>
            <a:r>
              <a:rPr lang="en-CA" sz="2400" dirty="0" smtClean="0"/>
              <a:t>- amortized time of the step is</a:t>
            </a:r>
          </a:p>
          <a:p>
            <a:pPr marL="0" indent="0">
              <a:buNone/>
            </a:pPr>
            <a:r>
              <a:rPr lang="en-CA" sz="2400" dirty="0" smtClean="0"/>
              <a:t>2 </a:t>
            </a:r>
            <a:r>
              <a:rPr lang="en-CA" sz="2400" dirty="0"/>
              <a:t>+ r’(x)+r’(y) +</a:t>
            </a:r>
            <a:r>
              <a:rPr lang="en-CA" sz="2400" dirty="0" smtClean="0"/>
              <a:t>r’(</a:t>
            </a:r>
            <a:r>
              <a:rPr lang="en-CA" sz="2400" dirty="0"/>
              <a:t>z) -r(x)-r(y)- r(z</a:t>
            </a:r>
            <a:r>
              <a:rPr lang="en-CA" sz="2400" dirty="0" smtClean="0"/>
              <a:t>)</a:t>
            </a:r>
          </a:p>
          <a:p>
            <a:pPr marL="0" indent="0">
              <a:buNone/>
            </a:pPr>
            <a:r>
              <a:rPr lang="en-CA" sz="2400" dirty="0" smtClean="0"/>
              <a:t>And with similar manipulation we get this is at most 2(r’(x)-r(x))</a:t>
            </a:r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r>
              <a:rPr lang="en-CA" sz="2400" dirty="0" smtClean="0"/>
              <a:t>The lemma follows by summing amortized times for all steps</a:t>
            </a:r>
          </a:p>
          <a:p>
            <a:pPr marL="0" indent="0">
              <a:buNone/>
            </a:pPr>
            <a:r>
              <a:rPr lang="en-CA" sz="2400" dirty="0" smtClean="0"/>
              <a:t>The sum </a:t>
            </a:r>
            <a:r>
              <a:rPr lang="en-CA" sz="2400" dirty="0" smtClean="0">
                <a:solidFill>
                  <a:srgbClr val="C00000"/>
                </a:solidFill>
              </a:rPr>
              <a:t>telescopes</a:t>
            </a:r>
            <a:r>
              <a:rPr lang="en-CA" sz="2400" dirty="0" smtClean="0"/>
              <a:t> to an upper bound of</a:t>
            </a:r>
          </a:p>
          <a:p>
            <a:pPr marL="0" indent="0">
              <a:buNone/>
            </a:pPr>
            <a:r>
              <a:rPr lang="en-CA" sz="2400" dirty="0" smtClean="0"/>
              <a:t>3(r’(x)-r(x))+1 = 3(r(t)-r(x)) + 1</a:t>
            </a:r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endParaRPr lang="en-CA" sz="2400" dirty="0" smtClean="0"/>
          </a:p>
          <a:p>
            <a:pPr marL="0" indent="0">
              <a:buNone/>
            </a:pPr>
            <a:endParaRPr lang="en-CA" sz="2400" dirty="0" smtClean="0"/>
          </a:p>
          <a:p>
            <a:pPr marL="0" indent="0">
              <a:buNone/>
            </a:pPr>
            <a:endParaRPr lang="en-CA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3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51"/>
    </mc:Choice>
    <mc:Fallback>
      <p:transition spd="slow" advTm="44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 More on the Access Lemma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Case 3</a:t>
            </a:r>
            <a:r>
              <a:rPr lang="en-CA" sz="2400" dirty="0" smtClean="0"/>
              <a:t>- amortized time of the step is</a:t>
            </a:r>
          </a:p>
          <a:p>
            <a:pPr marL="0" indent="0">
              <a:buNone/>
            </a:pPr>
            <a:r>
              <a:rPr lang="en-CA" sz="2400" dirty="0" smtClean="0"/>
              <a:t>2 </a:t>
            </a:r>
            <a:r>
              <a:rPr lang="en-CA" sz="2400" dirty="0"/>
              <a:t>+ r’(x)+r’(y) +r(z) -r(x)-r(y)- r(z</a:t>
            </a:r>
            <a:r>
              <a:rPr lang="en-CA" sz="2400" dirty="0" smtClean="0"/>
              <a:t>)</a:t>
            </a:r>
          </a:p>
          <a:p>
            <a:pPr marL="0" indent="0">
              <a:buNone/>
            </a:pPr>
            <a:r>
              <a:rPr lang="en-CA" sz="2400" dirty="0" smtClean="0"/>
              <a:t>And with similar manipulation we get this is at most (2(r’(x)-r(x)</a:t>
            </a:r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r>
              <a:rPr lang="en-CA" sz="2400" dirty="0" smtClean="0"/>
              <a:t>The lemma follows by summing amortized times for all steps</a:t>
            </a:r>
          </a:p>
          <a:p>
            <a:pPr marL="0" indent="0">
              <a:buNone/>
            </a:pPr>
            <a:r>
              <a:rPr lang="en-CA" sz="2400" dirty="0" smtClean="0"/>
              <a:t>The sum </a:t>
            </a:r>
            <a:r>
              <a:rPr lang="en-CA" sz="2400" dirty="0" smtClean="0">
                <a:solidFill>
                  <a:srgbClr val="C00000"/>
                </a:solidFill>
              </a:rPr>
              <a:t>telescopes</a:t>
            </a:r>
            <a:r>
              <a:rPr lang="en-CA" sz="2400" dirty="0" smtClean="0"/>
              <a:t> to an upper bound of</a:t>
            </a:r>
          </a:p>
          <a:p>
            <a:pPr marL="0" indent="0">
              <a:buNone/>
            </a:pPr>
            <a:r>
              <a:rPr lang="en-CA" sz="2400" dirty="0" smtClean="0"/>
              <a:t>3(r’(x)-r(x))+1 = 3(r(t)-r(x)) + 1</a:t>
            </a:r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r>
              <a:rPr lang="en-CA" sz="2400" dirty="0" smtClean="0">
                <a:solidFill>
                  <a:srgbClr val="C00000"/>
                </a:solidFill>
              </a:rPr>
              <a:t>Note the lemma holds for any assignment of positive weights</a:t>
            </a:r>
          </a:p>
          <a:p>
            <a:pPr marL="0" indent="0">
              <a:buNone/>
            </a:pPr>
            <a:endParaRPr lang="en-CA" sz="2400" dirty="0" smtClean="0"/>
          </a:p>
          <a:p>
            <a:pPr marL="0" indent="0">
              <a:buNone/>
            </a:pPr>
            <a:endParaRPr lang="en-CA" sz="2400" dirty="0" smtClean="0"/>
          </a:p>
          <a:p>
            <a:pPr marL="0" indent="0">
              <a:buNone/>
            </a:pPr>
            <a:endParaRPr lang="en-CA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7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39"/>
    </mc:Choice>
    <mc:Fallback>
      <p:transition spd="slow" advTm="30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 Organizing Binary Search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How can we update a binary search tree on an access to improve its performance?</a:t>
            </a:r>
          </a:p>
          <a:p>
            <a:pPr marL="0" indent="0">
              <a:buNone/>
            </a:pPr>
            <a:r>
              <a:rPr lang="en-CA" dirty="0" smtClean="0"/>
              <a:t>Follow the ideas from linear search </a:t>
            </a:r>
          </a:p>
          <a:p>
            <a:pPr marL="0" indent="0">
              <a:buNone/>
            </a:pPr>
            <a:r>
              <a:rPr lang="en-CA" dirty="0" smtClean="0"/>
              <a:t>Recall “transpose” on linear search</a:t>
            </a:r>
          </a:p>
          <a:p>
            <a:pPr marL="0" indent="0">
              <a:buNone/>
            </a:pPr>
            <a:r>
              <a:rPr lang="en-CA" dirty="0" smtClean="0"/>
              <a:t>So on an access “swap with parent” in a BST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2332495" y="4940299"/>
            <a:ext cx="681925" cy="81366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Isosceles Triangle 5"/>
          <p:cNvSpPr/>
          <p:nvPr/>
        </p:nvSpPr>
        <p:spPr>
          <a:xfrm>
            <a:off x="3222354" y="5238427"/>
            <a:ext cx="681925" cy="81366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Isosceles Triangle 6"/>
          <p:cNvSpPr/>
          <p:nvPr/>
        </p:nvSpPr>
        <p:spPr>
          <a:xfrm>
            <a:off x="4104465" y="5252540"/>
            <a:ext cx="681925" cy="81366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Isosceles Triangle 7"/>
          <p:cNvSpPr/>
          <p:nvPr/>
        </p:nvSpPr>
        <p:spPr>
          <a:xfrm>
            <a:off x="6950991" y="5252540"/>
            <a:ext cx="681925" cy="81366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Isosceles Triangle 8"/>
          <p:cNvSpPr/>
          <p:nvPr/>
        </p:nvSpPr>
        <p:spPr>
          <a:xfrm>
            <a:off x="7803397" y="5252540"/>
            <a:ext cx="681925" cy="81366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Isosceles Triangle 9"/>
          <p:cNvSpPr/>
          <p:nvPr/>
        </p:nvSpPr>
        <p:spPr>
          <a:xfrm>
            <a:off x="8691322" y="4940299"/>
            <a:ext cx="681925" cy="81366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3153905" y="4293031"/>
            <a:ext cx="209227" cy="2014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>
            <a:off x="3895238" y="4738822"/>
            <a:ext cx="209227" cy="2014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/>
          <p:cNvSpPr/>
          <p:nvPr/>
        </p:nvSpPr>
        <p:spPr>
          <a:xfrm>
            <a:off x="8485322" y="4293030"/>
            <a:ext cx="209227" cy="2014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/>
          <p:cNvSpPr/>
          <p:nvPr/>
        </p:nvSpPr>
        <p:spPr>
          <a:xfrm>
            <a:off x="7624519" y="4738822"/>
            <a:ext cx="209227" cy="2014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/>
          <p:cNvSpPr txBox="1"/>
          <p:nvPr/>
        </p:nvSpPr>
        <p:spPr>
          <a:xfrm>
            <a:off x="3111284" y="4168157"/>
            <a:ext cx="503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x</a:t>
            </a:r>
            <a:endParaRPr lang="en-CA" dirty="0"/>
          </a:p>
        </p:txBody>
      </p:sp>
      <p:sp>
        <p:nvSpPr>
          <p:cNvPr id="17" name="TextBox 16"/>
          <p:cNvSpPr txBox="1"/>
          <p:nvPr/>
        </p:nvSpPr>
        <p:spPr>
          <a:xfrm>
            <a:off x="3871996" y="4631074"/>
            <a:ext cx="37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y</a:t>
            </a:r>
            <a:endParaRPr lang="en-CA" dirty="0"/>
          </a:p>
        </p:txBody>
      </p:sp>
      <p:sp>
        <p:nvSpPr>
          <p:cNvPr id="18" name="TextBox 17"/>
          <p:cNvSpPr txBox="1"/>
          <p:nvPr/>
        </p:nvSpPr>
        <p:spPr>
          <a:xfrm>
            <a:off x="8423330" y="4163405"/>
            <a:ext cx="43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y</a:t>
            </a:r>
            <a:endParaRPr lang="en-CA" dirty="0"/>
          </a:p>
        </p:txBody>
      </p:sp>
      <p:sp>
        <p:nvSpPr>
          <p:cNvPr id="19" name="TextBox 18"/>
          <p:cNvSpPr txBox="1"/>
          <p:nvPr/>
        </p:nvSpPr>
        <p:spPr>
          <a:xfrm>
            <a:off x="7604181" y="4631074"/>
            <a:ext cx="37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x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5548393" y="5316695"/>
            <a:ext cx="790414" cy="45719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Connector 21"/>
          <p:cNvCxnSpPr>
            <a:stCxn id="5" idx="0"/>
          </p:cNvCxnSpPr>
          <p:nvPr/>
        </p:nvCxnSpPr>
        <p:spPr>
          <a:xfrm flipV="1">
            <a:off x="2673458" y="4449530"/>
            <a:ext cx="511443" cy="4907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833746" y="4436065"/>
            <a:ext cx="657388" cy="3488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7" idx="1"/>
          </p:cNvCxnSpPr>
          <p:nvPr/>
        </p:nvCxnSpPr>
        <p:spPr>
          <a:xfrm>
            <a:off x="3365716" y="4436066"/>
            <a:ext cx="506280" cy="3796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6" idx="0"/>
          </p:cNvCxnSpPr>
          <p:nvPr/>
        </p:nvCxnSpPr>
        <p:spPr>
          <a:xfrm flipV="1">
            <a:off x="3563317" y="4889120"/>
            <a:ext cx="370667" cy="3493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7" idx="0"/>
          </p:cNvCxnSpPr>
          <p:nvPr/>
        </p:nvCxnSpPr>
        <p:spPr>
          <a:xfrm>
            <a:off x="4081223" y="4892928"/>
            <a:ext cx="364205" cy="3596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0" idx="0"/>
          </p:cNvCxnSpPr>
          <p:nvPr/>
        </p:nvCxnSpPr>
        <p:spPr>
          <a:xfrm flipH="1" flipV="1">
            <a:off x="8672590" y="4480144"/>
            <a:ext cx="359695" cy="4601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8" idx="0"/>
          </p:cNvCxnSpPr>
          <p:nvPr/>
        </p:nvCxnSpPr>
        <p:spPr>
          <a:xfrm flipV="1">
            <a:off x="7291954" y="4896395"/>
            <a:ext cx="354041" cy="3561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9" idx="0"/>
          </p:cNvCxnSpPr>
          <p:nvPr/>
        </p:nvCxnSpPr>
        <p:spPr>
          <a:xfrm flipH="1" flipV="1">
            <a:off x="7824387" y="4900798"/>
            <a:ext cx="319973" cy="3517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010546" y="4163405"/>
            <a:ext cx="165000" cy="1615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8340830" y="4171004"/>
            <a:ext cx="165000" cy="1615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4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16"/>
    </mc:Choice>
    <mc:Fallback>
      <p:transition spd="slow" advTm="47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Balance Theorem (if you care)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dirty="0" smtClean="0">
                <a:solidFill>
                  <a:srgbClr val="C00000"/>
                </a:solidFill>
              </a:rPr>
              <a:t>Balance Theorem: </a:t>
            </a:r>
            <a:r>
              <a:rPr lang="en-CA" sz="2400" dirty="0" smtClean="0"/>
              <a:t>Total access time is O((</a:t>
            </a:r>
            <a:r>
              <a:rPr lang="en-CA" sz="2400" dirty="0" err="1" smtClean="0"/>
              <a:t>m+n</a:t>
            </a:r>
            <a:r>
              <a:rPr lang="en-CA" sz="2400" dirty="0" smtClean="0"/>
              <a:t>) lg (</a:t>
            </a:r>
            <a:r>
              <a:rPr lang="en-CA" sz="2400" dirty="0" err="1" smtClean="0"/>
              <a:t>n+m</a:t>
            </a:r>
            <a:r>
              <a:rPr lang="en-CA" sz="2400" dirty="0" smtClean="0"/>
              <a:t>))</a:t>
            </a:r>
          </a:p>
          <a:p>
            <a:pPr marL="0" indent="0">
              <a:buNone/>
            </a:pPr>
            <a:r>
              <a:rPr lang="en-CA" sz="2400" dirty="0" smtClean="0">
                <a:solidFill>
                  <a:srgbClr val="C00000"/>
                </a:solidFill>
              </a:rPr>
              <a:t>Proof: </a:t>
            </a:r>
            <a:r>
              <a:rPr lang="en-CA" sz="2400" dirty="0" smtClean="0"/>
              <a:t>Assign each node weight 1/n: total is 1</a:t>
            </a:r>
          </a:p>
          <a:p>
            <a:pPr marL="0" indent="0">
              <a:buNone/>
            </a:pPr>
            <a:r>
              <a:rPr lang="en-CA" sz="2400" dirty="0"/>
              <a:t>	</a:t>
            </a:r>
            <a:r>
              <a:rPr lang="en-CA" sz="2400" dirty="0" smtClean="0"/>
              <a:t>amortized cost is 3 lg n + 1</a:t>
            </a:r>
          </a:p>
          <a:p>
            <a:pPr marL="0" indent="0">
              <a:buNone/>
            </a:pPr>
            <a:r>
              <a:rPr lang="en-CA" sz="2400" dirty="0" smtClean="0"/>
              <a:t>Drop of potential is at most n lg n</a:t>
            </a:r>
            <a:endParaRPr lang="en-CA" sz="2400" dirty="0" smtClean="0"/>
          </a:p>
          <a:p>
            <a:pPr marL="0" indent="0">
              <a:buNone/>
            </a:pPr>
            <a:endParaRPr lang="en-CA" sz="2400" dirty="0" smtClean="0"/>
          </a:p>
          <a:p>
            <a:pPr marL="0" indent="0">
              <a:buNone/>
            </a:pPr>
            <a:endParaRPr lang="en-CA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8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26"/>
    </mc:Choice>
    <mc:Fallback>
      <p:transition spd="slow" advTm="73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Static Optimality Theorem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CA" sz="2400" dirty="0" smtClean="0"/>
          </a:p>
          <a:p>
            <a:pPr marL="0" indent="0">
              <a:buNone/>
            </a:pPr>
            <a:r>
              <a:rPr lang="en-CA" sz="2400" dirty="0" smtClean="0">
                <a:solidFill>
                  <a:srgbClr val="C00000"/>
                </a:solidFill>
              </a:rPr>
              <a:t>Static Optimality Theorem: </a:t>
            </a:r>
            <a:r>
              <a:rPr lang="en-CA" sz="2400" dirty="0" smtClean="0"/>
              <a:t>If every item is a accessed at least once, the total time is </a:t>
            </a:r>
            <a:r>
              <a:rPr lang="en-CA" sz="2400" dirty="0" smtClean="0">
                <a:solidFill>
                  <a:srgbClr val="C00000"/>
                </a:solidFill>
              </a:rPr>
              <a:t>O(m+ </a:t>
            </a:r>
            <a:r>
              <a:rPr lang="el-GR" sz="2400" dirty="0" smtClean="0">
                <a:solidFill>
                  <a:srgbClr val="C00000"/>
                </a:solidFill>
              </a:rPr>
              <a:t>Σ</a:t>
            </a:r>
            <a:r>
              <a:rPr lang="en-CA" sz="2400" dirty="0" smtClean="0">
                <a:solidFill>
                  <a:srgbClr val="C00000"/>
                </a:solidFill>
              </a:rPr>
              <a:t> q(</a:t>
            </a:r>
            <a:r>
              <a:rPr lang="en-CA" sz="2400" dirty="0" err="1" smtClean="0">
                <a:solidFill>
                  <a:srgbClr val="C00000"/>
                </a:solidFill>
              </a:rPr>
              <a:t>i</a:t>
            </a:r>
            <a:r>
              <a:rPr lang="en-CA" sz="2400" dirty="0" smtClean="0">
                <a:solidFill>
                  <a:srgbClr val="C00000"/>
                </a:solidFill>
              </a:rPr>
              <a:t>) lg(m/q(</a:t>
            </a:r>
            <a:r>
              <a:rPr lang="en-CA" sz="2400" dirty="0" err="1" smtClean="0">
                <a:solidFill>
                  <a:srgbClr val="C00000"/>
                </a:solidFill>
              </a:rPr>
              <a:t>i</a:t>
            </a:r>
            <a:r>
              <a:rPr lang="en-CA" sz="2400" dirty="0" smtClean="0">
                <a:solidFill>
                  <a:srgbClr val="C00000"/>
                </a:solidFill>
              </a:rPr>
              <a:t>))</a:t>
            </a:r>
            <a:r>
              <a:rPr lang="en-CA" sz="2400" dirty="0" smtClean="0"/>
              <a:t>	where </a:t>
            </a:r>
            <a:r>
              <a:rPr lang="en-CA" sz="2400" dirty="0" smtClean="0">
                <a:solidFill>
                  <a:srgbClr val="C00000"/>
                </a:solidFill>
              </a:rPr>
              <a:t>q(</a:t>
            </a:r>
            <a:r>
              <a:rPr lang="en-CA" sz="2400" dirty="0" err="1" smtClean="0">
                <a:solidFill>
                  <a:srgbClr val="C00000"/>
                </a:solidFill>
              </a:rPr>
              <a:t>i</a:t>
            </a:r>
            <a:r>
              <a:rPr lang="en-CA" sz="2400" dirty="0" smtClean="0">
                <a:solidFill>
                  <a:srgbClr val="C00000"/>
                </a:solidFill>
              </a:rPr>
              <a:t>)</a:t>
            </a:r>
            <a:r>
              <a:rPr lang="en-CA" sz="2400" dirty="0" smtClean="0"/>
              <a:t>= # times A[</a:t>
            </a:r>
            <a:r>
              <a:rPr lang="en-CA" sz="2400" dirty="0" err="1" smtClean="0"/>
              <a:t>i</a:t>
            </a:r>
            <a:r>
              <a:rPr lang="en-CA" sz="2400" dirty="0" smtClean="0"/>
              <a:t>] is accessed.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8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62"/>
    </mc:Choice>
    <mc:Fallback>
      <p:transition spd="slow" advTm="25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Static Optimality Theorem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CA" sz="2400" dirty="0" smtClean="0"/>
          </a:p>
          <a:p>
            <a:pPr marL="0" indent="0">
              <a:buNone/>
            </a:pPr>
            <a:r>
              <a:rPr lang="en-CA" sz="2400" dirty="0" smtClean="0">
                <a:solidFill>
                  <a:srgbClr val="C00000"/>
                </a:solidFill>
              </a:rPr>
              <a:t>Static Optimality Theorem: </a:t>
            </a:r>
            <a:r>
              <a:rPr lang="en-CA" sz="2400" dirty="0" smtClean="0"/>
              <a:t>If every item is a accessed at least once, the total time is </a:t>
            </a:r>
            <a:r>
              <a:rPr lang="en-CA" sz="2400" dirty="0" smtClean="0">
                <a:solidFill>
                  <a:srgbClr val="C00000"/>
                </a:solidFill>
              </a:rPr>
              <a:t>O(m+ </a:t>
            </a:r>
            <a:r>
              <a:rPr lang="el-GR" sz="2400" dirty="0" smtClean="0">
                <a:solidFill>
                  <a:srgbClr val="C00000"/>
                </a:solidFill>
              </a:rPr>
              <a:t>Σ</a:t>
            </a:r>
            <a:r>
              <a:rPr lang="en-CA" sz="2400" dirty="0" smtClean="0">
                <a:solidFill>
                  <a:srgbClr val="C00000"/>
                </a:solidFill>
              </a:rPr>
              <a:t> q(</a:t>
            </a:r>
            <a:r>
              <a:rPr lang="en-CA" sz="2400" dirty="0" err="1" smtClean="0">
                <a:solidFill>
                  <a:srgbClr val="C00000"/>
                </a:solidFill>
              </a:rPr>
              <a:t>i</a:t>
            </a:r>
            <a:r>
              <a:rPr lang="en-CA" sz="2400" dirty="0" smtClean="0">
                <a:solidFill>
                  <a:srgbClr val="C00000"/>
                </a:solidFill>
              </a:rPr>
              <a:t>) lg(m/q(</a:t>
            </a:r>
            <a:r>
              <a:rPr lang="en-CA" sz="2400" dirty="0" err="1" smtClean="0">
                <a:solidFill>
                  <a:srgbClr val="C00000"/>
                </a:solidFill>
              </a:rPr>
              <a:t>i</a:t>
            </a:r>
            <a:r>
              <a:rPr lang="en-CA" sz="2400" dirty="0" smtClean="0">
                <a:solidFill>
                  <a:srgbClr val="C00000"/>
                </a:solidFill>
              </a:rPr>
              <a:t>))</a:t>
            </a:r>
            <a:r>
              <a:rPr lang="en-CA" sz="2400" dirty="0" smtClean="0"/>
              <a:t>	where </a:t>
            </a:r>
            <a:r>
              <a:rPr lang="en-CA" sz="2400" dirty="0" smtClean="0">
                <a:solidFill>
                  <a:srgbClr val="C00000"/>
                </a:solidFill>
              </a:rPr>
              <a:t>q(</a:t>
            </a:r>
            <a:r>
              <a:rPr lang="en-CA" sz="2400" dirty="0" err="1" smtClean="0">
                <a:solidFill>
                  <a:srgbClr val="C00000"/>
                </a:solidFill>
              </a:rPr>
              <a:t>i</a:t>
            </a:r>
            <a:r>
              <a:rPr lang="en-CA" sz="2400" dirty="0" smtClean="0">
                <a:solidFill>
                  <a:srgbClr val="C00000"/>
                </a:solidFill>
              </a:rPr>
              <a:t>)</a:t>
            </a:r>
            <a:r>
              <a:rPr lang="en-CA" sz="2400" dirty="0" smtClean="0"/>
              <a:t>= # times A[</a:t>
            </a:r>
            <a:r>
              <a:rPr lang="en-CA" sz="2400" dirty="0" err="1" smtClean="0"/>
              <a:t>i</a:t>
            </a:r>
            <a:r>
              <a:rPr lang="en-CA" sz="2400" dirty="0" smtClean="0"/>
              <a:t>] is accessed.</a:t>
            </a:r>
          </a:p>
          <a:p>
            <a:pPr marL="0" indent="0">
              <a:buNone/>
            </a:pPr>
            <a:r>
              <a:rPr lang="en-CA" sz="2400" dirty="0" smtClean="0"/>
              <a:t>In the static optimal tree the average cost will be (about) “</a:t>
            </a:r>
            <a:r>
              <a:rPr lang="en-CA" sz="2400" dirty="0" smtClean="0">
                <a:solidFill>
                  <a:srgbClr val="FFC000"/>
                </a:solidFill>
              </a:rPr>
              <a:t>H</a:t>
            </a:r>
            <a:r>
              <a:rPr lang="en-CA" sz="2400" dirty="0" smtClean="0"/>
              <a:t>”, </a:t>
            </a:r>
          </a:p>
          <a:p>
            <a:pPr marL="0" indent="0">
              <a:buNone/>
            </a:pPr>
            <a:r>
              <a:rPr lang="en-CA" sz="2400" dirty="0" smtClean="0"/>
              <a:t>i.e. </a:t>
            </a:r>
            <a:r>
              <a:rPr lang="el-GR" sz="2400" dirty="0" smtClean="0">
                <a:solidFill>
                  <a:srgbClr val="FFC000"/>
                </a:solidFill>
              </a:rPr>
              <a:t>Σ</a:t>
            </a:r>
            <a:r>
              <a:rPr lang="en-CA" sz="2400" dirty="0" smtClean="0">
                <a:solidFill>
                  <a:srgbClr val="FFC000"/>
                </a:solidFill>
              </a:rPr>
              <a:t> (q(</a:t>
            </a:r>
            <a:r>
              <a:rPr lang="en-CA" sz="2400" dirty="0" err="1" smtClean="0">
                <a:solidFill>
                  <a:srgbClr val="FFC000"/>
                </a:solidFill>
              </a:rPr>
              <a:t>i</a:t>
            </a:r>
            <a:r>
              <a:rPr lang="en-CA" sz="2400" dirty="0" smtClean="0">
                <a:solidFill>
                  <a:srgbClr val="FFC000"/>
                </a:solidFill>
              </a:rPr>
              <a:t>)/m) lg(m/q(</a:t>
            </a:r>
            <a:r>
              <a:rPr lang="en-CA" sz="2400" dirty="0" err="1" smtClean="0">
                <a:solidFill>
                  <a:srgbClr val="FFC000"/>
                </a:solidFill>
              </a:rPr>
              <a:t>i</a:t>
            </a:r>
            <a:r>
              <a:rPr lang="en-CA" sz="2400" dirty="0" smtClean="0">
                <a:solidFill>
                  <a:srgbClr val="FFC000"/>
                </a:solidFill>
              </a:rPr>
              <a:t>))</a:t>
            </a:r>
            <a:r>
              <a:rPr lang="en-CA" sz="2400" dirty="0" smtClean="0">
                <a:solidFill>
                  <a:srgbClr val="C00000"/>
                </a:solidFill>
              </a:rPr>
              <a:t> …. </a:t>
            </a:r>
          </a:p>
          <a:p>
            <a:pPr marL="0" indent="0">
              <a:buNone/>
            </a:pPr>
            <a:r>
              <a:rPr lang="en-CA" sz="2400" dirty="0" smtClean="0"/>
              <a:t>Multiplying by </a:t>
            </a:r>
            <a:r>
              <a:rPr lang="en-CA" sz="2400" dirty="0" smtClean="0">
                <a:solidFill>
                  <a:srgbClr val="FFC000"/>
                </a:solidFill>
              </a:rPr>
              <a:t>m</a:t>
            </a:r>
            <a:r>
              <a:rPr lang="en-CA" sz="2400" dirty="0" smtClean="0"/>
              <a:t> we have the bound in the theorem …up to “</a:t>
            </a:r>
            <a:r>
              <a:rPr lang="en-CA" sz="2400" dirty="0" smtClean="0">
                <a:solidFill>
                  <a:srgbClr val="FFC000"/>
                </a:solidFill>
              </a:rPr>
              <a:t>O</a:t>
            </a:r>
            <a:r>
              <a:rPr lang="en-CA" sz="2400" dirty="0" smtClean="0"/>
              <a:t>”</a:t>
            </a:r>
            <a:endParaRPr lang="en-CA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45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36"/>
    </mc:Choice>
    <mc:Fallback>
      <p:transition spd="slow" advTm="58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Static Optimality Theorem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CA" sz="2400" dirty="0" smtClean="0"/>
          </a:p>
          <a:p>
            <a:pPr marL="0" indent="0">
              <a:buNone/>
            </a:pPr>
            <a:r>
              <a:rPr lang="en-CA" sz="2400" dirty="0" smtClean="0">
                <a:solidFill>
                  <a:srgbClr val="C00000"/>
                </a:solidFill>
              </a:rPr>
              <a:t>Static Optimality Theorem: </a:t>
            </a:r>
            <a:r>
              <a:rPr lang="en-CA" sz="2400" dirty="0" smtClean="0"/>
              <a:t>If every item is a accessed at least once, the total time is </a:t>
            </a:r>
            <a:r>
              <a:rPr lang="en-CA" sz="2400" dirty="0" smtClean="0">
                <a:solidFill>
                  <a:srgbClr val="C00000"/>
                </a:solidFill>
              </a:rPr>
              <a:t>O(m+ </a:t>
            </a:r>
            <a:r>
              <a:rPr lang="el-GR" sz="2400" dirty="0" smtClean="0">
                <a:solidFill>
                  <a:srgbClr val="C00000"/>
                </a:solidFill>
              </a:rPr>
              <a:t>Σ</a:t>
            </a:r>
            <a:r>
              <a:rPr lang="en-CA" sz="2400" dirty="0" smtClean="0">
                <a:solidFill>
                  <a:srgbClr val="C00000"/>
                </a:solidFill>
              </a:rPr>
              <a:t> q(</a:t>
            </a:r>
            <a:r>
              <a:rPr lang="en-CA" sz="2400" dirty="0" err="1" smtClean="0">
                <a:solidFill>
                  <a:srgbClr val="C00000"/>
                </a:solidFill>
              </a:rPr>
              <a:t>i</a:t>
            </a:r>
            <a:r>
              <a:rPr lang="en-CA" sz="2400" dirty="0" smtClean="0">
                <a:solidFill>
                  <a:srgbClr val="C00000"/>
                </a:solidFill>
              </a:rPr>
              <a:t>) lg(m/q(</a:t>
            </a:r>
            <a:r>
              <a:rPr lang="en-CA" sz="2400" dirty="0" err="1" smtClean="0">
                <a:solidFill>
                  <a:srgbClr val="C00000"/>
                </a:solidFill>
              </a:rPr>
              <a:t>i</a:t>
            </a:r>
            <a:r>
              <a:rPr lang="en-CA" sz="2400" dirty="0" smtClean="0">
                <a:solidFill>
                  <a:srgbClr val="C00000"/>
                </a:solidFill>
              </a:rPr>
              <a:t>))</a:t>
            </a:r>
            <a:r>
              <a:rPr lang="en-CA" sz="2400" dirty="0" smtClean="0"/>
              <a:t>	where </a:t>
            </a:r>
            <a:r>
              <a:rPr lang="en-CA" sz="2400" dirty="0" smtClean="0">
                <a:solidFill>
                  <a:srgbClr val="C00000"/>
                </a:solidFill>
              </a:rPr>
              <a:t>q(</a:t>
            </a:r>
            <a:r>
              <a:rPr lang="en-CA" sz="2400" dirty="0" err="1" smtClean="0">
                <a:solidFill>
                  <a:srgbClr val="C00000"/>
                </a:solidFill>
              </a:rPr>
              <a:t>i</a:t>
            </a:r>
            <a:r>
              <a:rPr lang="en-CA" sz="2400" dirty="0" smtClean="0">
                <a:solidFill>
                  <a:srgbClr val="C00000"/>
                </a:solidFill>
              </a:rPr>
              <a:t>)</a:t>
            </a:r>
            <a:r>
              <a:rPr lang="en-CA" sz="2400" dirty="0" smtClean="0"/>
              <a:t>= # times A[</a:t>
            </a:r>
            <a:r>
              <a:rPr lang="en-CA" sz="2400" dirty="0" err="1" smtClean="0"/>
              <a:t>i</a:t>
            </a:r>
            <a:r>
              <a:rPr lang="en-CA" sz="2400" dirty="0" smtClean="0"/>
              <a:t>] is accessed.</a:t>
            </a:r>
          </a:p>
          <a:p>
            <a:pPr marL="0" indent="0">
              <a:buNone/>
            </a:pPr>
            <a:r>
              <a:rPr lang="en-CA" sz="2400" dirty="0" smtClean="0">
                <a:solidFill>
                  <a:srgbClr val="C00000"/>
                </a:solidFill>
              </a:rPr>
              <a:t>Proof: </a:t>
            </a:r>
            <a:r>
              <a:rPr lang="en-CA" sz="2400" dirty="0" smtClean="0"/>
              <a:t>Assign the weight </a:t>
            </a:r>
            <a:r>
              <a:rPr lang="en-CA" sz="2400" dirty="0" smtClean="0">
                <a:solidFill>
                  <a:srgbClr val="C00000"/>
                </a:solidFill>
              </a:rPr>
              <a:t>q(</a:t>
            </a:r>
            <a:r>
              <a:rPr lang="en-CA" sz="2400" dirty="0" err="1" smtClean="0">
                <a:solidFill>
                  <a:srgbClr val="C00000"/>
                </a:solidFill>
              </a:rPr>
              <a:t>i</a:t>
            </a:r>
            <a:r>
              <a:rPr lang="en-CA" sz="2400" dirty="0" smtClean="0">
                <a:solidFill>
                  <a:srgbClr val="C00000"/>
                </a:solidFill>
              </a:rPr>
              <a:t>)/m </a:t>
            </a:r>
            <a:r>
              <a:rPr lang="en-CA" sz="2400" dirty="0" smtClean="0"/>
              <a:t>to element </a:t>
            </a:r>
            <a:r>
              <a:rPr lang="en-CA" sz="2400" dirty="0" err="1" smtClean="0"/>
              <a:t>i</a:t>
            </a:r>
            <a:r>
              <a:rPr lang="en-CA" sz="2400" dirty="0" smtClean="0"/>
              <a:t>. Then the sum of the weights is 1. The amortized access cost of A[</a:t>
            </a:r>
            <a:r>
              <a:rPr lang="en-CA" sz="2400" dirty="0" err="1" smtClean="0"/>
              <a:t>i</a:t>
            </a:r>
            <a:r>
              <a:rPr lang="en-CA" sz="2400" dirty="0" smtClean="0"/>
              <a:t>] is </a:t>
            </a:r>
            <a:r>
              <a:rPr lang="en-CA" sz="2400" dirty="0" smtClean="0">
                <a:solidFill>
                  <a:srgbClr val="C00000"/>
                </a:solidFill>
              </a:rPr>
              <a:t>O(lg(m/q(</a:t>
            </a:r>
            <a:r>
              <a:rPr lang="en-CA" sz="2400" dirty="0" err="1" smtClean="0">
                <a:solidFill>
                  <a:srgbClr val="C00000"/>
                </a:solidFill>
              </a:rPr>
              <a:t>i</a:t>
            </a:r>
            <a:r>
              <a:rPr lang="en-CA" sz="2400" dirty="0" smtClean="0">
                <a:solidFill>
                  <a:srgbClr val="C00000"/>
                </a:solidFill>
              </a:rPr>
              <a:t>))) </a:t>
            </a:r>
            <a:r>
              <a:rPr lang="en-CA" sz="2400" dirty="0" smtClean="0"/>
              <a:t>and the potential drop is sm</a:t>
            </a:r>
            <a:r>
              <a:rPr lang="en-CA" sz="2400" dirty="0"/>
              <a:t>all </a:t>
            </a:r>
            <a:r>
              <a:rPr lang="en-CA" sz="2400" dirty="0" smtClean="0"/>
              <a:t>enough, so the theorem follows.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01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16"/>
    </mc:Choice>
    <mc:Fallback>
      <p:transition spd="slow" advTm="37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Static Finger Property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CA" sz="2400" dirty="0" smtClean="0"/>
          </a:p>
          <a:p>
            <a:pPr marL="0" indent="0">
              <a:buNone/>
            </a:pPr>
            <a:r>
              <a:rPr lang="en-CA" sz="2400" dirty="0" smtClean="0">
                <a:solidFill>
                  <a:srgbClr val="C00000"/>
                </a:solidFill>
              </a:rPr>
              <a:t>Static Finger Theorem: </a:t>
            </a:r>
            <a:r>
              <a:rPr lang="en-CA" sz="2400" dirty="0" smtClean="0"/>
              <a:t>If f is any fixed item, the total access time is </a:t>
            </a:r>
            <a:r>
              <a:rPr lang="en-CA" sz="2400" dirty="0" smtClean="0">
                <a:solidFill>
                  <a:srgbClr val="C00000"/>
                </a:solidFill>
              </a:rPr>
              <a:t>O(n lg n + m + </a:t>
            </a:r>
            <a:r>
              <a:rPr lang="el-GR" sz="2400" dirty="0" smtClean="0">
                <a:solidFill>
                  <a:srgbClr val="C00000"/>
                </a:solidFill>
              </a:rPr>
              <a:t>Σ</a:t>
            </a:r>
            <a:r>
              <a:rPr lang="en-CA" sz="2400" dirty="0" smtClean="0">
                <a:solidFill>
                  <a:srgbClr val="C00000"/>
                </a:solidFill>
              </a:rPr>
              <a:t> lg(|i</a:t>
            </a:r>
            <a:r>
              <a:rPr lang="en-CA" sz="2400" baseline="-25000" dirty="0" smtClean="0">
                <a:solidFill>
                  <a:srgbClr val="C00000"/>
                </a:solidFill>
              </a:rPr>
              <a:t>j</a:t>
            </a:r>
            <a:r>
              <a:rPr lang="en-CA" sz="2400" dirty="0" smtClean="0">
                <a:solidFill>
                  <a:srgbClr val="C00000"/>
                </a:solidFill>
              </a:rPr>
              <a:t>-f|) +1)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7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20"/>
    </mc:Choice>
    <mc:Fallback>
      <p:transition spd="slow" advTm="60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Static Finger Property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CA" sz="2400" dirty="0" smtClean="0"/>
          </a:p>
          <a:p>
            <a:pPr marL="0" indent="0">
              <a:buNone/>
            </a:pPr>
            <a:r>
              <a:rPr lang="en-CA" sz="2400" dirty="0" smtClean="0">
                <a:solidFill>
                  <a:srgbClr val="C00000"/>
                </a:solidFill>
              </a:rPr>
              <a:t>Static Finger Theorem: </a:t>
            </a:r>
            <a:r>
              <a:rPr lang="en-CA" sz="2400" dirty="0" smtClean="0"/>
              <a:t>If f is any fixed item, the total access time is </a:t>
            </a:r>
            <a:r>
              <a:rPr lang="en-CA" sz="2400" dirty="0" smtClean="0">
                <a:solidFill>
                  <a:srgbClr val="C00000"/>
                </a:solidFill>
              </a:rPr>
              <a:t>O(n lg n + m + </a:t>
            </a:r>
            <a:r>
              <a:rPr lang="el-GR" sz="2400" dirty="0" smtClean="0">
                <a:solidFill>
                  <a:srgbClr val="C00000"/>
                </a:solidFill>
              </a:rPr>
              <a:t>Σ</a:t>
            </a:r>
            <a:r>
              <a:rPr lang="en-CA" sz="2400" dirty="0" smtClean="0">
                <a:solidFill>
                  <a:srgbClr val="C00000"/>
                </a:solidFill>
              </a:rPr>
              <a:t> lg(|i</a:t>
            </a:r>
            <a:r>
              <a:rPr lang="en-CA" sz="2400" baseline="-25000" dirty="0" smtClean="0">
                <a:solidFill>
                  <a:srgbClr val="C00000"/>
                </a:solidFill>
              </a:rPr>
              <a:t>j</a:t>
            </a:r>
            <a:r>
              <a:rPr lang="en-CA" sz="2400" dirty="0" smtClean="0">
                <a:solidFill>
                  <a:srgbClr val="C00000"/>
                </a:solidFill>
              </a:rPr>
              <a:t>-f|) +1)</a:t>
            </a:r>
            <a:endParaRPr lang="en-CA" sz="2400" dirty="0" smtClean="0"/>
          </a:p>
          <a:p>
            <a:pPr marL="0" indent="0">
              <a:buNone/>
            </a:pPr>
            <a:r>
              <a:rPr lang="en-CA" sz="2400" dirty="0" smtClean="0">
                <a:solidFill>
                  <a:srgbClr val="C00000"/>
                </a:solidFill>
              </a:rPr>
              <a:t>Proof: </a:t>
            </a:r>
            <a:r>
              <a:rPr lang="en-CA" sz="2400" dirty="0" smtClean="0"/>
              <a:t>Assign the weight </a:t>
            </a:r>
            <a:r>
              <a:rPr lang="en-CA" sz="2400" dirty="0" smtClean="0">
                <a:solidFill>
                  <a:srgbClr val="C00000"/>
                </a:solidFill>
              </a:rPr>
              <a:t>1/(|</a:t>
            </a:r>
            <a:r>
              <a:rPr lang="en-CA" sz="2400" dirty="0" err="1" smtClean="0">
                <a:solidFill>
                  <a:srgbClr val="C00000"/>
                </a:solidFill>
              </a:rPr>
              <a:t>i</a:t>
            </a:r>
            <a:r>
              <a:rPr lang="en-CA" sz="2400" dirty="0" smtClean="0">
                <a:solidFill>
                  <a:srgbClr val="C00000"/>
                </a:solidFill>
              </a:rPr>
              <a:t>-f|+1)</a:t>
            </a:r>
            <a:r>
              <a:rPr lang="en-CA" sz="2400" baseline="30000" dirty="0" smtClean="0">
                <a:solidFill>
                  <a:srgbClr val="C00000"/>
                </a:solidFill>
              </a:rPr>
              <a:t>2</a:t>
            </a:r>
            <a:r>
              <a:rPr lang="en-CA" sz="2400" dirty="0" smtClean="0">
                <a:solidFill>
                  <a:srgbClr val="C00000"/>
                </a:solidFill>
              </a:rPr>
              <a:t> </a:t>
            </a:r>
            <a:r>
              <a:rPr lang="en-CA" sz="2400" dirty="0" smtClean="0"/>
              <a:t>to element </a:t>
            </a:r>
            <a:r>
              <a:rPr lang="en-CA" sz="2400" dirty="0" err="1" smtClean="0"/>
              <a:t>i</a:t>
            </a:r>
            <a:r>
              <a:rPr lang="en-CA" sz="2400" dirty="0" smtClean="0"/>
              <a:t>. Then the sum of the weights is O(1),and the theorem follows.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8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62"/>
    </mc:Choice>
    <mc:Fallback>
      <p:transition spd="slow" advTm="44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More Nice Results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CA" sz="2400" dirty="0" smtClean="0"/>
          </a:p>
          <a:p>
            <a:pPr marL="0" indent="0">
              <a:buNone/>
            </a:pPr>
            <a:r>
              <a:rPr lang="en-CA" sz="2400" dirty="0" smtClean="0"/>
              <a:t>For access </a:t>
            </a:r>
            <a:r>
              <a:rPr lang="en-CA" sz="2400" dirty="0" smtClean="0">
                <a:solidFill>
                  <a:srgbClr val="C00000"/>
                </a:solidFill>
              </a:rPr>
              <a:t>j </a:t>
            </a:r>
            <a:r>
              <a:rPr lang="en-CA" sz="2400" dirty="0" smtClean="0"/>
              <a:t>let</a:t>
            </a:r>
            <a:r>
              <a:rPr lang="en-CA" sz="2400" dirty="0" smtClean="0">
                <a:solidFill>
                  <a:srgbClr val="C00000"/>
                </a:solidFill>
              </a:rPr>
              <a:t> t(j) </a:t>
            </a:r>
            <a:r>
              <a:rPr lang="en-CA" sz="2400" dirty="0" smtClean="0"/>
              <a:t>be the </a:t>
            </a:r>
            <a:r>
              <a:rPr lang="en-CA" sz="2400" dirty="0" smtClean="0">
                <a:solidFill>
                  <a:srgbClr val="C00000"/>
                </a:solidFill>
              </a:rPr>
              <a:t>number of different elements accessed element i</a:t>
            </a:r>
            <a:r>
              <a:rPr lang="en-CA" sz="2400" baseline="-25000" dirty="0" smtClean="0">
                <a:solidFill>
                  <a:srgbClr val="C00000"/>
                </a:solidFill>
              </a:rPr>
              <a:t>j</a:t>
            </a:r>
            <a:r>
              <a:rPr lang="en-CA" sz="2400" dirty="0" smtClean="0">
                <a:solidFill>
                  <a:srgbClr val="C00000"/>
                </a:solidFill>
              </a:rPr>
              <a:t> was last accessed</a:t>
            </a:r>
          </a:p>
          <a:p>
            <a:pPr marL="0" indent="0">
              <a:buNone/>
            </a:pPr>
            <a:r>
              <a:rPr lang="en-CA" sz="2400" dirty="0" smtClean="0">
                <a:solidFill>
                  <a:srgbClr val="C00000"/>
                </a:solidFill>
              </a:rPr>
              <a:t>Working Set Theorem: </a:t>
            </a:r>
            <a:r>
              <a:rPr lang="en-CA" sz="2400" dirty="0" smtClean="0"/>
              <a:t>The total access time is O(n lg n + m + </a:t>
            </a:r>
            <a:r>
              <a:rPr lang="el-GR" sz="2400" dirty="0" smtClean="0"/>
              <a:t>Σ</a:t>
            </a:r>
            <a:r>
              <a:rPr lang="en-CA" sz="2400" dirty="0" smtClean="0"/>
              <a:t> lg(t(j) +1))</a:t>
            </a:r>
          </a:p>
          <a:p>
            <a:pPr marL="0" indent="0">
              <a:buNone/>
            </a:pPr>
            <a:endParaRPr lang="en-CA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CA" sz="2400" dirty="0">
              <a:solidFill>
                <a:srgbClr val="C0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43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923"/>
    </mc:Choice>
    <mc:Fallback>
      <p:transition spd="slow" advTm="95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More Nice Results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CA" sz="2400" dirty="0" smtClean="0"/>
          </a:p>
          <a:p>
            <a:pPr marL="0" indent="0">
              <a:buNone/>
            </a:pPr>
            <a:r>
              <a:rPr lang="en-CA" sz="2400" dirty="0" smtClean="0"/>
              <a:t>For access </a:t>
            </a:r>
            <a:r>
              <a:rPr lang="en-CA" sz="2400" dirty="0" smtClean="0">
                <a:solidFill>
                  <a:srgbClr val="C00000"/>
                </a:solidFill>
              </a:rPr>
              <a:t>j </a:t>
            </a:r>
            <a:r>
              <a:rPr lang="en-CA" sz="2400" dirty="0" smtClean="0"/>
              <a:t>let</a:t>
            </a:r>
            <a:r>
              <a:rPr lang="en-CA" sz="2400" dirty="0" smtClean="0">
                <a:solidFill>
                  <a:srgbClr val="C00000"/>
                </a:solidFill>
              </a:rPr>
              <a:t> t(j) </a:t>
            </a:r>
            <a:r>
              <a:rPr lang="en-CA" sz="2400" dirty="0" smtClean="0"/>
              <a:t>be the </a:t>
            </a:r>
            <a:r>
              <a:rPr lang="en-CA" sz="2400" dirty="0" smtClean="0">
                <a:solidFill>
                  <a:srgbClr val="C00000"/>
                </a:solidFill>
              </a:rPr>
              <a:t>number of different elements accessed element i</a:t>
            </a:r>
            <a:r>
              <a:rPr lang="en-CA" sz="2400" baseline="-25000" dirty="0" smtClean="0">
                <a:solidFill>
                  <a:srgbClr val="C00000"/>
                </a:solidFill>
              </a:rPr>
              <a:t>j</a:t>
            </a:r>
            <a:r>
              <a:rPr lang="en-CA" sz="2400" dirty="0" smtClean="0">
                <a:solidFill>
                  <a:srgbClr val="C00000"/>
                </a:solidFill>
              </a:rPr>
              <a:t> was last accessed</a:t>
            </a:r>
          </a:p>
          <a:p>
            <a:pPr marL="0" indent="0">
              <a:buNone/>
            </a:pPr>
            <a:r>
              <a:rPr lang="en-CA" sz="2400" dirty="0" smtClean="0">
                <a:solidFill>
                  <a:srgbClr val="C00000"/>
                </a:solidFill>
              </a:rPr>
              <a:t>Working Set Theorem: </a:t>
            </a:r>
            <a:r>
              <a:rPr lang="en-CA" sz="2400" dirty="0" smtClean="0"/>
              <a:t>The total access time is O(n lg n + m + </a:t>
            </a:r>
            <a:r>
              <a:rPr lang="el-GR" sz="2400" dirty="0" smtClean="0"/>
              <a:t>Σ</a:t>
            </a:r>
            <a:r>
              <a:rPr lang="en-CA" sz="2400" dirty="0" smtClean="0"/>
              <a:t> lg(t(j) +1))</a:t>
            </a:r>
          </a:p>
          <a:p>
            <a:pPr marL="0" indent="0">
              <a:buNone/>
            </a:pPr>
            <a:r>
              <a:rPr lang="en-CA" sz="2400" dirty="0" smtClean="0">
                <a:solidFill>
                  <a:srgbClr val="C00000"/>
                </a:solidFill>
              </a:rPr>
              <a:t>Scanning: </a:t>
            </a:r>
            <a:r>
              <a:rPr lang="en-CA" sz="2400" dirty="0" smtClean="0"/>
              <a:t>in linear time</a:t>
            </a:r>
          </a:p>
          <a:p>
            <a:pPr marL="0" indent="0">
              <a:buNone/>
            </a:pPr>
            <a:endParaRPr lang="en-CA" sz="2400" dirty="0">
              <a:solidFill>
                <a:srgbClr val="C0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2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55"/>
    </mc:Choice>
    <mc:Fallback>
      <p:transition spd="slow" advTm="25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“Big”  Conjecture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CA" sz="2400" dirty="0" smtClean="0"/>
          </a:p>
          <a:p>
            <a:pPr marL="0" indent="0">
              <a:buNone/>
            </a:pPr>
            <a:r>
              <a:rPr lang="en-CA" sz="2400" dirty="0" smtClean="0">
                <a:solidFill>
                  <a:srgbClr val="C00000"/>
                </a:solidFill>
              </a:rPr>
              <a:t>Dynamic Optimality Conjecture</a:t>
            </a:r>
            <a:r>
              <a:rPr lang="en-CA" sz="2400" dirty="0" smtClean="0"/>
              <a:t>: Consider any “long enough” sequence of accesses, a splay tree performs within a constant factor of the cost of the optimal offline algorithm for the these accesses.</a:t>
            </a:r>
          </a:p>
          <a:p>
            <a:pPr marL="0" indent="0">
              <a:buNone/>
            </a:pPr>
            <a:endParaRPr lang="en-CA" sz="2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2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48"/>
    </mc:Choice>
    <mc:Fallback>
      <p:transition spd="slow" advTm="61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Good is “Swap with Parent”?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Theorem:</a:t>
            </a:r>
            <a:r>
              <a:rPr lang="en-CA" dirty="0" smtClean="0"/>
              <a:t> If all probabilities are equal (i.e. 1/n),</a:t>
            </a:r>
            <a:r>
              <a:rPr lang="en-CA" dirty="0" smtClean="0"/>
              <a:t>then </a:t>
            </a:r>
            <a:r>
              <a:rPr lang="en-CA" dirty="0" smtClean="0"/>
              <a:t>(asymptotically) “swap with parent” generates all binary trees with the same probability.</a:t>
            </a:r>
          </a:p>
          <a:p>
            <a:pPr marL="0" indent="0">
              <a:buNone/>
            </a:pPr>
            <a:r>
              <a:rPr lang="en-CA" dirty="0" smtClean="0"/>
              <a:t>That’s good?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0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34"/>
    </mc:Choice>
    <mc:Fallback>
      <p:transition spd="slow" advTm="19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Good is “Swap with Parent”?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Theorem:</a:t>
            </a:r>
            <a:r>
              <a:rPr lang="en-CA" dirty="0" smtClean="0"/>
              <a:t> If all probabilities are equal (i.e. 1/n),the (asymptotically) “swap with parent” generates all binary trees with the same probability.</a:t>
            </a:r>
          </a:p>
          <a:p>
            <a:pPr marL="0" indent="0">
              <a:buNone/>
            </a:pPr>
            <a:r>
              <a:rPr lang="en-CA" dirty="0" smtClean="0"/>
              <a:t>No, that’s bad!</a:t>
            </a:r>
          </a:p>
          <a:p>
            <a:pPr marL="0" indent="0">
              <a:buNone/>
            </a:pPr>
            <a:r>
              <a:rPr lang="en-CA" dirty="0" smtClean="0"/>
              <a:t>But ???</a:t>
            </a:r>
          </a:p>
          <a:p>
            <a:pPr marL="0" indent="0">
              <a:buNone/>
            </a:pPr>
            <a:r>
              <a:rPr lang="en-CA" dirty="0" smtClean="0"/>
              <a:t>If you insert elements in random order, you get rather good trees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18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32"/>
    </mc:Choice>
    <mc:Fallback>
      <p:transition spd="slow" advTm="9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Inserting Elements in Random Order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CA" dirty="0" smtClean="0"/>
                  <a:t>Cost of insertion = Cost of search for that element</a:t>
                </a:r>
              </a:p>
              <a:p>
                <a:pPr marL="0" indent="0">
                  <a:buNone/>
                </a:pPr>
                <a:r>
                  <a:rPr lang="en-CA" dirty="0" smtClean="0"/>
                  <a:t>Cost of</a:t>
                </a:r>
                <a:r>
                  <a:rPr lang="en-CA" dirty="0" smtClean="0">
                    <a:solidFill>
                      <a:srgbClr val="FF0000"/>
                    </a:solidFill>
                  </a:rPr>
                  <a:t> inserting all n elements </a:t>
                </a:r>
                <a:r>
                  <a:rPr lang="en-CA" dirty="0" smtClean="0"/>
                  <a:t>same as </a:t>
                </a:r>
                <a:r>
                  <a:rPr lang="en-CA" dirty="0" smtClean="0"/>
                  <a:t>Quicksort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pt-BR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( 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−1)+( </m:t>
                      </m:r>
                      <m:nary>
                        <m:naryPr>
                          <m:chr m:val="∑"/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nary>
                      <m:nary>
                        <m:naryPr>
                          <m:chr m:val="∑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CA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 )/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CA" dirty="0" smtClean="0"/>
              </a:p>
              <a:p>
                <a:pPr marL="0" indent="0">
                  <a:buNone/>
                </a:pPr>
                <a:r>
                  <a:rPr lang="en-CA" dirty="0"/>
                  <a:t>	</a:t>
                </a:r>
                <a:r>
                  <a:rPr lang="en-CA" dirty="0" smtClean="0"/>
                  <a:t>	 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b="0" i="0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2) 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func>
                          <m:func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b="0" i="0" smtClean="0">
                                <a:latin typeface="Cambria Math" panose="02040503050406030204" pitchFamily="18" charset="0"/>
                              </a:rPr>
                              <m:t>lg</m:t>
                            </m:r>
                          </m:fName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CA" i="1" dirty="0" smtClean="0"/>
              </a:p>
              <a:p>
                <a:pPr marL="0" indent="0">
                  <a:buNone/>
                </a:pPr>
                <a:r>
                  <a:rPr lang="en-CA" i="1" dirty="0"/>
                  <a:t>	</a:t>
                </a:r>
                <a:r>
                  <a:rPr lang="en-CA" i="1" dirty="0" smtClean="0"/>
                  <a:t>	 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CA" i="1" dirty="0" smtClean="0"/>
                  <a:t>  1.38…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CA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lg</m:t>
                        </m:r>
                      </m:fName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CA" i="1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4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673"/>
    </mc:Choice>
    <mc:Fallback>
      <p:transition spd="slow" advTm="133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Random Order isn’t Random Tree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Consider </a:t>
            </a:r>
            <a:r>
              <a:rPr lang="en-CA" dirty="0" smtClean="0"/>
              <a:t>n=3</a:t>
            </a:r>
          </a:p>
          <a:p>
            <a:pPr marL="0" indent="0">
              <a:buNone/>
            </a:pPr>
            <a:r>
              <a:rPr lang="en-CA" dirty="0" smtClean="0"/>
              <a:t>There are 5 trees</a:t>
            </a:r>
          </a:p>
          <a:p>
            <a:pPr marL="0" indent="0">
              <a:buNone/>
            </a:pPr>
            <a:r>
              <a:rPr lang="en-CA" dirty="0" smtClean="0"/>
              <a:t>	</a:t>
            </a:r>
            <a:r>
              <a:rPr lang="en-CA" dirty="0" err="1" smtClean="0"/>
              <a:t>a</a:t>
            </a:r>
            <a:r>
              <a:rPr lang="en-CA" dirty="0" err="1" smtClean="0"/>
              <a:t>bc</a:t>
            </a:r>
            <a:r>
              <a:rPr lang="en-CA" dirty="0" smtClean="0"/>
              <a:t>		</a:t>
            </a:r>
            <a:r>
              <a:rPr lang="en-CA" dirty="0" err="1" smtClean="0"/>
              <a:t>acb</a:t>
            </a:r>
            <a:r>
              <a:rPr lang="en-CA" dirty="0" smtClean="0"/>
              <a:t>		bac, or </a:t>
            </a:r>
            <a:r>
              <a:rPr lang="en-CA" dirty="0" err="1" smtClean="0"/>
              <a:t>bca</a:t>
            </a:r>
            <a:r>
              <a:rPr lang="en-CA" dirty="0" smtClean="0"/>
              <a:t>		cab		</a:t>
            </a:r>
            <a:r>
              <a:rPr lang="en-CA" dirty="0" err="1" smtClean="0"/>
              <a:t>cba</a:t>
            </a: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Probability 1/6 except probability 1/3</a:t>
            </a:r>
          </a:p>
          <a:p>
            <a:pPr marL="0" indent="0">
              <a:buNone/>
            </a:pPr>
            <a:r>
              <a:rPr lang="en-CA" dirty="0" smtClean="0"/>
              <a:t>The balanced one is more likely</a:t>
            </a:r>
            <a:endParaRPr lang="en-CA" dirty="0" smtClean="0"/>
          </a:p>
          <a:p>
            <a:pPr marL="0" indent="0">
              <a:buNone/>
            </a:pPr>
            <a:endParaRPr lang="en-CA" dirty="0" smtClean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115519" y="3541363"/>
            <a:ext cx="286718" cy="4029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918489" y="3541363"/>
            <a:ext cx="286718" cy="4029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73492" y="3541363"/>
            <a:ext cx="286718" cy="4029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270280" y="3959817"/>
            <a:ext cx="286718" cy="4029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365783" y="3541363"/>
            <a:ext cx="286718" cy="4029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966847" y="3541363"/>
            <a:ext cx="206648" cy="41845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997267" y="3944319"/>
            <a:ext cx="206648" cy="41845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270280" y="3541363"/>
            <a:ext cx="206648" cy="41845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387377" y="3944319"/>
            <a:ext cx="286718" cy="4029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423251" y="3936570"/>
            <a:ext cx="206648" cy="41845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own Arrow 26"/>
          <p:cNvSpPr/>
          <p:nvPr/>
        </p:nvSpPr>
        <p:spPr>
          <a:xfrm flipH="1" flipV="1">
            <a:off x="6358308" y="4079256"/>
            <a:ext cx="45719" cy="325463"/>
          </a:xfrm>
          <a:prstGeom prst="down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2" name="Audio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3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58"/>
    </mc:Choice>
    <mc:Fallback>
      <p:transition spd="slow" advTm="80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Random Order isn’t Random Tree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CA" dirty="0" smtClean="0"/>
                  <a:t>There are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CA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CA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CA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mr>
                          <m:mr>
                            <m:e>
                              <m:r>
                                <a:rPr lang="en-CA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CA" dirty="0" smtClean="0">
                    <a:solidFill>
                      <a:srgbClr val="C00000"/>
                    </a:solidFill>
                  </a:rPr>
                  <a:t>/(n+1) </a:t>
                </a:r>
                <a:r>
                  <a:rPr lang="en-CA" dirty="0" smtClean="0"/>
                  <a:t>binary trees (Catalan number)</a:t>
                </a:r>
              </a:p>
              <a:p>
                <a:pPr marL="0" indent="0">
                  <a:buNone/>
                </a:pPr>
                <a:r>
                  <a:rPr lang="en-CA" dirty="0" smtClean="0">
                    <a:sym typeface="Symbol" panose="05050102010706020507" pitchFamily="18" charset="2"/>
                  </a:rPr>
                  <a:t>		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CA" dirty="0" smtClean="0">
                    <a:solidFill>
                      <a:srgbClr val="C00000"/>
                    </a:solidFill>
                  </a:rPr>
                  <a:t>/(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</m:t>
                        </m:r>
                        <m:r>
                          <a:rPr lang="en-CA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 </m:t>
                        </m:r>
                        <m:r>
                          <a:rPr lang="en-CA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3/2</m:t>
                        </m:r>
                      </m:sup>
                    </m:sSup>
                  </m:oMath>
                </a14:m>
                <a:r>
                  <a:rPr lang="en-CA" dirty="0" smtClean="0">
                    <a:solidFill>
                      <a:srgbClr val="C00000"/>
                    </a:solidFill>
                  </a:rPr>
                  <a:t>)</a:t>
                </a:r>
              </a:p>
              <a:p>
                <a:pPr marL="0" indent="0">
                  <a:buNone/>
                </a:pPr>
                <a:r>
                  <a:rPr lang="en-CA" dirty="0" smtClean="0"/>
                  <a:t>So about half have a root with only one child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47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37"/>
    </mc:Choice>
    <mc:Fallback>
      <p:transition spd="slow" advTm="76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Random Order isn’t Random Tree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CA" dirty="0" smtClean="0"/>
                  <a:t>There are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CA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CA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CA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mr>
                          <m:mr>
                            <m:e>
                              <m:r>
                                <a:rPr lang="en-CA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CA" dirty="0" smtClean="0">
                    <a:solidFill>
                      <a:srgbClr val="C00000"/>
                    </a:solidFill>
                  </a:rPr>
                  <a:t>/(n+1) </a:t>
                </a:r>
                <a:r>
                  <a:rPr lang="en-CA" dirty="0" smtClean="0"/>
                  <a:t>binary trees (Catalan number)</a:t>
                </a:r>
              </a:p>
              <a:p>
                <a:pPr marL="0" indent="0">
                  <a:buNone/>
                </a:pPr>
                <a:r>
                  <a:rPr lang="en-CA" dirty="0" smtClean="0">
                    <a:sym typeface="Symbol" panose="05050102010706020507" pitchFamily="18" charset="2"/>
                  </a:rPr>
                  <a:t>		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CA" dirty="0" smtClean="0">
                    <a:solidFill>
                      <a:srgbClr val="C00000"/>
                    </a:solidFill>
                  </a:rPr>
                  <a:t>/(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</m:t>
                        </m:r>
                        <m:r>
                          <a:rPr lang="en-CA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 </m:t>
                        </m:r>
                        <m:r>
                          <a:rPr lang="en-CA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3/2</m:t>
                        </m:r>
                      </m:sup>
                    </m:sSup>
                  </m:oMath>
                </a14:m>
                <a:r>
                  <a:rPr lang="en-CA" dirty="0" smtClean="0">
                    <a:solidFill>
                      <a:srgbClr val="C00000"/>
                    </a:solidFill>
                  </a:rPr>
                  <a:t>)</a:t>
                </a:r>
              </a:p>
              <a:p>
                <a:pPr marL="0" indent="0">
                  <a:buNone/>
                </a:pPr>
                <a:r>
                  <a:rPr lang="en-CA" dirty="0" smtClean="0"/>
                  <a:t>So about half have a root with only one child</a:t>
                </a:r>
              </a:p>
              <a:p>
                <a:pPr marL="0" indent="0">
                  <a:buNone/>
                </a:pPr>
                <a:r>
                  <a:rPr lang="en-CA" dirty="0" smtClean="0"/>
                  <a:t>Indeed</a:t>
                </a:r>
              </a:p>
              <a:p>
                <a:pPr marL="0" indent="0">
                  <a:buNone/>
                </a:pPr>
                <a:r>
                  <a:rPr lang="en-CA" dirty="0" smtClean="0">
                    <a:solidFill>
                      <a:srgbClr val="C00000"/>
                    </a:solidFill>
                  </a:rPr>
                  <a:t>Theorem:</a:t>
                </a:r>
                <a:r>
                  <a:rPr lang="en-CA" dirty="0" smtClean="0"/>
                  <a:t> The expected search cost for a random element in a random binary tree is </a:t>
                </a:r>
                <a:r>
                  <a:rPr lang="en-CA" dirty="0" smtClean="0">
                    <a:sym typeface="Symbol" panose="05050102010706020507" pitchFamily="18" charset="2"/>
                  </a:rPr>
                  <a:t></a:t>
                </a:r>
                <a:r>
                  <a:rPr lang="en-CA" dirty="0" smtClean="0"/>
                  <a:t>(</a:t>
                </a:r>
                <a:r>
                  <a:rPr lang="en-CA" dirty="0" smtClean="0">
                    <a:sym typeface="Symbol" panose="05050102010706020507" pitchFamily="18" charset="2"/>
                  </a:rPr>
                  <a:t></a:t>
                </a:r>
                <a14:m>
                  <m:oMath xmlns:m="http://schemas.openxmlformats.org/officeDocument/2006/math">
                    <m:r>
                      <a:rPr lang="en-CA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CA" dirty="0" smtClean="0"/>
                  <a:t>)</a:t>
                </a:r>
              </a:p>
              <a:p>
                <a:pPr marL="0" indent="0">
                  <a:buNone/>
                </a:pPr>
                <a:r>
                  <a:rPr lang="en-CA" dirty="0" smtClean="0"/>
                  <a:t>Very different from tree created by random insertions</a:t>
                </a:r>
              </a:p>
              <a:p>
                <a:pPr marL="0" indent="0">
                  <a:buNone/>
                </a:pPr>
                <a:r>
                  <a:rPr lang="en-CA" dirty="0" smtClean="0">
                    <a:solidFill>
                      <a:srgbClr val="FFC000"/>
                    </a:solidFill>
                  </a:rPr>
                  <a:t>So swap with parent is a disaster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 r="-290" b="-7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22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02"/>
    </mc:Choice>
    <mc:Fallback>
      <p:transition spd="slow" advTm="37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10110</TotalTime>
  <Words>1396</Words>
  <Application>Microsoft Office PowerPoint</Application>
  <PresentationFormat>Widescreen</PresentationFormat>
  <Paragraphs>233</Paragraphs>
  <Slides>38</Slides>
  <Notes>0</Notes>
  <HiddenSlides>0</HiddenSlides>
  <MMClips>38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Symbol</vt:lpstr>
      <vt:lpstr>Times New Roman</vt:lpstr>
      <vt:lpstr>Office Theme</vt:lpstr>
      <vt:lpstr>Self Organizing Binary Search Trees</vt:lpstr>
      <vt:lpstr>Self Organizing Binary Search Trees</vt:lpstr>
      <vt:lpstr>Self Organizing Binary Search Trees</vt:lpstr>
      <vt:lpstr>How Good is “Swap with Parent”?</vt:lpstr>
      <vt:lpstr>How Good is “Swap with Parent”?</vt:lpstr>
      <vt:lpstr>Inserting Elements in Random Order</vt:lpstr>
      <vt:lpstr>But Random Order isn’t Random Tree</vt:lpstr>
      <vt:lpstr>But Random Order isn’t Random Tree</vt:lpstr>
      <vt:lpstr>But Random Order isn’t Random Tree</vt:lpstr>
      <vt:lpstr>If it’s Bad to do it Once …</vt:lpstr>
      <vt:lpstr>If it’s Bad to do it Once …</vt:lpstr>
      <vt:lpstr>Rotate to Root: What can Happen?</vt:lpstr>
      <vt:lpstr>Splaying</vt:lpstr>
      <vt:lpstr>Splaying: Zig-Zig and Zig-Zag</vt:lpstr>
      <vt:lpstr>Splaying: More on (Not) Zig-Zig</vt:lpstr>
      <vt:lpstr>Splaying: Zig Zag</vt:lpstr>
      <vt:lpstr>Splay Trees </vt:lpstr>
      <vt:lpstr>Splay Trees </vt:lpstr>
      <vt:lpstr>Splay Trees </vt:lpstr>
      <vt:lpstr>Splay Trees: Pulling Others Up </vt:lpstr>
      <vt:lpstr>Splay Trees: Starting the Analysis</vt:lpstr>
      <vt:lpstr>Splay Trees: Starting the Analysis</vt:lpstr>
      <vt:lpstr>Splay Trees: The Access Lemma</vt:lpstr>
      <vt:lpstr>Splay Trees: The Access Lemma</vt:lpstr>
      <vt:lpstr>Splay Trees: More Analysis</vt:lpstr>
      <vt:lpstr>Splay Trees: More Analysis</vt:lpstr>
      <vt:lpstr>More on the Access Lemma</vt:lpstr>
      <vt:lpstr>Even More on the Access Lemma</vt:lpstr>
      <vt:lpstr>Even More on the Access Lemma</vt:lpstr>
      <vt:lpstr>Balance Theorem (if you care)</vt:lpstr>
      <vt:lpstr>Static Optimality Theorem</vt:lpstr>
      <vt:lpstr>Static Optimality Theorem</vt:lpstr>
      <vt:lpstr>Static Optimality Theorem</vt:lpstr>
      <vt:lpstr>Static Finger Property</vt:lpstr>
      <vt:lpstr>Static Finger Property</vt:lpstr>
      <vt:lpstr>Two More Nice Results</vt:lpstr>
      <vt:lpstr>Two More Nice Results</vt:lpstr>
      <vt:lpstr>The “Big”  Conjecture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840 Topics in Data Structures: Time and Space Efficiency</dc:title>
  <dc:creator>Ian Munro</dc:creator>
  <cp:lastModifiedBy>Ian Munro</cp:lastModifiedBy>
  <cp:revision>160</cp:revision>
  <dcterms:created xsi:type="dcterms:W3CDTF">2020-08-11T13:45:09Z</dcterms:created>
  <dcterms:modified xsi:type="dcterms:W3CDTF">2020-10-28T23:37:03Z</dcterms:modified>
</cp:coreProperties>
</file>