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87" r:id="rId3"/>
    <p:sldId id="271" r:id="rId4"/>
    <p:sldId id="272" r:id="rId5"/>
    <p:sldId id="273" r:id="rId6"/>
    <p:sldId id="274" r:id="rId7"/>
    <p:sldId id="275" r:id="rId8"/>
    <p:sldId id="27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64" y="1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11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92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32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30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18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3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0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21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27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2020-10-06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54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B4FCC-181C-42D8-A7D5-A48CB081DAC3}" type="datetimeFigureOut">
              <a:rPr lang="en-CA" smtClean="0"/>
              <a:t>2020-10-06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8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Line Linear Search: Continued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have considered the expected behavior of MTF under the stochastic model in which elements are accessed with arbitrary but fixed and independent probabilities.</a:t>
            </a:r>
          </a:p>
          <a:p>
            <a:pPr marL="0" indent="0">
              <a:buNone/>
            </a:pPr>
            <a:r>
              <a:rPr lang="en-US" dirty="0" smtClean="0"/>
              <a:t>So … S</a:t>
            </a:r>
            <a:r>
              <a:rPr lang="en-US" baseline="-25000" dirty="0" smtClean="0"/>
              <a:t>opt</a:t>
            </a:r>
            <a:r>
              <a:rPr lang="en-US" dirty="0" smtClean="0"/>
              <a:t> is the optimal order (i.e. arrange in decreasing order by probability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MTF</a:t>
            </a:r>
            <a:r>
              <a:rPr lang="en-US" dirty="0" smtClean="0"/>
              <a:t> has expected cost at most </a:t>
            </a:r>
            <a:r>
              <a:rPr lang="en-US" dirty="0" smtClean="0">
                <a:solidFill>
                  <a:schemeClr val="accent6"/>
                </a:solidFill>
                <a:sym typeface="Symbol" panose="05050102010706020507" pitchFamily="18" charset="2"/>
              </a:rPr>
              <a:t></a:t>
            </a:r>
            <a:r>
              <a:rPr lang="en-US" dirty="0" smtClean="0">
                <a:solidFill>
                  <a:schemeClr val="accent6"/>
                </a:solidFill>
              </a:rPr>
              <a:t>/2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TR</a:t>
            </a:r>
            <a:r>
              <a:rPr lang="en-US" dirty="0" smtClean="0"/>
              <a:t> is better than </a:t>
            </a:r>
            <a:r>
              <a:rPr lang="en-US" dirty="0" smtClean="0">
                <a:solidFill>
                  <a:srgbClr val="C00000"/>
                </a:solidFill>
              </a:rPr>
              <a:t>MTF</a:t>
            </a:r>
            <a:r>
              <a:rPr lang="en-US" dirty="0" smtClean="0"/>
              <a:t>, expect in trivial cases where they are the same</a:t>
            </a:r>
          </a:p>
          <a:p>
            <a:pPr marL="0" indent="0">
              <a:buNone/>
            </a:pPr>
            <a:r>
              <a:rPr lang="en-US" dirty="0" smtClean="0"/>
              <a:t>But ….</a:t>
            </a:r>
            <a:endParaRPr lang="en-CA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4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73"/>
    </mc:Choice>
    <mc:Fallback xmlns="">
      <p:transition spd="slow" advTm="28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Probabilities NOT Independent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Suppose you use your credit card .. probability of reuse (soon) goes up</a:t>
            </a:r>
          </a:p>
          <a:p>
            <a:pPr marL="0" indent="0">
              <a:buNone/>
            </a:pPr>
            <a:r>
              <a:rPr lang="en-US" dirty="0" smtClean="0"/>
              <a:t>Or “monthly payroll”, cycle through all accounts, no probabilities </a:t>
            </a:r>
          </a:p>
          <a:p>
            <a:pPr marL="0" indent="0">
              <a:buNone/>
            </a:pPr>
            <a:r>
              <a:rPr lang="en-US" dirty="0" smtClean="0"/>
              <a:t>Details of probabilistic models are tricky</a:t>
            </a:r>
          </a:p>
          <a:p>
            <a:pPr marL="0" indent="0">
              <a:buNone/>
            </a:pPr>
            <a:r>
              <a:rPr lang="en-US" dirty="0" smtClean="0"/>
              <a:t>Want to compare the worst case of a heuristic with the best possible off line, </a:t>
            </a:r>
            <a:r>
              <a:rPr lang="en-US" dirty="0" smtClean="0">
                <a:solidFill>
                  <a:srgbClr val="FF0000"/>
                </a:solidFill>
              </a:rPr>
              <a:t>competitive ratio ≡</a:t>
            </a:r>
            <a:r>
              <a:rPr lang="en-CA" dirty="0" smtClean="0">
                <a:solidFill>
                  <a:srgbClr val="FF0000"/>
                </a:solidFill>
              </a:rPr>
              <a:t> </a:t>
            </a:r>
            <a:r>
              <a:rPr lang="en-CA" dirty="0" err="1" smtClean="0">
                <a:solidFill>
                  <a:srgbClr val="C00000"/>
                </a:solidFill>
              </a:rPr>
              <a:t>Max</a:t>
            </a:r>
            <a:r>
              <a:rPr lang="en-CA" baseline="-25000" dirty="0" err="1" smtClean="0">
                <a:solidFill>
                  <a:srgbClr val="C00000"/>
                </a:solidFill>
              </a:rPr>
              <a:t>all</a:t>
            </a:r>
            <a:r>
              <a:rPr lang="en-CA" baseline="-25000" dirty="0" smtClean="0">
                <a:solidFill>
                  <a:srgbClr val="C00000"/>
                </a:solidFill>
              </a:rPr>
              <a:t> long enough sequences </a:t>
            </a:r>
            <a:r>
              <a:rPr lang="en-CA" dirty="0" smtClean="0">
                <a:solidFill>
                  <a:srgbClr val="C00000"/>
                </a:solidFill>
              </a:rPr>
              <a:t>Cost(A</a:t>
            </a:r>
            <a:r>
              <a:rPr lang="en-CA" dirty="0">
                <a:solidFill>
                  <a:srgbClr val="C00000"/>
                </a:solidFill>
              </a:rPr>
              <a:t>)/Cost(OPT) </a:t>
            </a:r>
            <a:endParaRPr lang="en-CA" dirty="0" smtClean="0">
              <a:solidFill>
                <a:srgbClr val="C0000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6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24"/>
    </mc:Choice>
    <mc:Fallback xmlns="">
      <p:transition spd="slow" advTm="7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Probabilities NOT Independent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Suppose you use your credit card .. probability of reuse (soon) goes up</a:t>
            </a:r>
          </a:p>
          <a:p>
            <a:pPr marL="0" indent="0">
              <a:buNone/>
            </a:pPr>
            <a:r>
              <a:rPr lang="en-US" dirty="0" smtClean="0"/>
              <a:t>Or “monthly payroll”, cycle through all accounts, no probabilities </a:t>
            </a:r>
          </a:p>
          <a:p>
            <a:pPr marL="0" indent="0">
              <a:buNone/>
            </a:pPr>
            <a:r>
              <a:rPr lang="en-US" dirty="0" smtClean="0"/>
              <a:t>Details of probabilistic models are tricky</a:t>
            </a:r>
          </a:p>
          <a:p>
            <a:pPr marL="0" indent="0">
              <a:buNone/>
            </a:pPr>
            <a:r>
              <a:rPr lang="en-US" dirty="0" smtClean="0"/>
              <a:t>Want to compare the worst case of a heuristic with the best possible off line, </a:t>
            </a:r>
            <a:r>
              <a:rPr lang="en-US" dirty="0" smtClean="0">
                <a:solidFill>
                  <a:srgbClr val="FF0000"/>
                </a:solidFill>
              </a:rPr>
              <a:t>competitive ratio ≡</a:t>
            </a:r>
            <a:r>
              <a:rPr lang="en-CA" dirty="0" smtClean="0">
                <a:solidFill>
                  <a:srgbClr val="FF0000"/>
                </a:solidFill>
              </a:rPr>
              <a:t> </a:t>
            </a:r>
            <a:r>
              <a:rPr lang="en-CA" dirty="0" err="1" smtClean="0">
                <a:solidFill>
                  <a:srgbClr val="C00000"/>
                </a:solidFill>
              </a:rPr>
              <a:t>Max</a:t>
            </a:r>
            <a:r>
              <a:rPr lang="en-CA" baseline="-25000" dirty="0" err="1" smtClean="0">
                <a:solidFill>
                  <a:srgbClr val="C00000"/>
                </a:solidFill>
              </a:rPr>
              <a:t>all</a:t>
            </a:r>
            <a:r>
              <a:rPr lang="en-CA" baseline="-25000" dirty="0" smtClean="0">
                <a:solidFill>
                  <a:srgbClr val="C00000"/>
                </a:solidFill>
              </a:rPr>
              <a:t> long enough sequences </a:t>
            </a:r>
            <a:r>
              <a:rPr lang="en-CA" dirty="0" smtClean="0">
                <a:solidFill>
                  <a:srgbClr val="C00000"/>
                </a:solidFill>
              </a:rPr>
              <a:t>Cost(A</a:t>
            </a:r>
            <a:r>
              <a:rPr lang="en-CA" dirty="0">
                <a:solidFill>
                  <a:srgbClr val="C00000"/>
                </a:solidFill>
              </a:rPr>
              <a:t>)/Cost(OPT) </a:t>
            </a:r>
            <a:endParaRPr lang="en-CA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“Bad case” for MTF just request the element at the end of the list.</a:t>
            </a:r>
          </a:p>
          <a:p>
            <a:pPr marL="0" indent="0">
              <a:buNone/>
            </a:pPr>
            <a:r>
              <a:rPr lang="en-US" dirty="0" smtClean="0"/>
              <a:t>This cycles through elements, so competitive ratio is 2.</a:t>
            </a:r>
          </a:p>
          <a:p>
            <a:pPr marL="0" indent="0">
              <a:buNone/>
            </a:pPr>
            <a:r>
              <a:rPr lang="en-US" dirty="0" smtClean="0"/>
              <a:t>Do “the same” for </a:t>
            </a:r>
            <a:r>
              <a:rPr lang="en-US" dirty="0" err="1" smtClean="0"/>
              <a:t>tranpsose</a:t>
            </a:r>
            <a:r>
              <a:rPr lang="en-US" dirty="0" smtClean="0"/>
              <a:t> … repeatedly request last element. This means alternate between two values. MTF would give cost of 2, so competitive ratio at least n/2.</a:t>
            </a:r>
            <a:endParaRPr lang="en-CA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1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22"/>
    </mc:Choice>
    <mc:Fallback xmlns="">
      <p:transition spd="slow" advTm="54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Bentley &amp; </a:t>
            </a:r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McGeogh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(CACM ’85)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Model: </a:t>
            </a:r>
          </a:p>
          <a:p>
            <a:pPr marL="0" indent="0">
              <a:buNone/>
            </a:pPr>
            <a:r>
              <a:rPr lang="en-US" dirty="0"/>
              <a:t>	S</a:t>
            </a:r>
            <a:r>
              <a:rPr lang="en-US" dirty="0" smtClean="0"/>
              <a:t>tart with an empty list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Scan for requested value (and charge) as if found at end of list, 	then apply heuristic</a:t>
            </a:r>
          </a:p>
          <a:p>
            <a:pPr marL="0" indent="0">
              <a:buNone/>
            </a:pPr>
            <a:r>
              <a:rPr lang="en-US" dirty="0" smtClean="0"/>
              <a:t>Theorem: Under the “insert of first request” startup model, the cost of </a:t>
            </a:r>
            <a:r>
              <a:rPr lang="en-US" dirty="0" smtClean="0">
                <a:solidFill>
                  <a:srgbClr val="C00000"/>
                </a:solidFill>
              </a:rPr>
              <a:t>MTF</a:t>
            </a:r>
            <a:r>
              <a:rPr lang="en-US" dirty="0" smtClean="0"/>
              <a:t> is at most </a:t>
            </a:r>
            <a:r>
              <a:rPr lang="en-US" dirty="0" smtClean="0">
                <a:solidFill>
                  <a:schemeClr val="accent6"/>
                </a:solidFill>
              </a:rPr>
              <a:t>2S</a:t>
            </a:r>
            <a:r>
              <a:rPr lang="en-US" baseline="-25000" dirty="0" smtClean="0">
                <a:solidFill>
                  <a:schemeClr val="accent6"/>
                </a:solidFill>
              </a:rPr>
              <a:t>opt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smtClean="0"/>
              <a:t>for any sequence of requests.</a:t>
            </a:r>
            <a:endParaRPr lang="en-CA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34"/>
    </mc:Choice>
    <mc:Fallback xmlns="">
      <p:transition spd="slow" advTm="80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Proof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Consider an arbitrary list, but focus only on searches for </a:t>
            </a:r>
            <a:r>
              <a:rPr lang="en-CA" dirty="0">
                <a:solidFill>
                  <a:srgbClr val="C00000"/>
                </a:solidFill>
              </a:rPr>
              <a:t>b</a:t>
            </a:r>
            <a:r>
              <a:rPr lang="en-CA" dirty="0"/>
              <a:t> and for </a:t>
            </a:r>
            <a:r>
              <a:rPr lang="en-CA" dirty="0">
                <a:solidFill>
                  <a:srgbClr val="C00000"/>
                </a:solidFill>
              </a:rPr>
              <a:t>c</a:t>
            </a:r>
            <a:r>
              <a:rPr lang="en-CA" dirty="0"/>
              <a:t>, and “unsuccessful” comparisons where we compare query value “b or  c” versus the other “c or b”. 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Assume sequence	has	</a:t>
            </a:r>
            <a:r>
              <a:rPr lang="en-CA" dirty="0">
                <a:solidFill>
                  <a:srgbClr val="C00000"/>
                </a:solidFill>
              </a:rPr>
              <a:t>k  b’s</a:t>
            </a:r>
          </a:p>
          <a:p>
            <a:pPr marL="0" indent="0">
              <a:buNone/>
            </a:pPr>
            <a:r>
              <a:rPr lang="en-CA" dirty="0"/>
              <a:t>			and	</a:t>
            </a:r>
            <a:r>
              <a:rPr lang="en-CA" dirty="0">
                <a:solidFill>
                  <a:srgbClr val="C00000"/>
                </a:solidFill>
              </a:rPr>
              <a:t>m c’s	k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 </a:t>
            </a:r>
            <a:r>
              <a:rPr lang="en-CA" dirty="0" smtClean="0">
                <a:solidFill>
                  <a:srgbClr val="C00000"/>
                </a:solidFill>
              </a:rPr>
              <a:t>m</a:t>
            </a:r>
            <a:endParaRPr lang="en-CA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S</a:t>
            </a:r>
            <a:r>
              <a:rPr lang="en-CA" baseline="-25000" dirty="0"/>
              <a:t>opt</a:t>
            </a:r>
            <a:r>
              <a:rPr lang="en-CA" dirty="0"/>
              <a:t> order is </a:t>
            </a:r>
            <a:r>
              <a:rPr lang="en-CA" dirty="0" err="1"/>
              <a:t>cb</a:t>
            </a:r>
            <a:r>
              <a:rPr lang="en-CA" dirty="0"/>
              <a:t>  </a:t>
            </a:r>
          </a:p>
          <a:p>
            <a:pPr marL="0" indent="0">
              <a:buNone/>
            </a:pPr>
            <a:r>
              <a:rPr lang="en-CA" dirty="0"/>
              <a:t>and there are </a:t>
            </a:r>
            <a:r>
              <a:rPr lang="en-CA" dirty="0">
                <a:solidFill>
                  <a:srgbClr val="C00000"/>
                </a:solidFill>
              </a:rPr>
              <a:t>k “unsuccessful comparisons”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47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69"/>
    </mc:Choice>
    <mc:Fallback xmlns="">
      <p:transition spd="slow" advTm="47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Proof cont’d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What order of requests maximizes this number under MTF?  </a:t>
            </a:r>
            <a:r>
              <a:rPr lang="en-CA" dirty="0" smtClean="0"/>
              <a:t>Clearly</a:t>
            </a:r>
            <a:endParaRPr lang="en-CA" dirty="0"/>
          </a:p>
          <a:p>
            <a:pPr marL="0" indent="0" algn="ctr">
              <a:buNone/>
            </a:pPr>
            <a:r>
              <a:rPr lang="en-CA" dirty="0"/>
              <a:t> </a:t>
            </a:r>
            <a:r>
              <a:rPr lang="en-CA" dirty="0" smtClean="0">
                <a:solidFill>
                  <a:srgbClr val="C00000"/>
                </a:solidFill>
              </a:rPr>
              <a:t>c </a:t>
            </a:r>
            <a:r>
              <a:rPr lang="en-CA" baseline="30000" dirty="0" smtClean="0">
                <a:solidFill>
                  <a:srgbClr val="C00000"/>
                </a:solidFill>
              </a:rPr>
              <a:t>m-k</a:t>
            </a:r>
            <a:r>
              <a:rPr lang="en-CA" dirty="0" smtClean="0">
                <a:solidFill>
                  <a:srgbClr val="C00000"/>
                </a:solidFill>
              </a:rPr>
              <a:t> (</a:t>
            </a:r>
            <a:r>
              <a:rPr lang="en-CA" dirty="0" err="1" smtClean="0">
                <a:solidFill>
                  <a:srgbClr val="C00000"/>
                </a:solidFill>
              </a:rPr>
              <a:t>bc</a:t>
            </a:r>
            <a:r>
              <a:rPr lang="en-CA" dirty="0" smtClean="0">
                <a:solidFill>
                  <a:srgbClr val="C00000"/>
                </a:solidFill>
              </a:rPr>
              <a:t>)</a:t>
            </a:r>
            <a:r>
              <a:rPr lang="en-CA" baseline="30000" dirty="0" smtClean="0">
                <a:solidFill>
                  <a:srgbClr val="C00000"/>
                </a:solidFill>
              </a:rPr>
              <a:t>k</a:t>
            </a:r>
            <a:endParaRPr lang="en-CA" baseline="30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So there are 2k  </a:t>
            </a:r>
            <a:r>
              <a:rPr lang="en-CA" dirty="0">
                <a:solidFill>
                  <a:srgbClr val="C00000"/>
                </a:solidFill>
              </a:rPr>
              <a:t>“</a:t>
            </a:r>
            <a:r>
              <a:rPr lang="en-CA" dirty="0" smtClean="0">
                <a:solidFill>
                  <a:srgbClr val="C00000"/>
                </a:solidFill>
              </a:rPr>
              <a:t>unsuccessful </a:t>
            </a:r>
            <a:r>
              <a:rPr lang="en-CA" dirty="0">
                <a:solidFill>
                  <a:srgbClr val="C00000"/>
                </a:solidFill>
              </a:rPr>
              <a:t>compares”</a:t>
            </a:r>
            <a:r>
              <a:rPr lang="en-CA" dirty="0"/>
              <a:t> (one for each  b  &amp; one for each of the last  k  c’s</a:t>
            </a:r>
            <a:r>
              <a:rPr lang="en-CA" dirty="0" smtClean="0"/>
              <a:t>)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Now observe that this holds in any list for any pair of elements.</a:t>
            </a:r>
          </a:p>
          <a:p>
            <a:pPr marL="0" indent="0">
              <a:buNone/>
            </a:pPr>
            <a:r>
              <a:rPr lang="en-CA" dirty="0" smtClean="0"/>
              <a:t>Sum </a:t>
            </a:r>
            <a:r>
              <a:rPr lang="en-CA" dirty="0"/>
              <a:t>over </a:t>
            </a:r>
            <a:r>
              <a:rPr lang="en-CA" dirty="0" smtClean="0"/>
              <a:t>all pairs of values “b” and “c”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		</a:t>
            </a:r>
            <a:r>
              <a:rPr lang="en-CA" dirty="0" smtClean="0"/>
              <a:t>Cost ≤ 2 </a:t>
            </a:r>
            <a:r>
              <a:rPr lang="en-CA" dirty="0"/>
              <a:t>S</a:t>
            </a:r>
            <a:r>
              <a:rPr lang="en-CA" baseline="-25000" dirty="0"/>
              <a:t>opt</a:t>
            </a:r>
            <a:r>
              <a:rPr lang="en-CA" dirty="0"/>
              <a:t>	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8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42"/>
    </mc:Choice>
    <mc:Fallback xmlns="">
      <p:transition spd="slow" advTm="51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bound is tight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	</a:t>
            </a:r>
          </a:p>
          <a:p>
            <a:pPr marL="0" indent="0">
              <a:buNone/>
            </a:pPr>
            <a:r>
              <a:rPr lang="en-CA" dirty="0"/>
              <a:t>Given   </a:t>
            </a:r>
            <a:r>
              <a:rPr lang="en-CA" dirty="0">
                <a:solidFill>
                  <a:srgbClr val="C00000"/>
                </a:solidFill>
              </a:rPr>
              <a:t>a</a:t>
            </a:r>
            <a:r>
              <a:rPr lang="en-CA" baseline="-25000" dirty="0">
                <a:solidFill>
                  <a:srgbClr val="C00000"/>
                </a:solidFill>
              </a:rPr>
              <a:t>1</a:t>
            </a:r>
            <a:r>
              <a:rPr lang="en-CA" dirty="0">
                <a:solidFill>
                  <a:srgbClr val="C00000"/>
                </a:solidFill>
              </a:rPr>
              <a:t>, a</a:t>
            </a:r>
            <a:r>
              <a:rPr lang="en-CA" baseline="-25000" dirty="0">
                <a:solidFill>
                  <a:srgbClr val="C00000"/>
                </a:solidFill>
              </a:rPr>
              <a:t>2</a:t>
            </a:r>
            <a:r>
              <a:rPr lang="en-CA" dirty="0">
                <a:solidFill>
                  <a:srgbClr val="C00000"/>
                </a:solidFill>
              </a:rPr>
              <a:t>, …, a</a:t>
            </a:r>
            <a:r>
              <a:rPr lang="en-CA" baseline="-25000" dirty="0">
                <a:solidFill>
                  <a:srgbClr val="C00000"/>
                </a:solidFill>
              </a:rPr>
              <a:t>n</a:t>
            </a:r>
            <a:r>
              <a:rPr lang="en-CA" dirty="0"/>
              <a:t>,  repeatedly ask for </a:t>
            </a:r>
            <a:r>
              <a:rPr lang="en-CA" dirty="0">
                <a:solidFill>
                  <a:srgbClr val="C00000"/>
                </a:solidFill>
              </a:rPr>
              <a:t>last in list</a:t>
            </a:r>
            <a:r>
              <a:rPr lang="en-CA" dirty="0"/>
              <a:t>, so all requested equally often.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Cost is n per search</a:t>
            </a:r>
          </a:p>
          <a:p>
            <a:pPr marL="0" indent="0">
              <a:buNone/>
            </a:pPr>
            <a:r>
              <a:rPr lang="en-CA" dirty="0"/>
              <a:t>Whereas “do nothing” = S</a:t>
            </a:r>
            <a:r>
              <a:rPr lang="en-CA" baseline="-25000" dirty="0"/>
              <a:t>opt</a:t>
            </a:r>
            <a:r>
              <a:rPr lang="en-CA" dirty="0"/>
              <a:t> </a:t>
            </a:r>
            <a:r>
              <a:rPr lang="en-CA" dirty="0" smtClean="0"/>
              <a:t>≤ (</a:t>
            </a:r>
            <a:r>
              <a:rPr lang="en-CA" dirty="0"/>
              <a:t>n+1)/2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Note again Transpose is a disaster if we always ask for the last in its list.</a:t>
            </a:r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97"/>
    </mc:Choice>
    <mc:Fallback xmlns="">
      <p:transition spd="slow" advTm="55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S</a:t>
            </a:r>
            <a:r>
              <a:rPr lang="en-CA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ecessarily Optimal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Observe, for some sequences we do a lot better than static </a:t>
            </a:r>
            <a:r>
              <a:rPr lang="en-CA" dirty="0" smtClean="0"/>
              <a:t>optimal, e.g.</a:t>
            </a:r>
            <a:r>
              <a:rPr lang="en-CA" dirty="0"/>
              <a:t>	</a:t>
            </a:r>
            <a:r>
              <a:rPr lang="en-CA" dirty="0" smtClean="0"/>
              <a:t> </a:t>
            </a:r>
            <a:r>
              <a:rPr lang="en-CA" dirty="0" smtClean="0">
                <a:solidFill>
                  <a:srgbClr val="C00000"/>
                </a:solidFill>
              </a:rPr>
              <a:t>a</a:t>
            </a:r>
            <a:r>
              <a:rPr lang="en-CA" baseline="-25000" dirty="0" smtClean="0">
                <a:solidFill>
                  <a:srgbClr val="C00000"/>
                </a:solidFill>
              </a:rPr>
              <a:t>1</a:t>
            </a:r>
            <a:r>
              <a:rPr lang="en-CA" baseline="30000" dirty="0" smtClean="0">
                <a:solidFill>
                  <a:srgbClr val="C00000"/>
                </a:solidFill>
              </a:rPr>
              <a:t>n</a:t>
            </a:r>
            <a:r>
              <a:rPr lang="en-CA" dirty="0" smtClean="0">
                <a:solidFill>
                  <a:srgbClr val="C00000"/>
                </a:solidFill>
              </a:rPr>
              <a:t>, a</a:t>
            </a:r>
            <a:r>
              <a:rPr lang="en-CA" baseline="-25000" dirty="0" smtClean="0">
                <a:solidFill>
                  <a:srgbClr val="C00000"/>
                </a:solidFill>
              </a:rPr>
              <a:t>2</a:t>
            </a:r>
            <a:r>
              <a:rPr lang="en-CA" baseline="30000" dirty="0" smtClean="0">
                <a:solidFill>
                  <a:srgbClr val="C00000"/>
                </a:solidFill>
              </a:rPr>
              <a:t>n</a:t>
            </a:r>
            <a:r>
              <a:rPr lang="en-CA" dirty="0" smtClean="0">
                <a:solidFill>
                  <a:srgbClr val="C00000"/>
                </a:solidFill>
              </a:rPr>
              <a:t>, </a:t>
            </a:r>
            <a:r>
              <a:rPr lang="en-CA" dirty="0">
                <a:solidFill>
                  <a:srgbClr val="C00000"/>
                </a:solidFill>
              </a:rPr>
              <a:t>…, </a:t>
            </a:r>
            <a:r>
              <a:rPr lang="en-CA" dirty="0" smtClean="0">
                <a:solidFill>
                  <a:srgbClr val="C00000"/>
                </a:solidFill>
              </a:rPr>
              <a:t>a</a:t>
            </a:r>
            <a:r>
              <a:rPr lang="en-CA" baseline="-25000" dirty="0" smtClean="0">
                <a:solidFill>
                  <a:srgbClr val="C00000"/>
                </a:solidFill>
              </a:rPr>
              <a:t>n</a:t>
            </a:r>
            <a:r>
              <a:rPr lang="en-CA" baseline="30000" dirty="0" smtClean="0">
                <a:solidFill>
                  <a:srgbClr val="C00000"/>
                </a:solidFill>
              </a:rPr>
              <a:t>n</a:t>
            </a:r>
            <a:r>
              <a:rPr lang="en-CA" dirty="0" smtClean="0"/>
              <a:t>, 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	Sopt	-	</a:t>
            </a:r>
            <a:r>
              <a:rPr lang="en-CA" dirty="0" smtClean="0"/>
              <a:t>(n+1)/2 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MTF	-</a:t>
            </a:r>
            <a:r>
              <a:rPr lang="en-CA" dirty="0"/>
              <a:t>	 </a:t>
            </a:r>
            <a:r>
              <a:rPr lang="en-CA" dirty="0" smtClean="0"/>
              <a:t>((n+1)/2 +n -1) = (n+1+2n-2)/2n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= 3/2 –O(1/n)</a:t>
            </a:r>
          </a:p>
          <a:p>
            <a:pPr marL="0" indent="0">
              <a:buNone/>
            </a:pPr>
            <a:r>
              <a:rPr lang="en-US" dirty="0" smtClean="0"/>
              <a:t>So now on to comparing with “dynamic optimal”, or “real competitive”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7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27"/>
    </mc:Choice>
    <mc:Fallback xmlns="">
      <p:transition spd="slow" advTm="98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7076</TotalTime>
  <Words>407</Words>
  <Application>Microsoft Office PowerPoint</Application>
  <PresentationFormat>Widescreen</PresentationFormat>
  <Paragraphs>55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Symbol</vt:lpstr>
      <vt:lpstr>Times New Roman</vt:lpstr>
      <vt:lpstr>Office Theme</vt:lpstr>
      <vt:lpstr>On Line Linear Search: Continued</vt:lpstr>
      <vt:lpstr>Probabilities NOT Independent</vt:lpstr>
      <vt:lpstr>Probabilities NOT Independent</vt:lpstr>
      <vt:lpstr>Bentley &amp; McGeogh (CACM ’85)</vt:lpstr>
      <vt:lpstr>Proof</vt:lpstr>
      <vt:lpstr>Proof cont’d</vt:lpstr>
      <vt:lpstr>And the bound is tight</vt:lpstr>
      <vt:lpstr>But Sopt is Not Necessarily Optimal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840 Topics in Data Structures: Time and Space Efficiency</dc:title>
  <dc:creator>Ian Munro</dc:creator>
  <cp:lastModifiedBy>Ian Munro</cp:lastModifiedBy>
  <cp:revision>103</cp:revision>
  <dcterms:created xsi:type="dcterms:W3CDTF">2020-08-11T13:45:09Z</dcterms:created>
  <dcterms:modified xsi:type="dcterms:W3CDTF">2020-10-06T14:55:01Z</dcterms:modified>
</cp:coreProperties>
</file>