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1" r:id="rId4"/>
    <p:sldId id="260" r:id="rId5"/>
    <p:sldId id="261" r:id="rId6"/>
    <p:sldId id="267" r:id="rId7"/>
    <p:sldId id="258" r:id="rId8"/>
    <p:sldId id="268" r:id="rId9"/>
    <p:sldId id="262" r:id="rId10"/>
    <p:sldId id="269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1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92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32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30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8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18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5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00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18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27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54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4FCC-181C-42D8-A7D5-A48CB081DAC3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4912-E761-4DDC-B5D1-882AAE58D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8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Paging … </a:t>
            </a:r>
            <a:r>
              <a:rPr lang="en-CA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bridge to the next unit</a:t>
            </a:r>
            <a:endParaRPr lang="en-CA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Cleaning up an issue on cache oblivious work and moving into </a:t>
            </a:r>
            <a:r>
              <a:rPr lang="en-CA" dirty="0" smtClean="0">
                <a:solidFill>
                  <a:schemeClr val="accent6"/>
                </a:solidFill>
              </a:rPr>
              <a:t>on line </a:t>
            </a:r>
            <a:r>
              <a:rPr lang="en-CA" dirty="0" smtClean="0"/>
              <a:t>methods that try to do almost as well as if they knew what queries would be asked in the future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74"/>
    </mc:Choice>
    <mc:Fallback xmlns="">
      <p:transition spd="slow" advTm="2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 on LRU and others</a:t>
            </a:r>
            <a:endParaRPr lang="en-C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Thm:</a:t>
            </a:r>
            <a:r>
              <a:rPr lang="en-CA" dirty="0" smtClean="0"/>
              <a:t> Let A be any on-line algorithm. There exist arbitrarily long sequences </a:t>
            </a:r>
            <a:r>
              <a:rPr lang="en-CA" dirty="0">
                <a:solidFill>
                  <a:srgbClr val="C00000"/>
                </a:solidFill>
                <a:latin typeface="Script MT Bold" panose="03040602040607080904" pitchFamily="66" charset="0"/>
              </a:rPr>
              <a:t>S </a:t>
            </a:r>
            <a:r>
              <a:rPr lang="en-CA" dirty="0" smtClean="0"/>
              <a:t>such that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F</a:t>
            </a:r>
            <a:r>
              <a:rPr lang="en-CA" baseline="-25000" dirty="0" smtClean="0"/>
              <a:t>A</a:t>
            </a:r>
            <a:r>
              <a:rPr lang="en-CA" dirty="0" smtClean="0"/>
              <a:t>(</a:t>
            </a:r>
            <a:r>
              <a:rPr lang="en-CA" dirty="0" smtClean="0">
                <a:latin typeface="Script MT Bold" panose="03040602040607080904" pitchFamily="66" charset="0"/>
              </a:rPr>
              <a:t>S</a:t>
            </a:r>
            <a:r>
              <a:rPr lang="en-CA" dirty="0" smtClean="0">
                <a:latin typeface="Calibri" panose="020F0502020204030204" pitchFamily="34" charset="0"/>
              </a:rPr>
              <a:t>) ≥ 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CA" dirty="0" smtClean="0">
                <a:latin typeface="Calibri" panose="020F0502020204030204" pitchFamily="34" charset="0"/>
              </a:rPr>
              <a:t>/(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+1)) </a:t>
            </a:r>
            <a:r>
              <a:rPr lang="en-CA" dirty="0" smtClean="0"/>
              <a:t>F</a:t>
            </a:r>
            <a:r>
              <a:rPr lang="en-CA" baseline="-25000" dirty="0" smtClean="0"/>
              <a:t>MIN</a:t>
            </a:r>
            <a:r>
              <a:rPr lang="en-CA" dirty="0" smtClean="0"/>
              <a:t>(</a:t>
            </a:r>
            <a:r>
              <a:rPr lang="en-CA" dirty="0" smtClean="0">
                <a:latin typeface="Script MT Bold" panose="03040602040607080904" pitchFamily="66" charset="0"/>
              </a:rPr>
              <a:t>S</a:t>
            </a:r>
            <a:r>
              <a:rPr lang="en-CA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CA" sz="13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So this says any on line method can be “bad”	</a:t>
            </a:r>
          </a:p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But next:</a:t>
            </a:r>
          </a:p>
          <a:p>
            <a:pPr marL="0" indent="0">
              <a:buNone/>
            </a:pPr>
            <a:r>
              <a:rPr lang="en-CA" dirty="0">
                <a:solidFill>
                  <a:srgbClr val="C00000"/>
                </a:solidFill>
              </a:rPr>
              <a:t>Thm:</a:t>
            </a:r>
            <a:r>
              <a:rPr lang="en-CA" dirty="0"/>
              <a:t> </a:t>
            </a:r>
            <a:r>
              <a:rPr lang="en-CA" dirty="0" smtClean="0"/>
              <a:t>For any sequence </a:t>
            </a:r>
            <a:r>
              <a:rPr lang="en-CA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S</a:t>
            </a:r>
            <a:r>
              <a:rPr lang="en-CA" dirty="0" smtClean="0"/>
              <a:t> F</a:t>
            </a:r>
            <a:r>
              <a:rPr lang="en-CA" baseline="-25000" dirty="0" smtClean="0"/>
              <a:t>LRU</a:t>
            </a:r>
            <a:r>
              <a:rPr lang="en-CA" dirty="0" smtClean="0"/>
              <a:t>(</a:t>
            </a:r>
            <a:r>
              <a:rPr lang="en-CA" dirty="0" smtClean="0">
                <a:latin typeface="Script MT Bold" panose="03040602040607080904" pitchFamily="66" charset="0"/>
              </a:rPr>
              <a:t>S</a:t>
            </a:r>
            <a:r>
              <a:rPr lang="en-CA" dirty="0">
                <a:latin typeface="Calibri" panose="020F0502020204030204" pitchFamily="34" charset="0"/>
              </a:rPr>
              <a:t>) ≥ 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LRU</a:t>
            </a:r>
            <a:r>
              <a:rPr lang="en-CA" dirty="0" smtClean="0">
                <a:latin typeface="Calibri" panose="020F0502020204030204" pitchFamily="34" charset="0"/>
              </a:rPr>
              <a:t>/(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LRU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+1)) </a:t>
            </a:r>
            <a:r>
              <a:rPr lang="en-CA" dirty="0"/>
              <a:t>F</a:t>
            </a:r>
            <a:r>
              <a:rPr lang="en-CA" baseline="-25000" dirty="0"/>
              <a:t>MIN</a:t>
            </a:r>
            <a:r>
              <a:rPr lang="en-CA" dirty="0"/>
              <a:t>(</a:t>
            </a:r>
            <a:r>
              <a:rPr lang="en-CA" dirty="0">
                <a:latin typeface="Script MT Bold" panose="03040602040607080904" pitchFamily="66" charset="0"/>
              </a:rPr>
              <a:t>S</a:t>
            </a:r>
            <a:r>
              <a:rPr lang="en-CA" dirty="0" smtClean="0">
                <a:latin typeface="Calibri" panose="020F0502020204030204" pitchFamily="34" charset="0"/>
              </a:rPr>
              <a:t>) +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endParaRPr lang="en-CA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CA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The final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en-CA" dirty="0" smtClean="0">
                <a:latin typeface="Calibri" panose="020F0502020204030204" pitchFamily="34" charset="0"/>
              </a:rPr>
              <a:t> term reflects that A and MIN may start with different caches.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0"/>
    </mc:Choice>
    <mc:Fallback xmlns="">
      <p:transition spd="slow" advTm="1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Sketch: LRU is Pretty Good</a:t>
            </a:r>
            <a:endParaRPr lang="en-C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  </a:t>
            </a:r>
            <a:r>
              <a:rPr lang="en-CA" dirty="0"/>
              <a:t>Lemma: </a:t>
            </a:r>
            <a:r>
              <a:rPr lang="en-CA" dirty="0" smtClean="0"/>
              <a:t>Any subsequence of </a:t>
            </a:r>
            <a:r>
              <a:rPr lang="en-CA" dirty="0">
                <a:latin typeface="Script MT Bold" panose="03040602040607080904" pitchFamily="66" charset="0"/>
              </a:rPr>
              <a:t>S</a:t>
            </a:r>
            <a:r>
              <a:rPr lang="en-CA" dirty="0" smtClean="0"/>
              <a:t> under which LRU makes f ≤ n</a:t>
            </a:r>
            <a:r>
              <a:rPr lang="en-CA" baseline="-25000" dirty="0" smtClean="0"/>
              <a:t>LRU</a:t>
            </a:r>
            <a:r>
              <a:rPr lang="en-CA" dirty="0" smtClean="0"/>
              <a:t> faults causes at least f - </a:t>
            </a:r>
            <a:r>
              <a:rPr lang="en-CA" dirty="0" err="1" smtClean="0"/>
              <a:t>n</a:t>
            </a:r>
            <a:r>
              <a:rPr lang="en-CA" baseline="-25000" dirty="0" err="1" smtClean="0"/>
              <a:t>min</a:t>
            </a:r>
            <a:r>
              <a:rPr lang="en-CA" dirty="0" smtClean="0"/>
              <a:t> +1 faults under MIN</a:t>
            </a:r>
          </a:p>
          <a:p>
            <a:pPr marL="0" indent="0">
              <a:buNone/>
            </a:pPr>
            <a:r>
              <a:rPr lang="en-CA" dirty="0" smtClean="0"/>
              <a:t>Break </a:t>
            </a:r>
            <a:r>
              <a:rPr lang="en-CA" dirty="0">
                <a:latin typeface="Script MT Bold" panose="03040602040607080904" pitchFamily="66" charset="0"/>
              </a:rPr>
              <a:t>S</a:t>
            </a:r>
            <a:r>
              <a:rPr lang="en-CA" dirty="0" smtClean="0"/>
              <a:t>  into subsequences each (except perhaps the first) </a:t>
            </a:r>
            <a:r>
              <a:rPr lang="en-CA" dirty="0"/>
              <a:t>causing n</a:t>
            </a:r>
            <a:r>
              <a:rPr lang="en-CA" baseline="-25000" dirty="0"/>
              <a:t>LRU </a:t>
            </a:r>
            <a:r>
              <a:rPr lang="en-CA" dirty="0" smtClean="0"/>
              <a:t>faults under LRU. Add up the bounds on the number of faults under MIN.</a:t>
            </a:r>
            <a:endParaRPr lang="en-C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46"/>
    </mc:Choice>
    <mc:Fallback xmlns="">
      <p:transition spd="slow" advTm="38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Cache Oblivious</a:t>
            </a:r>
            <a:endParaRPr lang="en-C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Plugging </a:t>
            </a:r>
            <a:r>
              <a:rPr lang="en-CA" dirty="0">
                <a:latin typeface="Calibri" panose="020F0502020204030204" pitchFamily="34" charset="0"/>
              </a:rPr>
              <a:t>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LRU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CA" dirty="0">
                <a:latin typeface="Calibri" panose="020F0502020204030204" pitchFamily="34" charset="0"/>
              </a:rPr>
              <a:t> 2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CA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Corollary:</a:t>
            </a:r>
            <a:r>
              <a:rPr lang="en-CA" dirty="0" smtClean="0">
                <a:latin typeface="Calibri" panose="020F0502020204030204" pitchFamily="34" charset="0"/>
              </a:rPr>
              <a:t> </a:t>
            </a:r>
            <a:r>
              <a:rPr lang="en-CA" dirty="0">
                <a:latin typeface="Calibri" panose="020F0502020204030204" pitchFamily="34" charset="0"/>
              </a:rPr>
              <a:t>LRU can have twice the cache misses as MIN with twice the cache </a:t>
            </a:r>
            <a:r>
              <a:rPr lang="en-CA" dirty="0" smtClean="0">
                <a:latin typeface="Calibri" panose="020F0502020204030204" pitchFamily="34" charset="0"/>
              </a:rPr>
              <a:t>	size</a:t>
            </a:r>
            <a:r>
              <a:rPr lang="en-CA" dirty="0">
                <a:latin typeface="Calibri" panose="020F0502020204030204" pitchFamily="34" charset="0"/>
              </a:rPr>
              <a:t>, but no </a:t>
            </a:r>
            <a:r>
              <a:rPr lang="en-CA" dirty="0" smtClean="0">
                <a:latin typeface="Calibri" panose="020F0502020204030204" pitchFamily="34" charset="0"/>
              </a:rPr>
              <a:t>more</a:t>
            </a:r>
          </a:p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(as noted earlier)</a:t>
            </a:r>
            <a:endParaRPr lang="en-CA" dirty="0"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90"/>
    </mc:Choice>
    <mc:Fallback xmlns="">
      <p:transition spd="slow" advTm="38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Paging … </a:t>
            </a:r>
            <a:r>
              <a:rPr lang="en-CA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bridge to the next unit</a:t>
            </a:r>
            <a:endParaRPr lang="en-CA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Cleaning up an issue on cache oblivious work and moving into </a:t>
            </a:r>
            <a:r>
              <a:rPr lang="en-CA" dirty="0" smtClean="0">
                <a:solidFill>
                  <a:schemeClr val="accent6"/>
                </a:solidFill>
              </a:rPr>
              <a:t>on line </a:t>
            </a:r>
            <a:r>
              <a:rPr lang="en-CA" dirty="0" smtClean="0"/>
              <a:t>methods that try to do almost as well as if they knew what queries would be asked in the future</a:t>
            </a:r>
          </a:p>
          <a:p>
            <a:pPr marL="0" indent="0">
              <a:buNone/>
            </a:pPr>
            <a:r>
              <a:rPr lang="en-CA" dirty="0">
                <a:solidFill>
                  <a:srgbClr val="C00000"/>
                </a:solidFill>
              </a:rPr>
              <a:t>Demand paging </a:t>
            </a:r>
            <a:r>
              <a:rPr lang="en-CA" dirty="0"/>
              <a:t>: don’t evict anything unless you have to</a:t>
            </a:r>
          </a:p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The problem</a:t>
            </a:r>
            <a:r>
              <a:rPr lang="en-CA" dirty="0"/>
              <a:t>: how to decide which page/line to evict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4"/>
    </mc:Choice>
    <mc:Fallback xmlns="">
      <p:transition spd="slow" advTm="14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Paging … </a:t>
            </a:r>
            <a:r>
              <a:rPr lang="en-CA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bridge to the next unit</a:t>
            </a:r>
            <a:endParaRPr lang="en-CA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Cleaning up an issue on cache oblivious work and moving into </a:t>
            </a:r>
            <a:r>
              <a:rPr lang="en-CA" dirty="0" smtClean="0">
                <a:solidFill>
                  <a:schemeClr val="accent6"/>
                </a:solidFill>
              </a:rPr>
              <a:t>on line </a:t>
            </a:r>
            <a:r>
              <a:rPr lang="en-CA" dirty="0" smtClean="0"/>
              <a:t>methods that try to do almost as well as if they knew what queries would be asked in the future</a:t>
            </a:r>
          </a:p>
          <a:p>
            <a:pPr marL="0" indent="0">
              <a:buNone/>
            </a:pPr>
            <a:r>
              <a:rPr lang="en-CA" dirty="0">
                <a:solidFill>
                  <a:srgbClr val="C00000"/>
                </a:solidFill>
              </a:rPr>
              <a:t>Demand paging </a:t>
            </a:r>
            <a:r>
              <a:rPr lang="en-CA" dirty="0"/>
              <a:t>: don’t evict anything unless you have to</a:t>
            </a:r>
          </a:p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The problem</a:t>
            </a:r>
            <a:r>
              <a:rPr lang="en-CA" dirty="0"/>
              <a:t>: how to decide which page/line to evict </a:t>
            </a:r>
          </a:p>
          <a:p>
            <a:pPr marL="0" indent="0">
              <a:buNone/>
            </a:pPr>
            <a:r>
              <a:rPr lang="en-CA" dirty="0"/>
              <a:t>In the case of paging, optimal method: evict the page not required for as long as possible … but we don’t have a schedule</a:t>
            </a: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8"/>
    </mc:Choice>
    <mc:Fallback xmlns="">
      <p:transition spd="slow" advTm="17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methods should we consider?</a:t>
            </a:r>
            <a:endParaRPr lang="en-C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LRU: least recently used</a:t>
            </a:r>
          </a:p>
          <a:p>
            <a:pPr marL="0" indent="0">
              <a:buNone/>
            </a:pPr>
            <a:r>
              <a:rPr lang="en-CA" dirty="0" smtClean="0"/>
              <a:t>FIFO: first in first out</a:t>
            </a:r>
          </a:p>
          <a:p>
            <a:pPr marL="0" indent="0">
              <a:buNone/>
            </a:pPr>
            <a:r>
              <a:rPr lang="en-CA" dirty="0" smtClean="0"/>
              <a:t>LIFO: last in first out</a:t>
            </a:r>
          </a:p>
          <a:p>
            <a:pPr marL="0" indent="0">
              <a:buNone/>
            </a:pPr>
            <a:r>
              <a:rPr lang="en-CA" dirty="0" smtClean="0"/>
              <a:t>LFU: least frequently used (low usage over some period)</a:t>
            </a:r>
          </a:p>
          <a:p>
            <a:pPr marL="0" indent="0">
              <a:buNone/>
            </a:pPr>
            <a:r>
              <a:rPr lang="en-CA" dirty="0" smtClean="0"/>
              <a:t>But would like</a:t>
            </a:r>
          </a:p>
          <a:p>
            <a:pPr marL="0" indent="0">
              <a:buNone/>
            </a:pPr>
            <a:r>
              <a:rPr lang="en-CA" dirty="0" smtClean="0"/>
              <a:t>MIN: minimize number of faults, by knowing the future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Several of these methods are “good”, under some reasonable models of what is likely to be accessed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9"/>
    </mc:Choice>
    <mc:Fallback xmlns="">
      <p:transition spd="slow" advTm="76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Any On Line </a:t>
            </a:r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ethod</a:t>
            </a:r>
            <a:endParaRPr lang="en-C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On line </a:t>
            </a:r>
            <a:r>
              <a:rPr lang="en-CA" dirty="0" smtClean="0"/>
              <a:t>method </a:t>
            </a:r>
            <a:r>
              <a:rPr lang="en-CA" dirty="0" smtClean="0">
                <a:solidFill>
                  <a:srgbClr val="C00000"/>
                </a:solidFill>
              </a:rPr>
              <a:t>A</a:t>
            </a:r>
            <a:r>
              <a:rPr lang="en-CA" dirty="0" smtClean="0"/>
              <a:t> makes </a:t>
            </a:r>
            <a:r>
              <a:rPr lang="en-CA" dirty="0" smtClean="0">
                <a:solidFill>
                  <a:srgbClr val="C00000"/>
                </a:solidFill>
              </a:rPr>
              <a:t>F</a:t>
            </a:r>
            <a:r>
              <a:rPr lang="en-CA" baseline="-25000" dirty="0" smtClean="0">
                <a:solidFill>
                  <a:srgbClr val="C00000"/>
                </a:solidFill>
              </a:rPr>
              <a:t>A</a:t>
            </a:r>
            <a:r>
              <a:rPr lang="en-CA" dirty="0" smtClean="0">
                <a:solidFill>
                  <a:srgbClr val="C00000"/>
                </a:solidFill>
              </a:rPr>
              <a:t>(</a:t>
            </a:r>
            <a:r>
              <a:rPr lang="en-CA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S</a:t>
            </a:r>
            <a:r>
              <a:rPr lang="en-CA" dirty="0" smtClean="0">
                <a:solidFill>
                  <a:srgbClr val="C00000"/>
                </a:solidFill>
              </a:rPr>
              <a:t>)</a:t>
            </a:r>
            <a:r>
              <a:rPr lang="en-CA" dirty="0" smtClean="0"/>
              <a:t> faults on sequence </a:t>
            </a:r>
            <a:r>
              <a:rPr lang="en-CA" dirty="0">
                <a:solidFill>
                  <a:srgbClr val="C00000"/>
                </a:solidFill>
                <a:latin typeface="Script MT Bold" panose="03040602040607080904" pitchFamily="66" charset="0"/>
              </a:rPr>
              <a:t>S</a:t>
            </a:r>
            <a:r>
              <a:rPr lang="en-CA" dirty="0" smtClean="0"/>
              <a:t>.  </a:t>
            </a:r>
            <a:r>
              <a:rPr lang="en-CA" dirty="0" smtClean="0">
                <a:solidFill>
                  <a:srgbClr val="C00000"/>
                </a:solidFill>
              </a:rPr>
              <a:t>n</a:t>
            </a:r>
            <a:r>
              <a:rPr lang="en-CA" dirty="0" smtClean="0"/>
              <a:t> elements fit in cache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9"/>
    </mc:Choice>
    <mc:Fallback xmlns="">
      <p:transition spd="slow" advTm="25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Any On Line </a:t>
            </a:r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ethod</a:t>
            </a:r>
            <a:endParaRPr lang="en-C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On line </a:t>
            </a:r>
            <a:r>
              <a:rPr lang="en-CA" dirty="0" smtClean="0"/>
              <a:t>method </a:t>
            </a:r>
            <a:r>
              <a:rPr lang="en-CA" dirty="0" smtClean="0">
                <a:solidFill>
                  <a:srgbClr val="C00000"/>
                </a:solidFill>
              </a:rPr>
              <a:t>A</a:t>
            </a:r>
            <a:r>
              <a:rPr lang="en-CA" dirty="0" smtClean="0"/>
              <a:t> makes </a:t>
            </a:r>
            <a:r>
              <a:rPr lang="en-CA" dirty="0" smtClean="0">
                <a:solidFill>
                  <a:srgbClr val="C00000"/>
                </a:solidFill>
              </a:rPr>
              <a:t>F</a:t>
            </a:r>
            <a:r>
              <a:rPr lang="en-CA" baseline="-25000" dirty="0" smtClean="0">
                <a:solidFill>
                  <a:srgbClr val="C00000"/>
                </a:solidFill>
              </a:rPr>
              <a:t>A</a:t>
            </a:r>
            <a:r>
              <a:rPr lang="en-CA" dirty="0" smtClean="0">
                <a:solidFill>
                  <a:srgbClr val="C00000"/>
                </a:solidFill>
              </a:rPr>
              <a:t>(</a:t>
            </a:r>
            <a:r>
              <a:rPr lang="en-CA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S</a:t>
            </a:r>
            <a:r>
              <a:rPr lang="en-CA" dirty="0" smtClean="0">
                <a:solidFill>
                  <a:srgbClr val="C00000"/>
                </a:solidFill>
              </a:rPr>
              <a:t>)</a:t>
            </a:r>
            <a:r>
              <a:rPr lang="en-CA" dirty="0" smtClean="0"/>
              <a:t> faults on sequence </a:t>
            </a:r>
            <a:r>
              <a:rPr lang="en-CA" dirty="0">
                <a:solidFill>
                  <a:srgbClr val="C00000"/>
                </a:solidFill>
                <a:latin typeface="Script MT Bold" panose="03040602040607080904" pitchFamily="66" charset="0"/>
              </a:rPr>
              <a:t>S</a:t>
            </a:r>
            <a:r>
              <a:rPr lang="en-CA" dirty="0" smtClean="0"/>
              <a:t>.  </a:t>
            </a:r>
            <a:r>
              <a:rPr lang="en-CA" dirty="0" smtClean="0">
                <a:solidFill>
                  <a:srgbClr val="C00000"/>
                </a:solidFill>
              </a:rPr>
              <a:t>n</a:t>
            </a:r>
            <a:r>
              <a:rPr lang="en-CA" dirty="0" smtClean="0"/>
              <a:t> elements fit in cache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Any on line method </a:t>
            </a:r>
            <a:r>
              <a:rPr lang="en-CA" dirty="0" smtClean="0"/>
              <a:t>can have a “disastrous” sequence (i.e. a fault on every access): Assume caches start, full but with no “useful” elements. </a:t>
            </a:r>
            <a:r>
              <a:rPr lang="en-CA" dirty="0">
                <a:solidFill>
                  <a:srgbClr val="C00000"/>
                </a:solidFill>
                <a:latin typeface="Script MT Bold" panose="03040602040607080904" pitchFamily="66" charset="0"/>
              </a:rPr>
              <a:t>S</a:t>
            </a:r>
            <a:r>
              <a:rPr lang="en-CA" dirty="0" smtClean="0"/>
              <a:t> requests the element evicted on the previous step</a:t>
            </a:r>
          </a:p>
          <a:p>
            <a:pPr marL="0" indent="0">
              <a:buNone/>
            </a:pPr>
            <a:r>
              <a:rPr lang="en-CA" dirty="0" err="1" smtClean="0">
                <a:solidFill>
                  <a:schemeClr val="accent6"/>
                </a:solidFill>
              </a:rPr>
              <a:t>r</a:t>
            </a:r>
            <a:r>
              <a:rPr lang="en-CA" baseline="-25000" dirty="0" err="1" smtClean="0">
                <a:solidFill>
                  <a:schemeClr val="accent6"/>
                </a:solidFill>
              </a:rPr>
              <a:t>i</a:t>
            </a:r>
            <a:r>
              <a:rPr lang="en-CA" baseline="-25000" dirty="0" smtClean="0">
                <a:solidFill>
                  <a:schemeClr val="accent6"/>
                </a:solidFill>
              </a:rPr>
              <a:t> </a:t>
            </a:r>
            <a:r>
              <a:rPr lang="en-CA" dirty="0" smtClean="0">
                <a:solidFill>
                  <a:schemeClr val="accent6"/>
                </a:solidFill>
              </a:rPr>
              <a:t>r</a:t>
            </a:r>
            <a:r>
              <a:rPr lang="en-CA" baseline="-25000" dirty="0" smtClean="0">
                <a:solidFill>
                  <a:schemeClr val="accent6"/>
                </a:solidFill>
              </a:rPr>
              <a:t>i+1</a:t>
            </a:r>
            <a:r>
              <a:rPr lang="en-CA" dirty="0">
                <a:solidFill>
                  <a:schemeClr val="accent6"/>
                </a:solidFill>
              </a:rPr>
              <a:t>r</a:t>
            </a:r>
            <a:r>
              <a:rPr lang="en-CA" baseline="-25000" dirty="0" smtClean="0">
                <a:solidFill>
                  <a:schemeClr val="accent6"/>
                </a:solidFill>
              </a:rPr>
              <a:t>i+2 … </a:t>
            </a:r>
            <a:r>
              <a:rPr lang="en-CA" dirty="0">
                <a:solidFill>
                  <a:schemeClr val="accent6"/>
                </a:solidFill>
              </a:rPr>
              <a:t>r</a:t>
            </a:r>
            <a:r>
              <a:rPr lang="en-CA" baseline="-25000" dirty="0" smtClean="0">
                <a:solidFill>
                  <a:schemeClr val="accent6"/>
                </a:solidFill>
              </a:rPr>
              <a:t>i+n-1</a:t>
            </a:r>
            <a:r>
              <a:rPr lang="en-CA" baseline="-25000" dirty="0" smtClean="0"/>
              <a:t>	</a:t>
            </a:r>
            <a:r>
              <a:rPr lang="en-CA" dirty="0" smtClean="0"/>
              <a:t>request </a:t>
            </a:r>
            <a:r>
              <a:rPr lang="en-CA" dirty="0" err="1" smtClean="0">
                <a:solidFill>
                  <a:srgbClr val="FFC000"/>
                </a:solidFill>
              </a:rPr>
              <a:t>r</a:t>
            </a:r>
            <a:r>
              <a:rPr lang="en-CA" baseline="-25000" dirty="0" err="1" smtClean="0">
                <a:solidFill>
                  <a:srgbClr val="FFC000"/>
                </a:solidFill>
              </a:rPr>
              <a:t>k</a:t>
            </a:r>
            <a:r>
              <a:rPr lang="en-CA" dirty="0" smtClean="0"/>
              <a:t> evict </a:t>
            </a:r>
            <a:r>
              <a:rPr lang="en-CA" dirty="0" err="1" smtClean="0">
                <a:solidFill>
                  <a:srgbClr val="7030A0"/>
                </a:solidFill>
              </a:rPr>
              <a:t>r</a:t>
            </a:r>
            <a:r>
              <a:rPr lang="en-CA" baseline="-25000" dirty="0" err="1" smtClean="0">
                <a:solidFill>
                  <a:srgbClr val="7030A0"/>
                </a:solidFill>
              </a:rPr>
              <a:t>m</a:t>
            </a:r>
            <a:r>
              <a:rPr lang="en-CA" baseline="-25000" dirty="0" smtClean="0"/>
              <a:t> 		</a:t>
            </a:r>
            <a:r>
              <a:rPr lang="en-CA" dirty="0" smtClean="0"/>
              <a:t>next request </a:t>
            </a:r>
            <a:r>
              <a:rPr lang="en-CA" dirty="0" err="1" smtClean="0">
                <a:solidFill>
                  <a:srgbClr val="FFC000"/>
                </a:solidFill>
              </a:rPr>
              <a:t>r</a:t>
            </a:r>
            <a:r>
              <a:rPr lang="en-CA" baseline="-25000" dirty="0" err="1" smtClean="0">
                <a:solidFill>
                  <a:srgbClr val="FFC000"/>
                </a:solidFill>
              </a:rPr>
              <a:t>m</a:t>
            </a:r>
            <a:endParaRPr lang="en-CA" baseline="-250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0070C0"/>
                </a:solidFill>
              </a:rPr>
              <a:t>MIN</a:t>
            </a:r>
            <a:r>
              <a:rPr lang="en-CA" dirty="0" smtClean="0"/>
              <a:t> (which is off line) evicts whatever element will not be needed for the longest time. So after initial n, at most only 1 fault in n requests</a:t>
            </a:r>
          </a:p>
          <a:p>
            <a:pPr marL="0" indent="0">
              <a:buNone/>
            </a:pPr>
            <a:r>
              <a:rPr lang="en-CA" dirty="0" smtClean="0"/>
              <a:t>This is fairly obvious (and known from the ‘60’s)</a:t>
            </a:r>
            <a:endParaRPr lang="en-CA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4"/>
    </mc:Choice>
    <mc:Fallback xmlns="">
      <p:transition spd="slow" advTm="51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Sleator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Tarjan’s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Twist </a:t>
            </a:r>
            <a:endParaRPr lang="en-C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Consider A and MIN running on (a slightly different ) </a:t>
            </a:r>
            <a:r>
              <a:rPr lang="en-CA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with potentially </a:t>
            </a:r>
            <a:r>
              <a:rPr lang="en-US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different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numbers of cache lines in fast memory: n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and </a:t>
            </a:r>
            <a:r>
              <a:rPr lang="en-US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MIN</a:t>
            </a:r>
            <a:endParaRPr lang="en-US" baseline="-25000" dirty="0" smtClean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1"/>
    </mc:Choice>
    <mc:Fallback xmlns="">
      <p:transition spd="slow" advTm="20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Sleator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Tarjan’s</a:t>
            </a:r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Twist </a:t>
            </a:r>
            <a:endParaRPr lang="en-C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Consider A and MIN running on (a slightly different ) </a:t>
            </a:r>
            <a:r>
              <a:rPr lang="en-CA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with potentially </a:t>
            </a:r>
            <a:r>
              <a:rPr lang="en-US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different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numbers of cache lines in fast memory: n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and n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MIN</a:t>
            </a:r>
          </a:p>
          <a:p>
            <a:pPr marL="0" lvl="0" indent="0">
              <a:buNone/>
            </a:pPr>
            <a:r>
              <a:rPr lang="en-CA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is defined (as before) using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A’s cache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size, and we set the initial contents to support its devious </a:t>
            </a:r>
            <a:r>
              <a:rPr lang="en-US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behaviour</a:t>
            </a:r>
            <a:endParaRPr lang="en-US" baseline="-25000" dirty="0" smtClean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If n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&lt; n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MIN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MIN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never faults and A always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does (if we start with all required 		pages in MIN’s memory and none in A’s) 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If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n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≥ n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MIN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the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first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n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MIN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+1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accesses are in neither cache 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Let R be the n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+1 pages either in MIN’s initial cache or the new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 n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	n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MIN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+1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endParaRPr lang="en-US" baseline="-25000" dirty="0" smtClean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ach of the next n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MIN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-1 is for one in R and not in A’s cache</a:t>
            </a:r>
            <a:r>
              <a:rPr lang="en-US" baseline="-25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will fault every time, but MIN only in the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first n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- n</a:t>
            </a:r>
            <a:r>
              <a:rPr lang="en-US" baseline="-25000" dirty="0">
                <a:solidFill>
                  <a:prstClr val="black"/>
                </a:solidFill>
                <a:ea typeface="Times New Roman" panose="02020603050405020304" pitchFamily="18" charset="0"/>
              </a:rPr>
              <a:t>MIN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1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This can be repeated … and so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15"/>
    </mc:Choice>
    <mc:Fallback xmlns="">
      <p:transition spd="slow" advTm="59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 on LRU and others</a:t>
            </a:r>
            <a:endParaRPr lang="en-C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Thm:</a:t>
            </a:r>
            <a:r>
              <a:rPr lang="en-CA" dirty="0" smtClean="0"/>
              <a:t> Let A be any on-line algorithm. There exist arbitrarily long sequences </a:t>
            </a:r>
            <a:r>
              <a:rPr lang="en-CA" dirty="0">
                <a:solidFill>
                  <a:srgbClr val="C00000"/>
                </a:solidFill>
                <a:latin typeface="Script MT Bold" panose="03040602040607080904" pitchFamily="66" charset="0"/>
              </a:rPr>
              <a:t>S </a:t>
            </a:r>
            <a:r>
              <a:rPr lang="en-CA" dirty="0" smtClean="0"/>
              <a:t>such that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F</a:t>
            </a:r>
            <a:r>
              <a:rPr lang="en-CA" baseline="-25000" dirty="0" smtClean="0"/>
              <a:t>A</a:t>
            </a:r>
            <a:r>
              <a:rPr lang="en-CA" dirty="0" smtClean="0"/>
              <a:t>(</a:t>
            </a:r>
            <a:r>
              <a:rPr lang="en-CA" dirty="0" smtClean="0">
                <a:latin typeface="Script MT Bold" panose="03040602040607080904" pitchFamily="66" charset="0"/>
              </a:rPr>
              <a:t>S</a:t>
            </a:r>
            <a:r>
              <a:rPr lang="en-CA" dirty="0" smtClean="0">
                <a:latin typeface="Calibri" panose="020F0502020204030204" pitchFamily="34" charset="0"/>
              </a:rPr>
              <a:t>) ≥ 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CA" dirty="0" smtClean="0">
                <a:latin typeface="Calibri" panose="020F0502020204030204" pitchFamily="34" charset="0"/>
              </a:rPr>
              <a:t>/(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+1)) </a:t>
            </a:r>
            <a:r>
              <a:rPr lang="en-CA" dirty="0" smtClean="0"/>
              <a:t>F</a:t>
            </a:r>
            <a:r>
              <a:rPr lang="en-CA" baseline="-25000" dirty="0" smtClean="0"/>
              <a:t>MIN</a:t>
            </a:r>
            <a:r>
              <a:rPr lang="en-CA" dirty="0" smtClean="0"/>
              <a:t>(</a:t>
            </a:r>
            <a:r>
              <a:rPr lang="en-CA" dirty="0" smtClean="0">
                <a:latin typeface="Script MT Bold" panose="03040602040607080904" pitchFamily="66" charset="0"/>
              </a:rPr>
              <a:t>S</a:t>
            </a:r>
            <a:r>
              <a:rPr lang="en-CA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CA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So this says any on line method can be “bad”	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91"/>
    </mc:Choice>
    <mc:Fallback xmlns="">
      <p:transition spd="slow" advTm="34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6682</TotalTime>
  <Words>590</Words>
  <Application>Microsoft Office PowerPoint</Application>
  <PresentationFormat>Widescreen</PresentationFormat>
  <Paragraphs>60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Script MT Bold</vt:lpstr>
      <vt:lpstr>Times New Roman</vt:lpstr>
      <vt:lpstr>Office Theme</vt:lpstr>
      <vt:lpstr>Back to Paging … and a bridge to the next unit</vt:lpstr>
      <vt:lpstr>Back to Paging … and a bridge to the next unit</vt:lpstr>
      <vt:lpstr>Back to Paging … and a bridge to the next unit</vt:lpstr>
      <vt:lpstr>What methods should we consider?</vt:lpstr>
      <vt:lpstr>Consider Any On Line Method</vt:lpstr>
      <vt:lpstr>Consider Any On Line Method</vt:lpstr>
      <vt:lpstr>Sleator and Tarjan’s Twist </vt:lpstr>
      <vt:lpstr>Sleator and Tarjan’s Twist </vt:lpstr>
      <vt:lpstr>Bounds on LRU and others</vt:lpstr>
      <vt:lpstr>Bounds on LRU and others</vt:lpstr>
      <vt:lpstr>Proof Sketch: LRU is Pretty Good</vt:lpstr>
      <vt:lpstr>Back to Cache Oblivious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840 Topics in Data Structures: Time and Space Efficiency</dc:title>
  <dc:creator>Ian Munro</dc:creator>
  <cp:lastModifiedBy>Ian Munro</cp:lastModifiedBy>
  <cp:revision>57</cp:revision>
  <dcterms:created xsi:type="dcterms:W3CDTF">2020-08-11T13:45:09Z</dcterms:created>
  <dcterms:modified xsi:type="dcterms:W3CDTF">2020-09-20T15:08:01Z</dcterms:modified>
</cp:coreProperties>
</file>