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9" r:id="rId3"/>
    <p:sldId id="277" r:id="rId4"/>
    <p:sldId id="278" r:id="rId5"/>
    <p:sldId id="279" r:id="rId6"/>
    <p:sldId id="270" r:id="rId7"/>
    <p:sldId id="281" r:id="rId8"/>
    <p:sldId id="285" r:id="rId9"/>
    <p:sldId id="282" r:id="rId10"/>
    <p:sldId id="283" r:id="rId11"/>
    <p:sldId id="273" r:id="rId12"/>
    <p:sldId id="271" r:id="rId13"/>
    <p:sldId id="284" r:id="rId14"/>
    <p:sldId id="272" r:id="rId15"/>
    <p:sldId id="275" r:id="rId16"/>
    <p:sldId id="274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Reasonable?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Several issues:</a:t>
            </a:r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"/>
    </mc:Choice>
    <mc:Fallback xmlns="">
      <p:transition spd="slow" advTm="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Replacement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“Optimal” means the best you could do in told in advance all the computations to be done. </a:t>
            </a:r>
            <a:r>
              <a:rPr lang="en-CA" dirty="0" err="1"/>
              <a:t>i</a:t>
            </a:r>
            <a:r>
              <a:rPr lang="en-CA" dirty="0" err="1" smtClean="0"/>
              <a:t>.e</a:t>
            </a:r>
            <a:r>
              <a:rPr lang="en-CA" dirty="0" smtClean="0"/>
              <a:t> “</a:t>
            </a:r>
            <a:r>
              <a:rPr lang="en-CA" dirty="0" err="1" smtClean="0"/>
              <a:t>Belady’s</a:t>
            </a:r>
            <a:r>
              <a:rPr lang="en-CA" dirty="0" smtClean="0"/>
              <a:t> Algorithm”: Evict the line whose next use is farthest in the future.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In practice: </a:t>
            </a:r>
            <a:r>
              <a:rPr lang="en-CA" dirty="0"/>
              <a:t>u</a:t>
            </a:r>
            <a:r>
              <a:rPr lang="en-CA" dirty="0" smtClean="0"/>
              <a:t>se LRU (evict least recently used line)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Major problem if we cycle through (Z/L + 1) lines!</a:t>
            </a:r>
          </a:p>
          <a:p>
            <a:pPr marL="0" indent="0">
              <a:buNone/>
            </a:pPr>
            <a:r>
              <a:rPr lang="en-CA" dirty="0" smtClean="0"/>
              <a:t>But we don’t do that (nor does “any other good ” cache </a:t>
            </a:r>
            <a:r>
              <a:rPr lang="en-CA" smtClean="0"/>
              <a:t>oblivious method)</a:t>
            </a: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9"/>
    </mc:Choice>
    <mc:Fallback xmlns="">
      <p:transition spd="slow" advTm="3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LRU and Cache Obliviousness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 smtClean="0"/>
              <a:t>Useful theorem of </a:t>
            </a:r>
            <a:r>
              <a:rPr lang="en-CA" dirty="0" err="1" smtClean="0">
                <a:solidFill>
                  <a:srgbClr val="FF0000"/>
                </a:solidFill>
              </a:rPr>
              <a:t>Sleator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smtClean="0"/>
              <a:t>and </a:t>
            </a:r>
            <a:r>
              <a:rPr lang="en-CA" dirty="0" err="1" smtClean="0">
                <a:solidFill>
                  <a:srgbClr val="FF0000"/>
                </a:solidFill>
              </a:rPr>
              <a:t>Tarjan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(</a:t>
            </a:r>
            <a:r>
              <a:rPr lang="en-CA" dirty="0">
                <a:solidFill>
                  <a:schemeClr val="accent6"/>
                </a:solidFill>
              </a:rPr>
              <a:t>Amortized efficiency of </a:t>
            </a:r>
            <a:r>
              <a:rPr lang="en-CA" dirty="0" smtClean="0">
                <a:solidFill>
                  <a:schemeClr val="accent6"/>
                </a:solidFill>
              </a:rPr>
              <a:t>list </a:t>
            </a:r>
            <a:r>
              <a:rPr lang="en-CA" dirty="0">
                <a:solidFill>
                  <a:schemeClr val="accent6"/>
                </a:solidFill>
              </a:rPr>
              <a:t>update and </a:t>
            </a:r>
            <a:r>
              <a:rPr lang="en-CA" dirty="0" smtClean="0">
                <a:solidFill>
                  <a:schemeClr val="accent6"/>
                </a:solidFill>
              </a:rPr>
              <a:t>paging, </a:t>
            </a:r>
            <a:r>
              <a:rPr lang="en-CA" dirty="0">
                <a:solidFill>
                  <a:schemeClr val="accent6"/>
                </a:solidFill>
              </a:rPr>
              <a:t>CACM Feb </a:t>
            </a:r>
            <a:r>
              <a:rPr lang="en-CA" dirty="0" smtClean="0">
                <a:solidFill>
                  <a:schemeClr val="accent6"/>
                </a:solidFill>
              </a:rPr>
              <a:t>1985)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</a:t>
            </a:r>
            <a:r>
              <a:rPr lang="en-CA" dirty="0">
                <a:solidFill>
                  <a:srgbClr val="C00000"/>
                </a:solidFill>
              </a:rPr>
              <a:t>: </a:t>
            </a:r>
            <a:r>
              <a:rPr lang="en-CA" dirty="0"/>
              <a:t>LRU on cache size Z uses at most </a:t>
            </a:r>
            <a:r>
              <a:rPr lang="en-CA" dirty="0">
                <a:solidFill>
                  <a:srgbClr val="FF0000"/>
                </a:solidFill>
              </a:rPr>
              <a:t>twice</a:t>
            </a:r>
            <a:r>
              <a:rPr lang="en-CA" dirty="0"/>
              <a:t> the misses of ideal replacement with </a:t>
            </a:r>
            <a:r>
              <a:rPr lang="en-CA" dirty="0">
                <a:solidFill>
                  <a:srgbClr val="FF0000"/>
                </a:solidFill>
              </a:rPr>
              <a:t>Z/2</a:t>
            </a:r>
            <a:r>
              <a:rPr lang="en-CA" dirty="0"/>
              <a:t> </a:t>
            </a:r>
            <a:r>
              <a:rPr lang="en-CA" dirty="0" smtClean="0"/>
              <a:t>cache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Proof: </a:t>
            </a:r>
            <a:r>
              <a:rPr lang="en-CA" dirty="0" smtClean="0"/>
              <a:t>Sketch Deferred… much more later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				</a:t>
            </a:r>
            <a:r>
              <a:rPr lang="en-CA" dirty="0"/>
              <a:t>	</a:t>
            </a:r>
            <a:r>
              <a:rPr lang="en-CA" dirty="0" smtClean="0"/>
              <a:t>				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									</a:t>
            </a:r>
            <a:endParaRPr lang="en-CA" dirty="0"/>
          </a:p>
        </p:txBody>
      </p:sp>
      <p:sp>
        <p:nvSpPr>
          <p:cNvPr id="7" name="AutoShape 6" descr="Robert Tarjan - Wikipedia"/>
          <p:cNvSpPr>
            <a:spLocks noChangeAspect="1" noChangeArrowheads="1"/>
          </p:cNvSpPr>
          <p:nvPr/>
        </p:nvSpPr>
        <p:spPr bwMode="auto">
          <a:xfrm>
            <a:off x="155575" y="-1058863"/>
            <a:ext cx="14763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8" descr="Danny Sleator (@Darooha) | Twitter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2"/>
    </mc:Choice>
    <mc:Fallback xmlns="">
      <p:transition spd="slow" advTm="4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Exactly Two Levels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Inclusion property </a:t>
            </a:r>
            <a:r>
              <a:rPr lang="en-CA" dirty="0" smtClean="0"/>
              <a:t>– a value in level </a:t>
            </a:r>
            <a:r>
              <a:rPr lang="en-CA" dirty="0" err="1" smtClean="0"/>
              <a:t>i</a:t>
            </a:r>
            <a:r>
              <a:rPr lang="en-CA" dirty="0" smtClean="0"/>
              <a:t> is also in level i+1</a:t>
            </a:r>
          </a:p>
          <a:p>
            <a:pPr marL="0" indent="0">
              <a:buNone/>
            </a:pPr>
            <a:r>
              <a:rPr lang="en-CA" dirty="0" smtClean="0"/>
              <a:t>LRU time stamps lines when used, when a line is evicted from level </a:t>
            </a:r>
            <a:r>
              <a:rPr lang="en-CA" dirty="0" err="1" smtClean="0"/>
              <a:t>i</a:t>
            </a:r>
            <a:r>
              <a:rPr lang="en-CA" dirty="0" smtClean="0"/>
              <a:t>, is (old) time stamp is included at level i+1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8"/>
    </mc:Choice>
    <mc:Fallback xmlns="">
      <p:transition spd="slow" advTm="3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Exactly Two Levels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Inclusion property </a:t>
            </a:r>
            <a:r>
              <a:rPr lang="en-CA" dirty="0" smtClean="0"/>
              <a:t>– a value in level </a:t>
            </a:r>
            <a:r>
              <a:rPr lang="en-CA" dirty="0" err="1" smtClean="0"/>
              <a:t>i</a:t>
            </a:r>
            <a:r>
              <a:rPr lang="en-CA" dirty="0" smtClean="0"/>
              <a:t> is also in level i+1</a:t>
            </a:r>
          </a:p>
          <a:p>
            <a:pPr marL="0" indent="0">
              <a:buNone/>
            </a:pPr>
            <a:r>
              <a:rPr lang="en-CA" dirty="0" smtClean="0"/>
              <a:t>LRU time stamps lines when used, when a line is evicted from level </a:t>
            </a:r>
            <a:r>
              <a:rPr lang="en-CA" smtClean="0"/>
              <a:t>i, </a:t>
            </a:r>
            <a:r>
              <a:rPr lang="en-CA" dirty="0" smtClean="0"/>
              <a:t>is (old) time stamp is included at level i+1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With these we see (it can be shown) a cache oblivious argument works at all levels of the structure, so considering a two level model is adequate.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4"/>
    </mc:Choice>
    <mc:Fallback xmlns="">
      <p:transition spd="slow" advTm="1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 Replacement and 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Associative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Claim</a:t>
            </a:r>
            <a:r>
              <a:rPr lang="en-CA" dirty="0" smtClean="0"/>
              <a:t>: A fully associative LRU can be maintained in expected constant cost in ordinary memory</a:t>
            </a:r>
          </a:p>
          <a:p>
            <a:pPr marL="0" indent="0">
              <a:buNone/>
            </a:pPr>
            <a:r>
              <a:rPr lang="en-CA" dirty="0" smtClean="0"/>
              <a:t>So cache oblivious methods built on our ideal assumptions do give up (compounding) constant factors.</a:t>
            </a:r>
          </a:p>
          <a:p>
            <a:pPr marL="0" indent="0">
              <a:buNone/>
            </a:pPr>
            <a:r>
              <a:rPr lang="en-CA" dirty="0" smtClean="0"/>
              <a:t>They can also lead to more complex methods … and that is a challenge</a:t>
            </a:r>
          </a:p>
          <a:p>
            <a:pPr marL="0" indent="0">
              <a:buNone/>
            </a:pPr>
            <a:r>
              <a:rPr lang="en-CA" dirty="0" smtClean="0"/>
              <a:t>For example … sorting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2"/>
    </mc:Choice>
    <mc:Fallback xmlns="">
      <p:transition spd="slow" advTm="3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Sorting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2 way merge is not cache optimal</a:t>
            </a:r>
          </a:p>
          <a:p>
            <a:pPr marL="0" indent="0">
              <a:buNone/>
            </a:pPr>
            <a:r>
              <a:rPr lang="en-CA" dirty="0" smtClean="0"/>
              <a:t>Z-way </a:t>
            </a:r>
            <a:r>
              <a:rPr lang="en-CA" dirty="0" err="1" smtClean="0"/>
              <a:t>mergesort</a:t>
            </a:r>
            <a:r>
              <a:rPr lang="en-CA" dirty="0" smtClean="0"/>
              <a:t> of Aggarwal and Vitter is optimal, but cache aware</a:t>
            </a:r>
          </a:p>
          <a:p>
            <a:pPr marL="0" indent="0">
              <a:buNone/>
            </a:pPr>
            <a:r>
              <a:rPr lang="en-CA" dirty="0" smtClean="0"/>
              <a:t>There are now several work and cache miss optimal (i.e. to within a constant factor) methods.</a:t>
            </a:r>
          </a:p>
          <a:p>
            <a:pPr marL="0" indent="0">
              <a:buNone/>
            </a:pPr>
            <a:r>
              <a:rPr lang="en-CA" dirty="0" smtClean="0"/>
              <a:t>The first was </a:t>
            </a:r>
            <a:r>
              <a:rPr lang="en-CA" dirty="0" err="1" smtClean="0"/>
              <a:t>Funnelsort</a:t>
            </a:r>
            <a:r>
              <a:rPr lang="en-CA" dirty="0" smtClean="0"/>
              <a:t> (</a:t>
            </a:r>
            <a:r>
              <a:rPr lang="en-CA" dirty="0" err="1"/>
              <a:t>F</a:t>
            </a:r>
            <a:r>
              <a:rPr lang="en-CA" dirty="0" err="1" smtClean="0"/>
              <a:t>rigo</a:t>
            </a:r>
            <a:r>
              <a:rPr lang="en-CA" dirty="0" smtClean="0"/>
              <a:t> et al) </a:t>
            </a:r>
          </a:p>
          <a:p>
            <a:pPr marL="0" indent="0">
              <a:buNone/>
            </a:pPr>
            <a:r>
              <a:rPr lang="en-CA" dirty="0" smtClean="0"/>
              <a:t>Others include </a:t>
            </a:r>
            <a:r>
              <a:rPr lang="en-CA" dirty="0" err="1" smtClean="0"/>
              <a:t>Brodal</a:t>
            </a:r>
            <a:r>
              <a:rPr lang="en-CA" dirty="0" smtClean="0"/>
              <a:t>, </a:t>
            </a:r>
            <a:r>
              <a:rPr lang="en-CA" dirty="0" err="1" smtClean="0"/>
              <a:t>Fagerberg</a:t>
            </a:r>
            <a:r>
              <a:rPr lang="en-CA" dirty="0" smtClean="0"/>
              <a:t> and </a:t>
            </a:r>
            <a:r>
              <a:rPr lang="en-CA" dirty="0" err="1" smtClean="0"/>
              <a:t>Vinther</a:t>
            </a:r>
            <a:r>
              <a:rPr lang="en-CA" dirty="0" smtClean="0"/>
              <a:t> (ACM J of </a:t>
            </a:r>
            <a:r>
              <a:rPr lang="en-CA" dirty="0" err="1" smtClean="0"/>
              <a:t>Exp</a:t>
            </a:r>
            <a:r>
              <a:rPr lang="en-CA" dirty="0" smtClean="0"/>
              <a:t> </a:t>
            </a:r>
            <a:r>
              <a:rPr lang="en-CA" dirty="0" err="1" smtClean="0"/>
              <a:t>Algs</a:t>
            </a:r>
            <a:r>
              <a:rPr lang="en-CA" dirty="0" smtClean="0"/>
              <a:t>, 2008)</a:t>
            </a:r>
          </a:p>
          <a:p>
            <a:pPr marL="0" indent="0">
              <a:buNone/>
            </a:pPr>
            <a:r>
              <a:rPr lang="en-CA" dirty="0" smtClean="0"/>
              <a:t>Work O(n </a:t>
            </a:r>
            <a:r>
              <a:rPr lang="en-CA" dirty="0" err="1" smtClean="0"/>
              <a:t>lg</a:t>
            </a:r>
            <a:r>
              <a:rPr lang="en-CA" dirty="0" smtClean="0"/>
              <a:t> n) cache complexity O(1+(n/L)(log n/log Z)) …. optimal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7"/>
    </mc:Choice>
    <mc:Fallback xmlns="">
      <p:transition spd="slow" advTm="5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Funnel Sort (brief sketch)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Approach:</a:t>
            </a:r>
          </a:p>
          <a:p>
            <a:pPr marL="0" indent="0">
              <a:buNone/>
            </a:pPr>
            <a:r>
              <a:rPr lang="en-CA" dirty="0" smtClean="0"/>
              <a:t>- Split input into n</a:t>
            </a:r>
            <a:r>
              <a:rPr lang="en-CA" baseline="30000" dirty="0" smtClean="0"/>
              <a:t>1/3</a:t>
            </a:r>
            <a:r>
              <a:rPr lang="en-CA" dirty="0" smtClean="0"/>
              <a:t> contiguous arrays of size n</a:t>
            </a:r>
            <a:r>
              <a:rPr lang="en-CA" baseline="30000" dirty="0" smtClean="0"/>
              <a:t>2/3 </a:t>
            </a:r>
            <a:r>
              <a:rPr lang="en-CA" dirty="0" smtClean="0"/>
              <a:t>and sort recursively</a:t>
            </a:r>
          </a:p>
          <a:p>
            <a:pPr>
              <a:buFontTx/>
              <a:buChar char="-"/>
            </a:pPr>
            <a:r>
              <a:rPr lang="en-CA" dirty="0" smtClean="0"/>
              <a:t>Merge the n</a:t>
            </a:r>
            <a:r>
              <a:rPr lang="en-CA" baseline="30000" dirty="0" smtClean="0"/>
              <a:t>1/3</a:t>
            </a:r>
            <a:r>
              <a:rPr lang="en-CA" dirty="0" smtClean="0"/>
              <a:t> sequences using a </a:t>
            </a:r>
            <a:r>
              <a:rPr lang="en-CA" dirty="0">
                <a:solidFill>
                  <a:srgbClr val="FF0000"/>
                </a:solidFill>
              </a:rPr>
              <a:t>n</a:t>
            </a:r>
            <a:r>
              <a:rPr lang="en-CA" baseline="30000" dirty="0">
                <a:solidFill>
                  <a:srgbClr val="FF0000"/>
                </a:solidFill>
              </a:rPr>
              <a:t>1/3 </a:t>
            </a:r>
            <a:r>
              <a:rPr lang="en-CA" dirty="0" smtClean="0">
                <a:solidFill>
                  <a:srgbClr val="FF0000"/>
                </a:solidFill>
              </a:rPr>
              <a:t>merger</a:t>
            </a:r>
          </a:p>
          <a:p>
            <a:pPr>
              <a:buFontTx/>
              <a:buChar char="-"/>
            </a:pPr>
            <a:endParaRPr lang="en-CA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dirty="0" smtClean="0"/>
              <a:t>A k-merger takes k sorted sequences and merges them in to 1</a:t>
            </a:r>
          </a:p>
          <a:p>
            <a:pPr>
              <a:buFontTx/>
              <a:buChar char="-"/>
            </a:pPr>
            <a:r>
              <a:rPr lang="en-CA" dirty="0" smtClean="0"/>
              <a:t>A recursive approach, and sequences become longer as the process continues</a:t>
            </a:r>
          </a:p>
          <a:p>
            <a:pPr>
              <a:buFontTx/>
              <a:buChar char="-"/>
            </a:pPr>
            <a:r>
              <a:rPr lang="en-CA" dirty="0" smtClean="0"/>
              <a:t>But … the process is suspended (for a while) when sequences become “long enough”</a:t>
            </a:r>
          </a:p>
          <a:p>
            <a:pPr>
              <a:buFontTx/>
              <a:buChar char="-"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8"/>
    </mc:Choice>
    <mc:Fallback xmlns="">
      <p:transition spd="slow" advTm="5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k-merger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66724" y="3984579"/>
            <a:ext cx="938865" cy="707197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 rot="5400000">
            <a:off x="3460281" y="1246471"/>
            <a:ext cx="2935707" cy="4312121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Isosceles Triangle 4"/>
          <p:cNvSpPr/>
          <p:nvPr/>
        </p:nvSpPr>
        <p:spPr>
          <a:xfrm rot="5400000">
            <a:off x="5754303" y="2945331"/>
            <a:ext cx="683393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Isosceles Triangle 6"/>
          <p:cNvSpPr/>
          <p:nvPr/>
        </p:nvSpPr>
        <p:spPr>
          <a:xfrm rot="5400000">
            <a:off x="2982228" y="2010077"/>
            <a:ext cx="683393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807" y="3048932"/>
            <a:ext cx="938865" cy="70719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098307" y="2252312"/>
            <a:ext cx="768417" cy="192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87" y="2382705"/>
            <a:ext cx="865707" cy="188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194" y="2612758"/>
            <a:ext cx="865707" cy="1889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362" y="3070048"/>
            <a:ext cx="871804" cy="6462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194" y="4010065"/>
            <a:ext cx="871804" cy="6462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67739" y="2801750"/>
            <a:ext cx="760395" cy="24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971" y="3274503"/>
            <a:ext cx="768163" cy="2560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970" y="3754011"/>
            <a:ext cx="768163" cy="25605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7" idx="0"/>
            <a:endCxn id="21" idx="1"/>
          </p:cNvCxnSpPr>
          <p:nvPr/>
        </p:nvCxnSpPr>
        <p:spPr>
          <a:xfrm>
            <a:off x="3781125" y="2467278"/>
            <a:ext cx="386614" cy="458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3"/>
            <a:endCxn id="22" idx="1"/>
          </p:cNvCxnSpPr>
          <p:nvPr/>
        </p:nvCxnSpPr>
        <p:spPr>
          <a:xfrm flipV="1">
            <a:off x="3837672" y="3402530"/>
            <a:ext cx="32229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3"/>
            <a:endCxn id="23" idx="1"/>
          </p:cNvCxnSpPr>
          <p:nvPr/>
        </p:nvCxnSpPr>
        <p:spPr>
          <a:xfrm flipV="1">
            <a:off x="3805589" y="3882038"/>
            <a:ext cx="354381" cy="456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</p:cNvCxnSpPr>
          <p:nvPr/>
        </p:nvCxnSpPr>
        <p:spPr>
          <a:xfrm>
            <a:off x="4928134" y="2925341"/>
            <a:ext cx="710665" cy="2399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2" idx="3"/>
            <a:endCxn id="5" idx="3"/>
          </p:cNvCxnSpPr>
          <p:nvPr/>
        </p:nvCxnSpPr>
        <p:spPr>
          <a:xfrm>
            <a:off x="4928134" y="3402530"/>
            <a:ext cx="710666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3"/>
          </p:cNvCxnSpPr>
          <p:nvPr/>
        </p:nvCxnSpPr>
        <p:spPr>
          <a:xfrm flipV="1">
            <a:off x="4928133" y="3595458"/>
            <a:ext cx="710666" cy="2865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316029" y="3937473"/>
            <a:ext cx="4512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A k-merger is constructed recursively </a:t>
            </a:r>
          </a:p>
          <a:p>
            <a:r>
              <a:rPr lang="en-CA" sz="2000" dirty="0"/>
              <a:t>from </a:t>
            </a:r>
            <a:r>
              <a:rPr lang="en-CA" sz="2000" dirty="0">
                <a:sym typeface="Symbol" panose="05050102010706020507" pitchFamily="18" charset="2"/>
              </a:rPr>
              <a:t>k “left” </a:t>
            </a:r>
            <a:r>
              <a:rPr lang="en-CA" sz="2000" dirty="0" smtClean="0">
                <a:sym typeface="Symbol" panose="05050102010706020507" pitchFamily="18" charset="2"/>
              </a:rPr>
              <a:t>k-mergers</a:t>
            </a:r>
            <a:r>
              <a:rPr lang="en-CA" sz="2000" dirty="0">
                <a:sym typeface="Symbol" panose="05050102010706020507" pitchFamily="18" charset="2"/>
              </a:rPr>
              <a:t>, a series of </a:t>
            </a:r>
          </a:p>
          <a:p>
            <a:r>
              <a:rPr lang="en-CA" sz="2000" dirty="0">
                <a:sym typeface="Symbol" panose="05050102010706020507" pitchFamily="18" charset="2"/>
              </a:rPr>
              <a:t>buffers and a single “right” k-merger</a:t>
            </a:r>
            <a:r>
              <a:rPr lang="en-CA" sz="2000" dirty="0"/>
              <a:t>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8"/>
    </mc:Choice>
    <mc:Fallback xmlns="">
      <p:transition spd="slow" advTm="2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Model Reasonable?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Several issues:</a:t>
            </a:r>
          </a:p>
          <a:p>
            <a:pPr marL="0" indent="0">
              <a:buNone/>
            </a:pPr>
            <a:r>
              <a:rPr lang="en-CA" dirty="0"/>
              <a:t>	O</a:t>
            </a:r>
            <a:r>
              <a:rPr lang="en-CA" dirty="0" smtClean="0"/>
              <a:t>ptimal replacement</a:t>
            </a:r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"/>
    </mc:Choice>
    <mc:Fallback xmlns="">
      <p:transition spd="slow" advTm="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Reasonable?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Several issues:</a:t>
            </a:r>
          </a:p>
          <a:p>
            <a:pPr marL="0" indent="0">
              <a:buNone/>
            </a:pPr>
            <a:r>
              <a:rPr lang="en-CA" dirty="0"/>
              <a:t>	O</a:t>
            </a:r>
            <a:r>
              <a:rPr lang="en-CA" dirty="0" smtClean="0"/>
              <a:t>ptimal replacement</a:t>
            </a:r>
          </a:p>
          <a:p>
            <a:pPr marL="0" indent="0">
              <a:buNone/>
            </a:pPr>
            <a:r>
              <a:rPr lang="en-CA" dirty="0"/>
              <a:t>	E</a:t>
            </a:r>
            <a:r>
              <a:rPr lang="en-CA" dirty="0" smtClean="0"/>
              <a:t>xactly two levels</a:t>
            </a:r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6"/>
    </mc:Choice>
    <mc:Fallback xmlns="">
      <p:transition spd="slow" advTm="1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Reasonable?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Several issues:</a:t>
            </a:r>
          </a:p>
          <a:p>
            <a:pPr marL="0" indent="0">
              <a:buNone/>
            </a:pPr>
            <a:r>
              <a:rPr lang="en-CA" dirty="0"/>
              <a:t>	O</a:t>
            </a:r>
            <a:r>
              <a:rPr lang="en-CA" dirty="0" smtClean="0"/>
              <a:t>ptimal replacement</a:t>
            </a:r>
          </a:p>
          <a:p>
            <a:pPr marL="0" indent="0">
              <a:buNone/>
            </a:pPr>
            <a:r>
              <a:rPr lang="en-CA" dirty="0"/>
              <a:t>	E</a:t>
            </a:r>
            <a:r>
              <a:rPr lang="en-CA" dirty="0" smtClean="0"/>
              <a:t>xactly two levels</a:t>
            </a:r>
          </a:p>
          <a:p>
            <a:pPr marL="0" indent="0">
              <a:buNone/>
            </a:pPr>
            <a:r>
              <a:rPr lang="en-CA" dirty="0"/>
              <a:t>	A</a:t>
            </a:r>
            <a:r>
              <a:rPr lang="en-CA" dirty="0" smtClean="0"/>
              <a:t>utomatic replacement</a:t>
            </a:r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"/>
    </mc:Choice>
    <mc:Fallback xmlns="">
      <p:transition spd="slow" advTm="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Reasonable?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Several issues:</a:t>
            </a:r>
          </a:p>
          <a:p>
            <a:pPr marL="0" indent="0">
              <a:buNone/>
            </a:pPr>
            <a:r>
              <a:rPr lang="en-CA" dirty="0"/>
              <a:t>	O</a:t>
            </a:r>
            <a:r>
              <a:rPr lang="en-CA" dirty="0" smtClean="0"/>
              <a:t>ptimal replacement</a:t>
            </a:r>
          </a:p>
          <a:p>
            <a:pPr marL="0" indent="0">
              <a:buNone/>
            </a:pPr>
            <a:r>
              <a:rPr lang="en-CA" dirty="0"/>
              <a:t>	E</a:t>
            </a:r>
            <a:r>
              <a:rPr lang="en-CA" dirty="0" smtClean="0"/>
              <a:t>xactly two levels</a:t>
            </a:r>
          </a:p>
          <a:p>
            <a:pPr marL="0" indent="0">
              <a:buNone/>
            </a:pPr>
            <a:r>
              <a:rPr lang="en-CA" dirty="0"/>
              <a:t>	A</a:t>
            </a:r>
            <a:r>
              <a:rPr lang="en-CA" dirty="0" smtClean="0"/>
              <a:t>utomatic replacement</a:t>
            </a:r>
          </a:p>
          <a:p>
            <a:pPr marL="0" indent="0">
              <a:buNone/>
            </a:pPr>
            <a:r>
              <a:rPr lang="en-CA" dirty="0"/>
              <a:t>	F</a:t>
            </a:r>
            <a:r>
              <a:rPr lang="en-CA" dirty="0" smtClean="0"/>
              <a:t>ull associativity</a:t>
            </a: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6"/>
    </mc:Choice>
    <mc:Fallback xmlns="">
      <p:transition spd="slow" advTm="1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Replacement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“Optimal” means the best you could do in told in advance all the computations to be done.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8"/>
    </mc:Choice>
    <mc:Fallback xmlns="">
      <p:transition spd="slow" advTm="1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Replacement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“Optimal” means the best you could do in told in advance all the computations to be done. </a:t>
            </a:r>
            <a:r>
              <a:rPr lang="en-CA" dirty="0" err="1"/>
              <a:t>i</a:t>
            </a:r>
            <a:r>
              <a:rPr lang="en-CA" dirty="0" err="1" smtClean="0"/>
              <a:t>.e</a:t>
            </a:r>
            <a:r>
              <a:rPr lang="en-CA" dirty="0" smtClean="0"/>
              <a:t> “</a:t>
            </a:r>
            <a:r>
              <a:rPr lang="en-CA" dirty="0" err="1" smtClean="0"/>
              <a:t>Belady’s</a:t>
            </a:r>
            <a:r>
              <a:rPr lang="en-CA" dirty="0" smtClean="0"/>
              <a:t> Algorithm”: Evict the line whose next use is farthest in the future.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8"/>
    </mc:Choice>
    <mc:Fallback xmlns="">
      <p:transition spd="slow" advTm="3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Replacement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“Optimal” means the best you could do in told in advance all the computations to be done. </a:t>
            </a:r>
            <a:r>
              <a:rPr lang="en-CA" dirty="0" err="1"/>
              <a:t>i</a:t>
            </a:r>
            <a:r>
              <a:rPr lang="en-CA" dirty="0" err="1" smtClean="0"/>
              <a:t>.e</a:t>
            </a:r>
            <a:r>
              <a:rPr lang="en-CA" dirty="0" smtClean="0"/>
              <a:t> “</a:t>
            </a:r>
            <a:r>
              <a:rPr lang="en-CA" dirty="0" err="1" smtClean="0"/>
              <a:t>Belady’s</a:t>
            </a:r>
            <a:r>
              <a:rPr lang="en-CA" dirty="0" smtClean="0"/>
              <a:t> Algorithm”: Evict the line whose next use is farthest in the future.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6"/>
    </mc:Choice>
    <mc:Fallback xmlns="">
      <p:transition spd="slow" advTm="5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Replacement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“Optimal” means the best you could do in told in advance all the computations to be done. </a:t>
            </a:r>
            <a:r>
              <a:rPr lang="en-CA" dirty="0" err="1"/>
              <a:t>i</a:t>
            </a:r>
            <a:r>
              <a:rPr lang="en-CA" dirty="0" err="1" smtClean="0"/>
              <a:t>.e</a:t>
            </a:r>
            <a:r>
              <a:rPr lang="en-CA" dirty="0" smtClean="0"/>
              <a:t> “</a:t>
            </a:r>
            <a:r>
              <a:rPr lang="en-CA" dirty="0" err="1" smtClean="0"/>
              <a:t>Belady’s</a:t>
            </a:r>
            <a:r>
              <a:rPr lang="en-CA" dirty="0" smtClean="0"/>
              <a:t> Algorithm”: Evict the line whose next use is farthest in the future.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In practice: </a:t>
            </a:r>
            <a:r>
              <a:rPr lang="en-CA" dirty="0"/>
              <a:t>u</a:t>
            </a:r>
            <a:r>
              <a:rPr lang="en-CA" dirty="0" smtClean="0"/>
              <a:t>se LRU (evict least recently used line)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0"/>
    </mc:Choice>
    <mc:Fallback xmlns="">
      <p:transition spd="slow" advTm="1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12714</TotalTime>
  <Words>646</Words>
  <Application>Microsoft Office PowerPoint</Application>
  <PresentationFormat>Widescreen</PresentationFormat>
  <Paragraphs>85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Is the Model Reasonable?</vt:lpstr>
      <vt:lpstr>Is the Model Reasonable?</vt:lpstr>
      <vt:lpstr>Is the Model Reasonable?</vt:lpstr>
      <vt:lpstr>Is the Model Reasonable?</vt:lpstr>
      <vt:lpstr>Is the Model Reasonable?</vt:lpstr>
      <vt:lpstr>Optimal Replacement</vt:lpstr>
      <vt:lpstr>Optimal Replacement</vt:lpstr>
      <vt:lpstr>Optimal Replacement</vt:lpstr>
      <vt:lpstr>Optimal Replacement</vt:lpstr>
      <vt:lpstr>Optimal Replacement</vt:lpstr>
      <vt:lpstr>LRU and Cache Obliviousness</vt:lpstr>
      <vt:lpstr>Exactly Two Levels </vt:lpstr>
      <vt:lpstr>Exactly Two Levels </vt:lpstr>
      <vt:lpstr>Automatic Replacement and  Fully Associative</vt:lpstr>
      <vt:lpstr>Sorting</vt:lpstr>
      <vt:lpstr>Funnel Sort (brief sketch)</vt:lpstr>
      <vt:lpstr>A k-merger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90</cp:revision>
  <dcterms:created xsi:type="dcterms:W3CDTF">2020-08-11T13:45:09Z</dcterms:created>
  <dcterms:modified xsi:type="dcterms:W3CDTF">2020-09-19T16:11:46Z</dcterms:modified>
</cp:coreProperties>
</file>