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6" r:id="rId3"/>
    <p:sldId id="259" r:id="rId4"/>
    <p:sldId id="277" r:id="rId5"/>
    <p:sldId id="266" r:id="rId6"/>
    <p:sldId id="267" r:id="rId7"/>
    <p:sldId id="279" r:id="rId8"/>
    <p:sldId id="258" r:id="rId9"/>
    <p:sldId id="280" r:id="rId10"/>
    <p:sldId id="260" r:id="rId11"/>
    <p:sldId id="281" r:id="rId12"/>
    <p:sldId id="282" r:id="rId13"/>
    <p:sldId id="283" r:id="rId14"/>
    <p:sldId id="284" r:id="rId15"/>
    <p:sldId id="285" r:id="rId16"/>
    <p:sldId id="28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64" y="1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2020-10-01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840: van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Emde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Boas Trees/Priority Queue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CA" sz="3200" dirty="0">
                <a:solidFill>
                  <a:prstClr val="black"/>
                </a:solidFill>
              </a:rPr>
              <a:t>Given the bounded universe </a:t>
            </a:r>
            <a:r>
              <a:rPr lang="en-CA" sz="3200" dirty="0">
                <a:solidFill>
                  <a:srgbClr val="C00000"/>
                </a:solidFill>
              </a:rPr>
              <a:t>[0,… u-1]</a:t>
            </a:r>
          </a:p>
          <a:p>
            <a:pPr marL="0" lvl="0" indent="0">
              <a:buNone/>
            </a:pPr>
            <a:r>
              <a:rPr lang="en-CA" sz="3200" dirty="0">
                <a:solidFill>
                  <a:prstClr val="black"/>
                </a:solidFill>
              </a:rPr>
              <a:t>Data structure to support </a:t>
            </a:r>
            <a:r>
              <a:rPr lang="en-CA" sz="3200" dirty="0">
                <a:solidFill>
                  <a:srgbClr val="C00000"/>
                </a:solidFill>
              </a:rPr>
              <a:t>insert, delete, find and find closest/predecessor </a:t>
            </a:r>
            <a:r>
              <a:rPr lang="en-CA" sz="3200" dirty="0">
                <a:solidFill>
                  <a:prstClr val="black"/>
                </a:solidFill>
              </a:rPr>
              <a:t>(… so more than a priority queue)</a:t>
            </a:r>
          </a:p>
          <a:p>
            <a:pPr marL="0" lv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84"/>
    </mc:Choice>
    <mc:Fallback xmlns="">
      <p:transition spd="slow" advTm="9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 </a:t>
            </a:r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care in </a:t>
            </a:r>
            <a:r>
              <a:rPr lang="en-CA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vEB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Predecessor: </a:t>
            </a:r>
          </a:p>
          <a:p>
            <a:pPr marL="0" indent="0">
              <a:buNone/>
            </a:pPr>
            <a:r>
              <a:rPr lang="en-CA" dirty="0" smtClean="0"/>
              <a:t>	could be in low(x)… good, just </a:t>
            </a:r>
            <a:r>
              <a:rPr lang="en-CA" dirty="0" err="1" smtClean="0"/>
              <a:t>recurse</a:t>
            </a:r>
            <a:r>
              <a:rPr lang="en-CA" dirty="0" smtClean="0"/>
              <a:t> below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or could be in a low part of somewhere left of low(x)</a:t>
            </a:r>
          </a:p>
          <a:p>
            <a:pPr marL="0" indent="0">
              <a:buNone/>
            </a:pPr>
            <a:r>
              <a:rPr lang="en-CA" dirty="0" err="1" smtClean="0"/>
              <a:t>Ooops</a:t>
            </a:r>
            <a:r>
              <a:rPr lang="en-CA" dirty="0" smtClean="0"/>
              <a:t> , if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There are values in low(x), but all are &gt;x</a:t>
            </a:r>
            <a:r>
              <a:rPr lang="en-CA" baseline="30000" dirty="0" smtClean="0">
                <a:solidFill>
                  <a:srgbClr val="C00000"/>
                </a:solidFill>
              </a:rPr>
              <a:t>(1)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Then have to find </a:t>
            </a:r>
            <a:r>
              <a:rPr lang="en-CA" dirty="0" err="1" smtClean="0"/>
              <a:t>pred</a:t>
            </a:r>
            <a:r>
              <a:rPr lang="en-CA" dirty="0"/>
              <a:t> </a:t>
            </a:r>
            <a:r>
              <a:rPr lang="en-CA" dirty="0" smtClean="0"/>
              <a:t>in high(x)</a:t>
            </a:r>
            <a:r>
              <a:rPr lang="en-CA" baseline="30000" dirty="0" smtClean="0">
                <a:solidFill>
                  <a:srgbClr val="C00000"/>
                </a:solidFill>
              </a:rPr>
              <a:t>(2)</a:t>
            </a:r>
            <a:r>
              <a:rPr lang="en-CA" dirty="0" smtClean="0"/>
              <a:t> , then find largest in that</a:t>
            </a:r>
            <a:r>
              <a:rPr lang="en-CA" baseline="30000" dirty="0" smtClean="0">
                <a:solidFill>
                  <a:srgbClr val="C00000"/>
                </a:solidFill>
              </a:rPr>
              <a:t>(3)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Have to avoid these multiple recursive calls! </a:t>
            </a:r>
            <a:r>
              <a:rPr lang="en-CA" dirty="0">
                <a:solidFill>
                  <a:schemeClr val="accent6"/>
                </a:solidFill>
              </a:rPr>
              <a:t>(What is runtime with 2 recursive calls</a:t>
            </a:r>
            <a:r>
              <a:rPr lang="en-CA" dirty="0" smtClean="0">
                <a:solidFill>
                  <a:schemeClr val="accent6"/>
                </a:solidFill>
              </a:rPr>
              <a:t>?)</a:t>
            </a:r>
            <a:endParaRPr lang="en-CA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CA" dirty="0" smtClean="0">
                <a:solidFill>
                  <a:schemeClr val="accent6"/>
                </a:solidFill>
              </a:rPr>
              <a:t>Store max and min in each “block”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8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66"/>
    </mc:Choice>
    <mc:Fallback xmlns="">
      <p:transition spd="slow" advTm="5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if we make 2 or 3 Recursive calls? </a:t>
            </a:r>
            <a:r>
              <a:rPr lang="en-C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3200" dirty="0" smtClean="0">
                <a:solidFill>
                  <a:srgbClr val="7030A0"/>
                </a:solidFill>
              </a:rPr>
              <a:t>aside)</a:t>
            </a:r>
            <a:endParaRPr lang="en-CA" sz="32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If we make 2 recursive calls the recurrence is </a:t>
            </a:r>
            <a:r>
              <a:rPr lang="en-CA" dirty="0" smtClean="0">
                <a:solidFill>
                  <a:srgbClr val="C00000"/>
                </a:solidFill>
              </a:rPr>
              <a:t>T(n) = c+ 2T(</a:t>
            </a:r>
            <a:r>
              <a:rPr lang="en-CA" dirty="0">
                <a:solidFill>
                  <a:srgbClr val="C00000"/>
                </a:solidFill>
                <a:ea typeface="+mj-ea"/>
                <a:cs typeface="+mj-cs"/>
                <a:sym typeface="Symbol" panose="05050102010706020507" pitchFamily="18" charset="2"/>
              </a:rPr>
              <a:t></a:t>
            </a:r>
            <a:r>
              <a:rPr lang="en-CA" dirty="0" smtClean="0">
                <a:solidFill>
                  <a:srgbClr val="C00000"/>
                </a:solidFill>
              </a:rPr>
              <a:t>n)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1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1"/>
    </mc:Choice>
    <mc:Fallback xmlns="">
      <p:transition spd="slow" advTm="1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if we make 2 or 3 Recursive calls? </a:t>
            </a:r>
            <a:r>
              <a:rPr lang="en-C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3200" dirty="0" smtClean="0">
                <a:solidFill>
                  <a:srgbClr val="7030A0"/>
                </a:solidFill>
              </a:rPr>
              <a:t>aside)</a:t>
            </a:r>
            <a:endParaRPr lang="en-CA" sz="32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If we make 2 recursive calls the recurrence is </a:t>
            </a:r>
            <a:r>
              <a:rPr lang="en-CA" dirty="0" smtClean="0">
                <a:solidFill>
                  <a:srgbClr val="C00000"/>
                </a:solidFill>
              </a:rPr>
              <a:t>T(u) = c+ 2T(</a:t>
            </a:r>
            <a:r>
              <a:rPr lang="en-CA" dirty="0" smtClean="0">
                <a:solidFill>
                  <a:srgbClr val="C00000"/>
                </a:solidFill>
                <a:ea typeface="+mj-ea"/>
                <a:cs typeface="+mj-cs"/>
                <a:sym typeface="Symbol" panose="05050102010706020507" pitchFamily="18" charset="2"/>
              </a:rPr>
              <a:t>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u</a:t>
            </a:r>
            <a:r>
              <a:rPr lang="en-CA" dirty="0" smtClean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Think of the perfectly balanced binary tree in u nodes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759" y="2738059"/>
            <a:ext cx="4436173" cy="252647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6"/>
    </mc:Choice>
    <mc:Fallback xmlns="">
      <p:transition spd="slow" advTm="6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if we make 2 or 3 Recursive calls? </a:t>
            </a:r>
            <a:r>
              <a:rPr lang="en-C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3200" dirty="0" smtClean="0">
                <a:solidFill>
                  <a:srgbClr val="7030A0"/>
                </a:solidFill>
              </a:rPr>
              <a:t>aside)</a:t>
            </a:r>
            <a:endParaRPr lang="en-CA" sz="32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If we make </a:t>
            </a:r>
            <a:r>
              <a:rPr lang="en-CA" dirty="0" smtClean="0">
                <a:solidFill>
                  <a:srgbClr val="C00000"/>
                </a:solidFill>
              </a:rPr>
              <a:t>2</a:t>
            </a:r>
            <a:r>
              <a:rPr lang="en-CA" dirty="0" smtClean="0"/>
              <a:t> recursive calls the recurrence is </a:t>
            </a:r>
            <a:r>
              <a:rPr lang="en-CA" dirty="0" smtClean="0">
                <a:solidFill>
                  <a:srgbClr val="C00000"/>
                </a:solidFill>
              </a:rPr>
              <a:t>T(u) = c+ 2T(</a:t>
            </a:r>
            <a:r>
              <a:rPr lang="en-CA" dirty="0" smtClean="0">
                <a:solidFill>
                  <a:srgbClr val="C00000"/>
                </a:solidFill>
                <a:ea typeface="+mj-ea"/>
                <a:cs typeface="+mj-cs"/>
                <a:sym typeface="Symbol" panose="05050102010706020507" pitchFamily="18" charset="2"/>
              </a:rPr>
              <a:t>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u</a:t>
            </a:r>
            <a:r>
              <a:rPr lang="en-CA" dirty="0" smtClean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Think of the perfectly balanced binary tree in u nodes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recurrence suggests, jump half way down and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make </a:t>
            </a:r>
            <a:r>
              <a:rPr lang="en-CA" dirty="0" smtClean="0">
                <a:solidFill>
                  <a:srgbClr val="C00000"/>
                </a:solidFill>
              </a:rPr>
              <a:t>2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894" y="2738059"/>
            <a:ext cx="4436173" cy="2526470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8014907" y="4078295"/>
            <a:ext cx="991402" cy="1186234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921" y="4051320"/>
            <a:ext cx="1018120" cy="12132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2"/>
    </mc:Choice>
    <mc:Fallback xmlns="">
      <p:transition spd="slow" advTm="1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if we make 2 or 3 Recursive calls? </a:t>
            </a:r>
            <a:r>
              <a:rPr lang="en-C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3200" dirty="0" smtClean="0">
                <a:solidFill>
                  <a:srgbClr val="7030A0"/>
                </a:solidFill>
              </a:rPr>
              <a:t>aside)</a:t>
            </a:r>
            <a:endParaRPr lang="en-CA" sz="32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If we make </a:t>
            </a:r>
            <a:r>
              <a:rPr lang="en-CA" dirty="0" smtClean="0">
                <a:solidFill>
                  <a:srgbClr val="C00000"/>
                </a:solidFill>
              </a:rPr>
              <a:t>2</a:t>
            </a:r>
            <a:r>
              <a:rPr lang="en-CA" dirty="0" smtClean="0"/>
              <a:t> recursive calls the recurrence is </a:t>
            </a:r>
            <a:r>
              <a:rPr lang="en-CA" dirty="0" smtClean="0">
                <a:solidFill>
                  <a:srgbClr val="C00000"/>
                </a:solidFill>
              </a:rPr>
              <a:t>T(u) = c+ 2T(</a:t>
            </a:r>
            <a:r>
              <a:rPr lang="en-CA" dirty="0" smtClean="0">
                <a:solidFill>
                  <a:srgbClr val="C00000"/>
                </a:solidFill>
                <a:ea typeface="+mj-ea"/>
                <a:cs typeface="+mj-cs"/>
                <a:sym typeface="Symbol" panose="05050102010706020507" pitchFamily="18" charset="2"/>
              </a:rPr>
              <a:t>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u</a:t>
            </a:r>
            <a:r>
              <a:rPr lang="en-CA" dirty="0" smtClean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Think of the perfectly balanced binary tree in u nodes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recurrence suggests, jump half way down and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make </a:t>
            </a:r>
            <a:r>
              <a:rPr lang="en-CA" dirty="0" smtClean="0">
                <a:solidFill>
                  <a:srgbClr val="C00000"/>
                </a:solidFill>
              </a:rPr>
              <a:t>2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calls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it again (now 4 copies) and again (now 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894" y="2738059"/>
            <a:ext cx="4436173" cy="2526470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8014907" y="4078295"/>
            <a:ext cx="991402" cy="1186234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921" y="4051320"/>
            <a:ext cx="1018120" cy="1213209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8160091" y="4696639"/>
            <a:ext cx="317633" cy="56789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Isosceles Triangle 7"/>
          <p:cNvSpPr/>
          <p:nvPr/>
        </p:nvSpPr>
        <p:spPr>
          <a:xfrm>
            <a:off x="8548713" y="4696639"/>
            <a:ext cx="317633" cy="56789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Isosceles Triangle 8"/>
          <p:cNvSpPr/>
          <p:nvPr/>
        </p:nvSpPr>
        <p:spPr>
          <a:xfrm>
            <a:off x="8335949" y="5007834"/>
            <a:ext cx="105878" cy="240938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Isosceles Triangle 9"/>
          <p:cNvSpPr/>
          <p:nvPr/>
        </p:nvSpPr>
        <p:spPr>
          <a:xfrm>
            <a:off x="8213029" y="5023591"/>
            <a:ext cx="105878" cy="240938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5"/>
    </mc:Choice>
    <mc:Fallback xmlns="">
      <p:transition spd="slow" advTm="11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if we make 2 or 3 Recursive calls? </a:t>
            </a:r>
            <a:r>
              <a:rPr lang="en-C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3200" dirty="0" smtClean="0">
                <a:solidFill>
                  <a:srgbClr val="7030A0"/>
                </a:solidFill>
              </a:rPr>
              <a:t>aside)</a:t>
            </a:r>
            <a:endParaRPr lang="en-CA" sz="32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If we make </a:t>
            </a:r>
            <a:r>
              <a:rPr lang="en-CA" dirty="0" smtClean="0">
                <a:solidFill>
                  <a:srgbClr val="C00000"/>
                </a:solidFill>
              </a:rPr>
              <a:t>2</a:t>
            </a:r>
            <a:r>
              <a:rPr lang="en-CA" dirty="0" smtClean="0"/>
              <a:t> recursive calls the recurrence is </a:t>
            </a:r>
            <a:r>
              <a:rPr lang="en-CA" dirty="0" smtClean="0">
                <a:solidFill>
                  <a:srgbClr val="C00000"/>
                </a:solidFill>
              </a:rPr>
              <a:t>T(u) = c+ 2T(</a:t>
            </a:r>
            <a:r>
              <a:rPr lang="en-CA" dirty="0" smtClean="0">
                <a:solidFill>
                  <a:srgbClr val="C00000"/>
                </a:solidFill>
                <a:ea typeface="+mj-ea"/>
                <a:cs typeface="+mj-cs"/>
                <a:sym typeface="Symbol" panose="05050102010706020507" pitchFamily="18" charset="2"/>
              </a:rPr>
              <a:t>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u</a:t>
            </a:r>
            <a:r>
              <a:rPr lang="en-CA" dirty="0" smtClean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Think of the perfectly balanced binary tree in u nodes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recurrence suggests, jump half way down and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make </a:t>
            </a:r>
            <a:r>
              <a:rPr lang="en-CA" dirty="0" smtClean="0">
                <a:solidFill>
                  <a:srgbClr val="C00000"/>
                </a:solidFill>
              </a:rPr>
              <a:t>2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calls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it again (now 4 copies) </a:t>
            </a:r>
            <a:r>
              <a:rPr lang="en-CA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again (</a:t>
            </a:r>
            <a:r>
              <a:rPr lang="en-CA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now 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8)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After </a:t>
            </a:r>
            <a:r>
              <a:rPr lang="en-CA" dirty="0" smtClean="0">
                <a:solidFill>
                  <a:srgbClr val="FFC000"/>
                </a:solidFill>
              </a:rPr>
              <a:t>lg </a:t>
            </a:r>
            <a:r>
              <a:rPr lang="en-CA" dirty="0" err="1" smtClean="0">
                <a:solidFill>
                  <a:srgbClr val="FFC000"/>
                </a:solidFill>
              </a:rPr>
              <a:t>lg</a:t>
            </a:r>
            <a:r>
              <a:rPr lang="en-CA" dirty="0" smtClean="0">
                <a:solidFill>
                  <a:srgbClr val="FFC000"/>
                </a:solidFill>
              </a:rPr>
              <a:t> u 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times we are at the bottom with 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CA" dirty="0" smtClean="0">
                <a:solidFill>
                  <a:srgbClr val="C00000"/>
                </a:solidFill>
              </a:rPr>
              <a:t>2</a:t>
            </a:r>
            <a:r>
              <a:rPr lang="en-CA" baseline="30000" dirty="0" smtClean="0">
                <a:solidFill>
                  <a:srgbClr val="C00000"/>
                </a:solidFill>
              </a:rPr>
              <a:t>lg lg n </a:t>
            </a:r>
            <a:r>
              <a:rPr lang="en-CA" dirty="0" smtClean="0">
                <a:solidFill>
                  <a:srgbClr val="C00000"/>
                </a:solidFill>
              </a:rPr>
              <a:t>= lg u copies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East to see this is all, so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</a:rPr>
              <a:t>(lg u) 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894" y="2738059"/>
            <a:ext cx="4436173" cy="2526470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8014907" y="4078295"/>
            <a:ext cx="991402" cy="1186234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921" y="4051320"/>
            <a:ext cx="1018120" cy="1213209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8160091" y="4696639"/>
            <a:ext cx="317633" cy="56789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Isosceles Triangle 7"/>
          <p:cNvSpPr/>
          <p:nvPr/>
        </p:nvSpPr>
        <p:spPr>
          <a:xfrm>
            <a:off x="8548713" y="4696639"/>
            <a:ext cx="317633" cy="56789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Isosceles Triangle 8"/>
          <p:cNvSpPr/>
          <p:nvPr/>
        </p:nvSpPr>
        <p:spPr>
          <a:xfrm>
            <a:off x="8335949" y="5007834"/>
            <a:ext cx="105878" cy="240938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Isosceles Triangle 9"/>
          <p:cNvSpPr/>
          <p:nvPr/>
        </p:nvSpPr>
        <p:spPr>
          <a:xfrm>
            <a:off x="8213029" y="5023591"/>
            <a:ext cx="105878" cy="240938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41"/>
    </mc:Choice>
    <mc:Fallback xmlns="">
      <p:transition spd="slow" advTm="32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if we make </a:t>
            </a:r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C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Recursive calls? </a:t>
            </a:r>
            <a:r>
              <a:rPr lang="en-C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3200" dirty="0">
                <a:solidFill>
                  <a:srgbClr val="7030A0"/>
                </a:solidFill>
              </a:rPr>
              <a:t>aside)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CA" dirty="0" smtClean="0"/>
              <a:t>With 3 calls each time: </a:t>
            </a:r>
            <a:r>
              <a:rPr lang="en-CA" dirty="0">
                <a:solidFill>
                  <a:srgbClr val="C00000"/>
                </a:solidFill>
              </a:rPr>
              <a:t>T(u) = c</a:t>
            </a:r>
            <a:r>
              <a:rPr lang="en-CA">
                <a:solidFill>
                  <a:srgbClr val="C00000"/>
                </a:solidFill>
              </a:rPr>
              <a:t>+ </a:t>
            </a:r>
            <a:r>
              <a:rPr lang="en-CA" smtClean="0">
                <a:solidFill>
                  <a:srgbClr val="C00000"/>
                </a:solidFill>
              </a:rPr>
              <a:t>3T</a:t>
            </a:r>
            <a:r>
              <a:rPr lang="en-CA" dirty="0">
                <a:solidFill>
                  <a:srgbClr val="C00000"/>
                </a:solidFill>
              </a:rPr>
              <a:t>(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u</a:t>
            </a:r>
            <a:r>
              <a:rPr lang="en-CA" dirty="0">
                <a:solidFill>
                  <a:srgbClr val="C00000"/>
                </a:solidFill>
              </a:rPr>
              <a:t>)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So “at the bottom” we have </a:t>
            </a:r>
            <a:r>
              <a:rPr lang="en-CA" dirty="0" smtClean="0">
                <a:solidFill>
                  <a:srgbClr val="C00000"/>
                </a:solidFill>
              </a:rPr>
              <a:t>3</a:t>
            </a:r>
            <a:r>
              <a:rPr lang="en-CA" baseline="30000" dirty="0" smtClean="0">
                <a:solidFill>
                  <a:srgbClr val="C00000"/>
                </a:solidFill>
              </a:rPr>
              <a:t>lg </a:t>
            </a:r>
            <a:r>
              <a:rPr lang="en-CA" baseline="30000" dirty="0">
                <a:solidFill>
                  <a:srgbClr val="C00000"/>
                </a:solidFill>
              </a:rPr>
              <a:t>lg n </a:t>
            </a:r>
            <a:r>
              <a:rPr lang="en-CA" dirty="0">
                <a:solidFill>
                  <a:srgbClr val="C00000"/>
                </a:solidFill>
              </a:rPr>
              <a:t>= </a:t>
            </a:r>
            <a:r>
              <a:rPr lang="en-CA" dirty="0" smtClean="0">
                <a:solidFill>
                  <a:srgbClr val="C00000"/>
                </a:solidFill>
              </a:rPr>
              <a:t>2</a:t>
            </a:r>
            <a:r>
              <a:rPr lang="en-CA" baseline="30000" dirty="0" smtClean="0">
                <a:solidFill>
                  <a:srgbClr val="C00000"/>
                </a:solidFill>
              </a:rPr>
              <a:t>(lg </a:t>
            </a:r>
            <a:r>
              <a:rPr lang="en-CA" baseline="30000" dirty="0" err="1">
                <a:solidFill>
                  <a:srgbClr val="C00000"/>
                </a:solidFill>
              </a:rPr>
              <a:t>lg</a:t>
            </a:r>
            <a:r>
              <a:rPr lang="en-CA" baseline="30000" dirty="0">
                <a:solidFill>
                  <a:srgbClr val="C00000"/>
                </a:solidFill>
              </a:rPr>
              <a:t> </a:t>
            </a:r>
            <a:r>
              <a:rPr lang="en-CA" baseline="30000" dirty="0" smtClean="0">
                <a:solidFill>
                  <a:srgbClr val="C00000"/>
                </a:solidFill>
              </a:rPr>
              <a:t>n)(lg 3)</a:t>
            </a:r>
            <a:r>
              <a:rPr lang="en-CA" dirty="0">
                <a:solidFill>
                  <a:srgbClr val="C00000"/>
                </a:solidFill>
              </a:rPr>
              <a:t> </a:t>
            </a:r>
            <a:r>
              <a:rPr lang="en-CA" dirty="0" smtClean="0">
                <a:solidFill>
                  <a:srgbClr val="C00000"/>
                </a:solidFill>
              </a:rPr>
              <a:t>= (lg u)</a:t>
            </a:r>
            <a:r>
              <a:rPr lang="en-CA" baseline="30000" dirty="0" smtClean="0">
                <a:solidFill>
                  <a:srgbClr val="C00000"/>
                </a:solidFill>
              </a:rPr>
              <a:t>lg 3</a:t>
            </a:r>
            <a:r>
              <a:rPr lang="en-CA" dirty="0" smtClean="0">
                <a:solidFill>
                  <a:srgbClr val="C00000"/>
                </a:solidFill>
              </a:rPr>
              <a:t> </a:t>
            </a:r>
            <a:r>
              <a:rPr lang="en-CA" dirty="0">
                <a:solidFill>
                  <a:srgbClr val="C00000"/>
                </a:solidFill>
              </a:rPr>
              <a:t>copies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3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03"/>
    </mc:Choice>
    <mc:Fallback xmlns="">
      <p:transition spd="slow" advTm="37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840: van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Emde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Boas Trees/Priority Queue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CA" sz="3200" dirty="0">
                <a:solidFill>
                  <a:prstClr val="black"/>
                </a:solidFill>
              </a:rPr>
              <a:t>Given the bounded universe </a:t>
            </a:r>
            <a:r>
              <a:rPr lang="en-CA" sz="3200" dirty="0">
                <a:solidFill>
                  <a:srgbClr val="C00000"/>
                </a:solidFill>
              </a:rPr>
              <a:t>[0,… u-1]</a:t>
            </a:r>
          </a:p>
          <a:p>
            <a:pPr marL="0" lvl="0" indent="0">
              <a:buNone/>
            </a:pPr>
            <a:r>
              <a:rPr lang="en-CA" sz="3200" dirty="0">
                <a:solidFill>
                  <a:prstClr val="black"/>
                </a:solidFill>
              </a:rPr>
              <a:t>Data structure to support </a:t>
            </a:r>
            <a:r>
              <a:rPr lang="en-CA" sz="3200" dirty="0">
                <a:solidFill>
                  <a:srgbClr val="C00000"/>
                </a:solidFill>
              </a:rPr>
              <a:t>insert, delete, find and find closest/predecessor </a:t>
            </a:r>
            <a:r>
              <a:rPr lang="en-CA" sz="3200" dirty="0">
                <a:solidFill>
                  <a:prstClr val="black"/>
                </a:solidFill>
              </a:rPr>
              <a:t>(… so more than a priority queue)</a:t>
            </a:r>
          </a:p>
          <a:p>
            <a:pPr marL="0" lvl="0" indent="0">
              <a:buNone/>
            </a:pPr>
            <a:r>
              <a:rPr lang="en-CA" sz="3200" dirty="0">
                <a:solidFill>
                  <a:prstClr val="black"/>
                </a:solidFill>
              </a:rPr>
              <a:t>Time </a:t>
            </a:r>
            <a:r>
              <a:rPr lang="en-CA" sz="3200" dirty="0">
                <a:solidFill>
                  <a:srgbClr val="C00000"/>
                </a:solidFill>
              </a:rPr>
              <a:t>O(</a:t>
            </a:r>
            <a:r>
              <a:rPr lang="en-CA" sz="3200" dirty="0" err="1">
                <a:solidFill>
                  <a:srgbClr val="C00000"/>
                </a:solidFill>
              </a:rPr>
              <a:t>lg</a:t>
            </a:r>
            <a:r>
              <a:rPr lang="en-CA" sz="3200" dirty="0">
                <a:solidFill>
                  <a:srgbClr val="C00000"/>
                </a:solidFill>
              </a:rPr>
              <a:t> </a:t>
            </a:r>
            <a:r>
              <a:rPr lang="en-CA" sz="3200" dirty="0" err="1">
                <a:solidFill>
                  <a:srgbClr val="C00000"/>
                </a:solidFill>
              </a:rPr>
              <a:t>lg</a:t>
            </a:r>
            <a:r>
              <a:rPr lang="en-CA" sz="3200" dirty="0">
                <a:solidFill>
                  <a:srgbClr val="C00000"/>
                </a:solidFill>
              </a:rPr>
              <a:t> u) </a:t>
            </a:r>
            <a:r>
              <a:rPr lang="en-CA" sz="3200" dirty="0">
                <a:solidFill>
                  <a:prstClr val="black"/>
                </a:solidFill>
              </a:rPr>
              <a:t>per </a:t>
            </a:r>
            <a:r>
              <a:rPr lang="en-CA" sz="3200" dirty="0" smtClean="0">
                <a:solidFill>
                  <a:prstClr val="black"/>
                </a:solidFill>
              </a:rPr>
              <a:t>operation</a:t>
            </a:r>
          </a:p>
          <a:p>
            <a:pPr marL="0" lvl="0" indent="0">
              <a:buNone/>
            </a:pPr>
            <a:r>
              <a:rPr lang="en-CA" sz="3200" dirty="0">
                <a:solidFill>
                  <a:prstClr val="black"/>
                </a:solidFill>
              </a:rPr>
              <a:t>We know O(</a:t>
            </a:r>
            <a:r>
              <a:rPr lang="en-CA" sz="3200" dirty="0" err="1">
                <a:solidFill>
                  <a:prstClr val="black"/>
                </a:solidFill>
              </a:rPr>
              <a:t>lg</a:t>
            </a:r>
            <a:r>
              <a:rPr lang="en-CA" sz="3200" dirty="0">
                <a:solidFill>
                  <a:prstClr val="black"/>
                </a:solidFill>
              </a:rPr>
              <a:t> </a:t>
            </a:r>
            <a:r>
              <a:rPr lang="en-CA" sz="3200" dirty="0" err="1">
                <a:solidFill>
                  <a:prstClr val="black"/>
                </a:solidFill>
              </a:rPr>
              <a:t>lg</a:t>
            </a:r>
            <a:r>
              <a:rPr lang="en-CA" sz="3200" dirty="0">
                <a:solidFill>
                  <a:prstClr val="black"/>
                </a:solidFill>
              </a:rPr>
              <a:t> u) arises from</a:t>
            </a:r>
          </a:p>
          <a:p>
            <a:pPr marL="0" lvl="0" indent="0">
              <a:buNone/>
            </a:pPr>
            <a:r>
              <a:rPr lang="en-CA" sz="3200" dirty="0">
                <a:solidFill>
                  <a:srgbClr val="C00000"/>
                </a:solidFill>
              </a:rPr>
              <a:t>T(u) = c + T(</a:t>
            </a:r>
            <a:r>
              <a:rPr lang="en-CA" sz="3200" dirty="0">
                <a:solidFill>
                  <a:srgbClr val="C00000"/>
                </a:solidFill>
                <a:sym typeface="Symbol" panose="05050102010706020507" pitchFamily="18" charset="2"/>
              </a:rPr>
              <a:t>u</a:t>
            </a:r>
            <a:r>
              <a:rPr lang="en-CA" sz="3200" dirty="0" smtClean="0">
                <a:solidFill>
                  <a:srgbClr val="C00000"/>
                </a:solidFill>
                <a:sym typeface="Symbol" panose="05050102010706020507" pitchFamily="18" charset="2"/>
              </a:rPr>
              <a:t>)</a:t>
            </a:r>
          </a:p>
          <a:p>
            <a:pPr marL="0" lvl="0" indent="0">
              <a:buNone/>
            </a:pPr>
            <a:r>
              <a:rPr lang="en-CA" sz="3200" dirty="0" smtClean="0">
                <a:solidFill>
                  <a:prstClr val="black"/>
                </a:solidFill>
                <a:sym typeface="Symbol" panose="05050102010706020507" pitchFamily="18" charset="2"/>
              </a:rPr>
              <a:t>e.g. doing a binary search on a sequence of length </a:t>
            </a:r>
            <a:r>
              <a:rPr lang="en-CA" sz="32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lg</a:t>
            </a:r>
            <a:r>
              <a:rPr lang="en-CA" sz="3200" dirty="0" smtClean="0">
                <a:solidFill>
                  <a:prstClr val="black"/>
                </a:solidFill>
                <a:sym typeface="Symbol" panose="05050102010706020507" pitchFamily="18" charset="2"/>
              </a:rPr>
              <a:t> u</a:t>
            </a:r>
            <a:endParaRPr lang="en-CA" sz="3200" dirty="0">
              <a:solidFill>
                <a:prstClr val="black"/>
              </a:solidFill>
              <a:sym typeface="Symbol" panose="05050102010706020507" pitchFamily="18" charset="2"/>
            </a:endParaRPr>
          </a:p>
          <a:p>
            <a:pPr marL="0" lv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1"/>
    </mc:Choice>
    <mc:Fallback xmlns="">
      <p:transition spd="slow" advTm="24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Model for Representing </a:t>
            </a:r>
            <a:b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Combinatorial Objects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>
                <a:solidFill>
                  <a:srgbClr val="C00000"/>
                </a:solidFill>
              </a:rPr>
              <a:t>Random </a:t>
            </a:r>
            <a:r>
              <a:rPr lang="en-CA" sz="3200" dirty="0">
                <a:solidFill>
                  <a:srgbClr val="C00000"/>
                </a:solidFill>
              </a:rPr>
              <a:t>a</a:t>
            </a:r>
            <a:r>
              <a:rPr lang="en-CA" sz="3200" dirty="0" smtClean="0">
                <a:solidFill>
                  <a:srgbClr val="C00000"/>
                </a:solidFill>
              </a:rPr>
              <a:t>ccess machine </a:t>
            </a:r>
            <a:r>
              <a:rPr lang="en-CA" sz="3200" dirty="0" smtClean="0"/>
              <a:t>(</a:t>
            </a:r>
            <a:r>
              <a:rPr lang="en-CA" sz="3200" dirty="0" smtClean="0">
                <a:solidFill>
                  <a:srgbClr val="C00000"/>
                </a:solidFill>
              </a:rPr>
              <a:t>RAM</a:t>
            </a:r>
            <a:r>
              <a:rPr lang="en-CA" sz="3200" dirty="0" smtClean="0"/>
              <a:t>)Words of </a:t>
            </a:r>
            <a:r>
              <a:rPr lang="en-CA" sz="3200" dirty="0" smtClean="0">
                <a:solidFill>
                  <a:srgbClr val="C00000"/>
                </a:solidFill>
              </a:rPr>
              <a:t>w</a:t>
            </a:r>
            <a:r>
              <a:rPr lang="en-CA" sz="3200" dirty="0" smtClean="0"/>
              <a:t> bits, ( </a:t>
            </a:r>
            <a:r>
              <a:rPr lang="en-CA" sz="3200" dirty="0" smtClean="0">
                <a:solidFill>
                  <a:srgbClr val="FFC000"/>
                </a:solidFill>
              </a:rPr>
              <a:t>2</a:t>
            </a:r>
            <a:r>
              <a:rPr lang="en-CA" sz="3200" baseline="30000" dirty="0" smtClean="0">
                <a:solidFill>
                  <a:srgbClr val="FFC000"/>
                </a:solidFill>
              </a:rPr>
              <a:t>w</a:t>
            </a:r>
            <a:r>
              <a:rPr lang="en-CA" sz="3200" dirty="0">
                <a:solidFill>
                  <a:srgbClr val="FFC000"/>
                </a:solidFill>
              </a:rPr>
              <a:t> </a:t>
            </a:r>
            <a:r>
              <a:rPr lang="en-CA" sz="3200" dirty="0" smtClean="0">
                <a:solidFill>
                  <a:srgbClr val="FFC000"/>
                </a:solidFill>
              </a:rPr>
              <a:t>≥ n</a:t>
            </a:r>
            <a:r>
              <a:rPr lang="en-CA" sz="3200" dirty="0" smtClean="0"/>
              <a:t>) 	operations: </a:t>
            </a:r>
            <a:r>
              <a:rPr lang="en-CA" sz="3200" dirty="0" smtClean="0">
                <a:solidFill>
                  <a:srgbClr val="FFC000"/>
                </a:solidFill>
              </a:rPr>
              <a:t>+, -, *, /, %, and, or, complement, </a:t>
            </a:r>
            <a:r>
              <a:rPr lang="en-CA" sz="3200" dirty="0" err="1" smtClean="0">
                <a:solidFill>
                  <a:srgbClr val="FFC000"/>
                </a:solidFill>
              </a:rPr>
              <a:t>xor</a:t>
            </a:r>
            <a:endParaRPr lang="en-CA" sz="3200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CA" sz="3200" dirty="0" smtClean="0"/>
              <a:t>May also be useful to have </a:t>
            </a:r>
            <a:r>
              <a:rPr lang="en-CA" sz="3200" dirty="0" smtClean="0">
                <a:solidFill>
                  <a:srgbClr val="FFC000"/>
                </a:solidFill>
              </a:rPr>
              <a:t>“leftmost 1 bit”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6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7"/>
    </mc:Choice>
    <mc:Fallback xmlns="">
      <p:transition spd="slow" advTm="29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Model for Representing </a:t>
            </a:r>
            <a:b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Combinatorial Objects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3200" dirty="0" smtClean="0">
                <a:solidFill>
                  <a:srgbClr val="C00000"/>
                </a:solidFill>
              </a:rPr>
              <a:t>Random </a:t>
            </a:r>
            <a:r>
              <a:rPr lang="en-CA" sz="3200" dirty="0">
                <a:solidFill>
                  <a:srgbClr val="C00000"/>
                </a:solidFill>
              </a:rPr>
              <a:t>a</a:t>
            </a:r>
            <a:r>
              <a:rPr lang="en-CA" sz="3200" dirty="0" smtClean="0">
                <a:solidFill>
                  <a:srgbClr val="C00000"/>
                </a:solidFill>
              </a:rPr>
              <a:t>ccess machine </a:t>
            </a:r>
            <a:r>
              <a:rPr lang="en-CA" sz="3200" dirty="0" smtClean="0"/>
              <a:t>(</a:t>
            </a:r>
            <a:r>
              <a:rPr lang="en-CA" sz="3200" dirty="0" smtClean="0">
                <a:solidFill>
                  <a:srgbClr val="C00000"/>
                </a:solidFill>
              </a:rPr>
              <a:t>RAM</a:t>
            </a:r>
            <a:r>
              <a:rPr lang="en-CA" sz="3200" dirty="0" smtClean="0"/>
              <a:t>)Words of </a:t>
            </a:r>
            <a:r>
              <a:rPr lang="en-CA" sz="3200" dirty="0" smtClean="0">
                <a:solidFill>
                  <a:srgbClr val="C00000"/>
                </a:solidFill>
              </a:rPr>
              <a:t>w</a:t>
            </a:r>
            <a:r>
              <a:rPr lang="en-CA" sz="3200" dirty="0" smtClean="0"/>
              <a:t> bits, ( </a:t>
            </a:r>
            <a:r>
              <a:rPr lang="en-CA" sz="3200" dirty="0" smtClean="0">
                <a:solidFill>
                  <a:srgbClr val="FFC000"/>
                </a:solidFill>
              </a:rPr>
              <a:t>2</a:t>
            </a:r>
            <a:r>
              <a:rPr lang="en-CA" sz="3200" baseline="30000" dirty="0" smtClean="0">
                <a:solidFill>
                  <a:srgbClr val="FFC000"/>
                </a:solidFill>
              </a:rPr>
              <a:t>w</a:t>
            </a:r>
            <a:r>
              <a:rPr lang="en-CA" sz="3200" dirty="0">
                <a:solidFill>
                  <a:srgbClr val="FFC000"/>
                </a:solidFill>
              </a:rPr>
              <a:t> </a:t>
            </a:r>
            <a:r>
              <a:rPr lang="en-CA" sz="3200" dirty="0" smtClean="0">
                <a:solidFill>
                  <a:srgbClr val="FFC000"/>
                </a:solidFill>
              </a:rPr>
              <a:t>≥ n</a:t>
            </a:r>
            <a:r>
              <a:rPr lang="en-CA" sz="3200" dirty="0" smtClean="0"/>
              <a:t>) 	operations: </a:t>
            </a:r>
            <a:r>
              <a:rPr lang="en-CA" sz="3200" dirty="0" smtClean="0">
                <a:solidFill>
                  <a:srgbClr val="FFC000"/>
                </a:solidFill>
              </a:rPr>
              <a:t>+, -, *, /, %, and, or, complement, </a:t>
            </a:r>
            <a:r>
              <a:rPr lang="en-CA" sz="3200" dirty="0" err="1" smtClean="0">
                <a:solidFill>
                  <a:srgbClr val="FFC000"/>
                </a:solidFill>
              </a:rPr>
              <a:t>xor</a:t>
            </a:r>
            <a:endParaRPr lang="en-CA" sz="3200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CA" sz="3200" dirty="0" smtClean="0"/>
              <a:t>May also be useful to have </a:t>
            </a:r>
            <a:r>
              <a:rPr lang="en-CA" sz="3200" dirty="0" smtClean="0">
                <a:solidFill>
                  <a:srgbClr val="FFC000"/>
                </a:solidFill>
              </a:rPr>
              <a:t>“leftmost 1 bit”</a:t>
            </a:r>
          </a:p>
          <a:p>
            <a:pPr marL="0" indent="0">
              <a:buNone/>
            </a:pPr>
            <a:r>
              <a:rPr lang="en-CA" sz="3200" dirty="0" smtClean="0"/>
              <a:t>This was common before RISC architectures, but we could</a:t>
            </a:r>
          </a:p>
          <a:p>
            <a:pPr marL="0" indent="0">
              <a:buNone/>
            </a:pPr>
            <a:r>
              <a:rPr lang="en-CA" sz="3200" dirty="0"/>
              <a:t>	</a:t>
            </a:r>
            <a:r>
              <a:rPr lang="en-CA" sz="3200" dirty="0" smtClean="0"/>
              <a:t>table size </a:t>
            </a:r>
            <a:r>
              <a:rPr lang="en-CA" sz="3200" dirty="0" smtClean="0">
                <a:solidFill>
                  <a:prstClr val="black"/>
                </a:solidFill>
              </a:rPr>
              <a:t>2</a:t>
            </a:r>
            <a:r>
              <a:rPr lang="en-CA" sz="3200" baseline="30000" dirty="0" smtClean="0">
                <a:solidFill>
                  <a:prstClr val="black"/>
                </a:solidFill>
              </a:rPr>
              <a:t>w </a:t>
            </a:r>
            <a:r>
              <a:rPr lang="en-CA" sz="3200" dirty="0" smtClean="0">
                <a:solidFill>
                  <a:prstClr val="black"/>
                </a:solidFill>
              </a:rPr>
              <a:t>and give all answers … rather big!</a:t>
            </a:r>
          </a:p>
          <a:p>
            <a:pPr marL="0" indent="0">
              <a:buNone/>
            </a:pPr>
            <a:r>
              <a:rPr lang="en-CA" sz="3200" dirty="0" smtClean="0">
                <a:solidFill>
                  <a:prstClr val="black"/>
                </a:solidFill>
              </a:rPr>
              <a:t>OK 	</a:t>
            </a:r>
            <a:r>
              <a:rPr lang="en-CA" sz="3200" dirty="0">
                <a:solidFill>
                  <a:prstClr val="black"/>
                </a:solidFill>
              </a:rPr>
              <a:t> table size </a:t>
            </a:r>
            <a:r>
              <a:rPr lang="en-CA" sz="3200" dirty="0" smtClean="0">
                <a:solidFill>
                  <a:prstClr val="black"/>
                </a:solidFill>
              </a:rPr>
              <a:t>2</a:t>
            </a:r>
            <a:r>
              <a:rPr lang="en-CA" sz="3200" baseline="30000" dirty="0" smtClean="0">
                <a:solidFill>
                  <a:prstClr val="black"/>
                </a:solidFill>
              </a:rPr>
              <a:t>w/2 </a:t>
            </a:r>
            <a:r>
              <a:rPr lang="en-CA" sz="3200" dirty="0">
                <a:solidFill>
                  <a:prstClr val="black"/>
                </a:solidFill>
              </a:rPr>
              <a:t>and give all </a:t>
            </a:r>
            <a:r>
              <a:rPr lang="en-CA" sz="3200" dirty="0" smtClean="0">
                <a:solidFill>
                  <a:prstClr val="black"/>
                </a:solidFill>
              </a:rPr>
              <a:t>answers, so 2 probes suffice</a:t>
            </a:r>
          </a:p>
          <a:p>
            <a:pPr marL="0" indent="0">
              <a:buNone/>
            </a:pPr>
            <a:r>
              <a:rPr lang="en-CA" sz="3200" dirty="0">
                <a:solidFill>
                  <a:prstClr val="black"/>
                </a:solidFill>
              </a:rPr>
              <a:t>	</a:t>
            </a:r>
            <a:r>
              <a:rPr lang="en-CA" sz="3200" dirty="0" smtClean="0">
                <a:solidFill>
                  <a:prstClr val="black"/>
                </a:solidFill>
              </a:rPr>
              <a:t>	tolerable space </a:t>
            </a:r>
          </a:p>
          <a:p>
            <a:pPr marL="0" indent="0">
              <a:buNone/>
            </a:pPr>
            <a:r>
              <a:rPr lang="en-CA" sz="3200" dirty="0" smtClean="0">
                <a:solidFill>
                  <a:prstClr val="black"/>
                </a:solidFill>
              </a:rPr>
              <a:t>There are numerous twists on RAMs and pointer machines, details important mostly for lower bounds</a:t>
            </a:r>
            <a:endParaRPr lang="en-CA" sz="3200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98"/>
    </mc:Choice>
    <mc:Fallback xmlns="">
      <p:transition spd="slow" advTm="59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vEB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Structure: a starting point 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1399"/>
            <a:ext cx="10515600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CA" sz="2400" dirty="0" smtClean="0"/>
              <a:t>Start with a bit vector of length u		 </a:t>
            </a:r>
            <a:r>
              <a:rPr lang="en-CA" sz="2400" dirty="0" smtClean="0">
                <a:solidFill>
                  <a:prstClr val="black"/>
                </a:solidFill>
              </a:rPr>
              <a:t>1   </a:t>
            </a:r>
            <a:r>
              <a:rPr lang="en-CA" sz="2400" dirty="0">
                <a:solidFill>
                  <a:prstClr val="black"/>
                </a:solidFill>
              </a:rPr>
              <a:t>0  0  1  1  0  1   0  0  0   0  1  1  0  0  1</a:t>
            </a:r>
          </a:p>
          <a:p>
            <a:pPr marL="0" indent="0">
              <a:buNone/>
            </a:pPr>
            <a:r>
              <a:rPr lang="en-CA" sz="2400" dirty="0" smtClean="0"/>
              <a:t>(indicates what is there)</a:t>
            </a:r>
          </a:p>
          <a:p>
            <a:pPr marL="0" indent="0">
              <a:buNone/>
            </a:pPr>
            <a:r>
              <a:rPr lang="en-CA" sz="2400" dirty="0" smtClean="0"/>
              <a:t>Insert, delete, find in 1 operation</a:t>
            </a:r>
          </a:p>
          <a:p>
            <a:pPr marL="0" indent="0">
              <a:buNone/>
            </a:pPr>
            <a:r>
              <a:rPr lang="en-CA" sz="2400" dirty="0" smtClean="0"/>
              <a:t>Predecessor … the problem</a:t>
            </a:r>
          </a:p>
          <a:p>
            <a:pPr marL="0" indent="0">
              <a:buNone/>
            </a:pPr>
            <a:r>
              <a:rPr lang="en-CA" sz="2400" dirty="0" smtClean="0"/>
              <a:t>Try a tree, assume u a power of 2, so “perfect”</a:t>
            </a:r>
          </a:p>
          <a:p>
            <a:pPr marL="0" indent="0">
              <a:buNone/>
            </a:pPr>
            <a:r>
              <a:rPr lang="en-CA" sz="2400" dirty="0" smtClean="0"/>
              <a:t>Nodes on path to a “1 leaf” has information needed</a:t>
            </a:r>
          </a:p>
          <a:p>
            <a:pPr marL="0" indent="0">
              <a:buNone/>
            </a:pPr>
            <a:r>
              <a:rPr lang="en-CA" sz="2400" dirty="0" smtClean="0"/>
              <a:t>(e.g. for leaf 6, we take the </a:t>
            </a:r>
            <a:r>
              <a:rPr lang="en-CA" sz="2400" smtClean="0"/>
              <a:t>path </a:t>
            </a:r>
            <a:r>
              <a:rPr lang="en-CA" sz="2400" smtClean="0">
                <a:solidFill>
                  <a:srgbClr val="FFC000"/>
                </a:solidFill>
              </a:rPr>
              <a:t>0110 </a:t>
            </a:r>
            <a:r>
              <a:rPr lang="en-CA" sz="2400" smtClean="0"/>
              <a:t>that </a:t>
            </a:r>
            <a:r>
              <a:rPr lang="en-CA" sz="2400" dirty="0" smtClean="0"/>
              <a:t>is</a:t>
            </a:r>
          </a:p>
          <a:p>
            <a:pPr marL="0" indent="0">
              <a:buNone/>
            </a:pPr>
            <a:r>
              <a:rPr lang="en-US" sz="2400" dirty="0" smtClean="0"/>
              <a:t>6 in binary)</a:t>
            </a:r>
            <a:endParaRPr lang="en-CA" sz="2400" dirty="0" smtClean="0"/>
          </a:p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endParaRPr lang="en-CA" sz="2400" dirty="0"/>
          </a:p>
          <a:p>
            <a:pPr marL="0" indent="0" algn="r">
              <a:buNone/>
            </a:pPr>
            <a:r>
              <a:rPr lang="en-CA" sz="2400" dirty="0" smtClean="0"/>
              <a:t>1    0   0   1   1   0   </a:t>
            </a:r>
            <a:r>
              <a:rPr lang="en-CA" sz="2400" b="1" dirty="0" smtClean="0">
                <a:solidFill>
                  <a:srgbClr val="FF0000"/>
                </a:solidFill>
              </a:rPr>
              <a:t>1</a:t>
            </a:r>
            <a:r>
              <a:rPr lang="en-CA" sz="2400" dirty="0" smtClean="0"/>
              <a:t>    0   0   0    0   1   1   0   0   1</a:t>
            </a:r>
            <a:endParaRPr lang="en-CA" sz="2400" dirty="0"/>
          </a:p>
        </p:txBody>
      </p:sp>
      <p:sp>
        <p:nvSpPr>
          <p:cNvPr id="4" name="Isosceles Triangle 3"/>
          <p:cNvSpPr/>
          <p:nvPr/>
        </p:nvSpPr>
        <p:spPr>
          <a:xfrm>
            <a:off x="5632173" y="3708932"/>
            <a:ext cx="5505371" cy="23208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421217" y="3856383"/>
            <a:ext cx="914400" cy="834887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7421218" y="4697896"/>
            <a:ext cx="457199" cy="214346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7878418" y="4947788"/>
            <a:ext cx="234224" cy="531628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878418" y="5479416"/>
            <a:ext cx="234224" cy="550323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6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3"/>
    </mc:Choice>
    <mc:Fallback xmlns="">
      <p:transition spd="slow" advTm="4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Issues and Approaches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Naïve approach: mark all nodes on a path that a value that is present.</a:t>
            </a:r>
          </a:p>
          <a:p>
            <a:pPr marL="0" indent="0">
              <a:buNone/>
            </a:pPr>
            <a:r>
              <a:rPr lang="en-CA" dirty="0" smtClean="0"/>
              <a:t>Problem: insert 1 value into empty structure: </a:t>
            </a:r>
            <a:r>
              <a:rPr lang="en-CA" dirty="0" err="1" smtClean="0">
                <a:solidFill>
                  <a:srgbClr val="FFC000"/>
                </a:solidFill>
              </a:rPr>
              <a:t>lg</a:t>
            </a:r>
            <a:r>
              <a:rPr lang="en-CA" dirty="0" smtClean="0">
                <a:solidFill>
                  <a:srgbClr val="FFC000"/>
                </a:solidFill>
              </a:rPr>
              <a:t> u</a:t>
            </a:r>
            <a:r>
              <a:rPr lang="en-CA" dirty="0" smtClean="0"/>
              <a:t> nodes to change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9"/>
    </mc:Choice>
    <mc:Fallback xmlns="">
      <p:transition spd="slow" advTm="26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Issues and Approaches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Naïve approach: mark all nodes on a path that a value that is present.</a:t>
            </a:r>
          </a:p>
          <a:p>
            <a:pPr marL="0" indent="0">
              <a:buNone/>
            </a:pPr>
            <a:r>
              <a:rPr lang="en-CA" dirty="0" smtClean="0"/>
              <a:t>Problem: insert 1 value into empty structure: </a:t>
            </a:r>
            <a:r>
              <a:rPr lang="en-CA" dirty="0" err="1" smtClean="0">
                <a:solidFill>
                  <a:srgbClr val="FFC000"/>
                </a:solidFill>
              </a:rPr>
              <a:t>lg</a:t>
            </a:r>
            <a:r>
              <a:rPr lang="en-CA" dirty="0" smtClean="0">
                <a:solidFill>
                  <a:srgbClr val="FFC000"/>
                </a:solidFill>
              </a:rPr>
              <a:t> u</a:t>
            </a:r>
            <a:r>
              <a:rPr lang="en-CA" dirty="0" smtClean="0"/>
              <a:t> nodes to change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O(</a:t>
            </a:r>
            <a:r>
              <a:rPr lang="en-CA" dirty="0" err="1" smtClean="0">
                <a:solidFill>
                  <a:srgbClr val="C00000"/>
                </a:solidFill>
              </a:rPr>
              <a:t>lg</a:t>
            </a:r>
            <a:r>
              <a:rPr lang="en-CA" dirty="0" smtClean="0">
                <a:solidFill>
                  <a:srgbClr val="C00000"/>
                </a:solidFill>
              </a:rPr>
              <a:t> </a:t>
            </a:r>
            <a:r>
              <a:rPr lang="en-CA" dirty="0" err="1" smtClean="0">
                <a:solidFill>
                  <a:srgbClr val="C00000"/>
                </a:solidFill>
              </a:rPr>
              <a:t>lg</a:t>
            </a:r>
            <a:r>
              <a:rPr lang="en-CA" dirty="0" smtClean="0">
                <a:solidFill>
                  <a:srgbClr val="C00000"/>
                </a:solidFill>
              </a:rPr>
              <a:t> u) </a:t>
            </a:r>
            <a:r>
              <a:rPr lang="en-CA" dirty="0" smtClean="0"/>
              <a:t>suggests a binary search along the path to query node, put information on these</a:t>
            </a:r>
          </a:p>
          <a:p>
            <a:pPr marL="0" indent="0">
              <a:buNone/>
            </a:pPr>
            <a:r>
              <a:rPr lang="en-CA" dirty="0" smtClean="0"/>
              <a:t>Something like … </a:t>
            </a:r>
            <a:r>
              <a:rPr lang="en-CA" dirty="0" smtClean="0">
                <a:solidFill>
                  <a:srgbClr val="FFC000"/>
                </a:solidFill>
              </a:rPr>
              <a:t>mark the highest node from which x is the only descendant</a:t>
            </a:r>
          </a:p>
          <a:p>
            <a:pPr marL="0" indent="0">
              <a:buNone/>
            </a:pPr>
            <a:r>
              <a:rPr lang="en-CA" dirty="0" smtClean="0"/>
              <a:t>Probably need other information, ideally just a constant number of values per internal node</a:t>
            </a:r>
          </a:p>
          <a:p>
            <a:pPr marL="0" indent="0">
              <a:buNone/>
            </a:pPr>
            <a:r>
              <a:rPr lang="en-CA" dirty="0" smtClean="0"/>
              <a:t>How do we express this?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7"/>
    </mc:Choice>
    <mc:Fallback xmlns="">
      <p:transition spd="slow" advTm="3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in doubt,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recurse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050" y="1514474"/>
            <a:ext cx="10515600" cy="4619625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 smtClean="0"/>
              <a:t>As noted we start </a:t>
            </a:r>
            <a:r>
              <a:rPr lang="en-CA" sz="2400" dirty="0"/>
              <a:t>with a bit </a:t>
            </a:r>
            <a:r>
              <a:rPr lang="en-CA" sz="2400" dirty="0" smtClean="0"/>
              <a:t>vector		010001010000111000000001111111</a:t>
            </a:r>
            <a:endParaRPr lang="en-CA" sz="2400" dirty="0"/>
          </a:p>
          <a:p>
            <a:pPr marL="0" indent="0">
              <a:buNone/>
            </a:pPr>
            <a:r>
              <a:rPr lang="en-CA" sz="2400" dirty="0"/>
              <a:t>Insert, delete, find …easy. The problem  … predecessor</a:t>
            </a:r>
          </a:p>
          <a:p>
            <a:pPr marL="0" indent="0">
              <a:buNone/>
            </a:pPr>
            <a:r>
              <a:rPr lang="en-CA" sz="2400" dirty="0" smtClean="0"/>
              <a:t>Address/value</a:t>
            </a:r>
          </a:p>
          <a:p>
            <a:pPr marL="0" indent="0">
              <a:buNone/>
            </a:pPr>
            <a:r>
              <a:rPr lang="en-CA" u="sng" dirty="0" err="1">
                <a:solidFill>
                  <a:srgbClr val="C00000"/>
                </a:solidFill>
              </a:rPr>
              <a:t>w</a:t>
            </a:r>
            <a:r>
              <a:rPr lang="en-CA" u="sng" baseline="-25000" dirty="0" err="1" smtClean="0">
                <a:solidFill>
                  <a:srgbClr val="C00000"/>
                </a:solidFill>
              </a:rPr>
              <a:t>ij</a:t>
            </a:r>
            <a:r>
              <a:rPr lang="en-CA" u="sng" dirty="0" smtClean="0">
                <a:solidFill>
                  <a:srgbClr val="C00000"/>
                </a:solidFill>
              </a:rPr>
              <a:t> =</a:t>
            </a:r>
            <a:r>
              <a:rPr lang="en-CA" u="sng" dirty="0" smtClean="0">
                <a:solidFill>
                  <a:schemeClr val="accent6"/>
                </a:solidFill>
              </a:rPr>
              <a:t> 0100010100001110 </a:t>
            </a:r>
            <a:r>
              <a:rPr lang="en-CA" u="sng" dirty="0" smtClean="0">
                <a:solidFill>
                  <a:schemeClr val="accent5"/>
                </a:solidFill>
              </a:rPr>
              <a:t>0000000111111101</a:t>
            </a:r>
            <a:endParaRPr lang="en-CA" u="sng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CA" dirty="0" smtClean="0"/>
              <a:t>	</a:t>
            </a:r>
            <a:r>
              <a:rPr lang="en-CA" dirty="0"/>
              <a:t>H</a:t>
            </a:r>
            <a:r>
              <a:rPr lang="en-CA" dirty="0" smtClean="0"/>
              <a:t>(x) </a:t>
            </a:r>
            <a:r>
              <a:rPr lang="en-CA" dirty="0" smtClean="0">
                <a:sym typeface="Symbol" panose="05050102010706020507" pitchFamily="18" charset="2"/>
              </a:rPr>
              <a:t> </a:t>
            </a:r>
            <a:r>
              <a:rPr lang="en-CA" dirty="0" smtClean="0">
                <a:solidFill>
                  <a:schemeClr val="accent6"/>
                </a:solidFill>
              </a:rPr>
              <a:t>first half (</a:t>
            </a:r>
            <a:r>
              <a:rPr lang="en-CA" dirty="0" err="1" smtClean="0">
                <a:solidFill>
                  <a:schemeClr val="accent6"/>
                </a:solidFill>
              </a:rPr>
              <a:t>i</a:t>
            </a:r>
            <a:r>
              <a:rPr lang="en-CA" dirty="0" smtClean="0">
                <a:solidFill>
                  <a:schemeClr val="accent6"/>
                </a:solidFill>
              </a:rPr>
              <a:t>)</a:t>
            </a:r>
            <a:r>
              <a:rPr lang="en-CA" dirty="0" smtClean="0"/>
              <a:t>		</a:t>
            </a:r>
            <a:r>
              <a:rPr lang="en-CA" dirty="0"/>
              <a:t>L</a:t>
            </a:r>
            <a:r>
              <a:rPr lang="en-CA" dirty="0" smtClean="0"/>
              <a:t>(x)</a:t>
            </a:r>
            <a:r>
              <a:rPr lang="en-CA" dirty="0" smtClean="0">
                <a:sym typeface="Symbol" panose="05050102010706020507" pitchFamily="18" charset="2"/>
              </a:rPr>
              <a:t></a:t>
            </a:r>
            <a:r>
              <a:rPr lang="en-CA" dirty="0" smtClean="0"/>
              <a:t> </a:t>
            </a:r>
            <a:r>
              <a:rPr lang="en-CA" dirty="0" smtClean="0">
                <a:solidFill>
                  <a:schemeClr val="accent5"/>
                </a:solidFill>
              </a:rPr>
              <a:t>second half (j)</a:t>
            </a:r>
          </a:p>
          <a:p>
            <a:pPr marL="0" indent="0">
              <a:buNone/>
            </a:pPr>
            <a:endParaRPr lang="en-CA" dirty="0">
              <a:solidFill>
                <a:schemeClr val="accent5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1"/>
    </mc:Choice>
    <mc:Fallback xmlns="">
      <p:transition spd="slow" advTm="25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in doubt,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recurse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050" y="1514474"/>
            <a:ext cx="10515600" cy="4619625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 smtClean="0"/>
              <a:t>As noted we start </a:t>
            </a:r>
            <a:r>
              <a:rPr lang="en-CA" sz="2400" dirty="0"/>
              <a:t>with a bit </a:t>
            </a:r>
            <a:r>
              <a:rPr lang="en-CA" sz="2400" dirty="0" smtClean="0"/>
              <a:t>vector		010001010000111000000001111111</a:t>
            </a:r>
            <a:endParaRPr lang="en-CA" sz="2400" dirty="0"/>
          </a:p>
          <a:p>
            <a:pPr marL="0" indent="0">
              <a:buNone/>
            </a:pPr>
            <a:r>
              <a:rPr lang="en-CA" sz="2400" dirty="0"/>
              <a:t>Insert, delete, find …easy. The problem  … predecessor</a:t>
            </a:r>
          </a:p>
          <a:p>
            <a:pPr marL="0" indent="0">
              <a:buNone/>
            </a:pPr>
            <a:r>
              <a:rPr lang="en-CA" sz="2400" dirty="0" smtClean="0"/>
              <a:t>Address/value</a:t>
            </a:r>
          </a:p>
          <a:p>
            <a:pPr marL="0" indent="0">
              <a:buNone/>
            </a:pPr>
            <a:r>
              <a:rPr lang="en-CA" u="sng" dirty="0" err="1">
                <a:solidFill>
                  <a:srgbClr val="C00000"/>
                </a:solidFill>
              </a:rPr>
              <a:t>w</a:t>
            </a:r>
            <a:r>
              <a:rPr lang="en-CA" u="sng" baseline="-25000" dirty="0" err="1" smtClean="0">
                <a:solidFill>
                  <a:srgbClr val="C00000"/>
                </a:solidFill>
              </a:rPr>
              <a:t>ij</a:t>
            </a:r>
            <a:r>
              <a:rPr lang="en-CA" u="sng" dirty="0" smtClean="0">
                <a:solidFill>
                  <a:srgbClr val="C00000"/>
                </a:solidFill>
              </a:rPr>
              <a:t> =</a:t>
            </a:r>
            <a:r>
              <a:rPr lang="en-CA" u="sng" dirty="0" smtClean="0">
                <a:solidFill>
                  <a:schemeClr val="accent6"/>
                </a:solidFill>
              </a:rPr>
              <a:t> 0100010100001110 </a:t>
            </a:r>
            <a:r>
              <a:rPr lang="en-CA" u="sng" dirty="0" smtClean="0">
                <a:solidFill>
                  <a:schemeClr val="accent5"/>
                </a:solidFill>
              </a:rPr>
              <a:t>0000000111111101</a:t>
            </a:r>
            <a:endParaRPr lang="en-CA" u="sng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CA" dirty="0" smtClean="0"/>
              <a:t>	</a:t>
            </a:r>
            <a:r>
              <a:rPr lang="en-CA" dirty="0"/>
              <a:t>H</a:t>
            </a:r>
            <a:r>
              <a:rPr lang="en-CA" dirty="0" smtClean="0"/>
              <a:t>(x) </a:t>
            </a:r>
            <a:r>
              <a:rPr lang="en-CA" dirty="0" smtClean="0">
                <a:sym typeface="Symbol" panose="05050102010706020507" pitchFamily="18" charset="2"/>
              </a:rPr>
              <a:t> </a:t>
            </a:r>
            <a:r>
              <a:rPr lang="en-CA" dirty="0" smtClean="0">
                <a:solidFill>
                  <a:schemeClr val="accent6"/>
                </a:solidFill>
              </a:rPr>
              <a:t>first half (</a:t>
            </a:r>
            <a:r>
              <a:rPr lang="en-CA" dirty="0" err="1" smtClean="0">
                <a:solidFill>
                  <a:schemeClr val="accent6"/>
                </a:solidFill>
              </a:rPr>
              <a:t>i</a:t>
            </a:r>
            <a:r>
              <a:rPr lang="en-CA" dirty="0" smtClean="0">
                <a:solidFill>
                  <a:schemeClr val="accent6"/>
                </a:solidFill>
              </a:rPr>
              <a:t>)</a:t>
            </a:r>
            <a:r>
              <a:rPr lang="en-CA" dirty="0" smtClean="0"/>
              <a:t>		</a:t>
            </a:r>
            <a:r>
              <a:rPr lang="en-CA" dirty="0"/>
              <a:t>L</a:t>
            </a:r>
            <a:r>
              <a:rPr lang="en-CA" dirty="0" smtClean="0"/>
              <a:t>(x)</a:t>
            </a:r>
            <a:r>
              <a:rPr lang="en-CA" dirty="0" smtClean="0">
                <a:sym typeface="Symbol" panose="05050102010706020507" pitchFamily="18" charset="2"/>
              </a:rPr>
              <a:t></a:t>
            </a:r>
            <a:r>
              <a:rPr lang="en-CA" dirty="0" smtClean="0"/>
              <a:t> </a:t>
            </a:r>
            <a:r>
              <a:rPr lang="en-CA" dirty="0" smtClean="0">
                <a:solidFill>
                  <a:schemeClr val="accent5"/>
                </a:solidFill>
              </a:rPr>
              <a:t>second half (j)</a:t>
            </a:r>
          </a:p>
          <a:p>
            <a:pPr marL="0" indent="0">
              <a:buNone/>
            </a:pPr>
            <a:r>
              <a:rPr lang="en-CA" dirty="0" err="1" smtClean="0">
                <a:solidFill>
                  <a:srgbClr val="C00000"/>
                </a:solidFill>
              </a:rPr>
              <a:t>w</a:t>
            </a:r>
            <a:r>
              <a:rPr lang="en-CA" baseline="-25000" dirty="0" err="1" smtClean="0">
                <a:solidFill>
                  <a:srgbClr val="C00000"/>
                </a:solidFill>
              </a:rPr>
              <a:t>ij</a:t>
            </a:r>
            <a:r>
              <a:rPr lang="en-CA" dirty="0" smtClean="0">
                <a:solidFill>
                  <a:schemeClr val="accent5"/>
                </a:solidFill>
              </a:rPr>
              <a:t> </a:t>
            </a:r>
            <a:r>
              <a:rPr lang="en-CA" dirty="0" smtClean="0">
                <a:solidFill>
                  <a:srgbClr val="C00000"/>
                </a:solidFill>
              </a:rPr>
              <a:t>=</a:t>
            </a:r>
            <a:r>
              <a:rPr lang="en-CA" dirty="0" smtClean="0">
                <a:solidFill>
                  <a:schemeClr val="accent5"/>
                </a:solidFill>
              </a:rPr>
              <a:t> </a:t>
            </a:r>
            <a:r>
              <a:rPr lang="en-CA" dirty="0" smtClean="0">
                <a:solidFill>
                  <a:schemeClr val="accent6"/>
                </a:solidFill>
              </a:rPr>
              <a:t>i</a:t>
            </a:r>
            <a:r>
              <a:rPr lang="en-CA" dirty="0" smtClean="0">
                <a:solidFill>
                  <a:schemeClr val="accent6"/>
                </a:solidFill>
                <a:sym typeface="Symbol" panose="05050102010706020507" pitchFamily="18" charset="2"/>
              </a:rPr>
              <a:t></a:t>
            </a:r>
            <a:r>
              <a:rPr lang="en-CA" dirty="0" smtClean="0">
                <a:solidFill>
                  <a:schemeClr val="accent6"/>
                </a:solidFill>
              </a:rPr>
              <a:t>u</a:t>
            </a:r>
            <a:r>
              <a:rPr lang="en-CA" dirty="0" smtClean="0">
                <a:solidFill>
                  <a:schemeClr val="accent5"/>
                </a:solidFill>
              </a:rPr>
              <a:t> + j </a:t>
            </a:r>
          </a:p>
          <a:p>
            <a:pPr marL="0" indent="0">
              <a:buNone/>
            </a:pPr>
            <a:endParaRPr lang="en-CA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CA" sz="2400" dirty="0" smtClean="0">
                <a:solidFill>
                  <a:schemeClr val="accent5"/>
                </a:solidFill>
              </a:rPr>
              <a:t>(u not necessarily a perfect square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chemeClr val="accent5"/>
                </a:solidFill>
                <a:sym typeface="Symbol" panose="05050102010706020507" pitchFamily="18" charset="2"/>
              </a:rPr>
              <a:t>u is floor or ceiling)</a:t>
            </a:r>
          </a:p>
          <a:p>
            <a:pPr marL="0" indent="0">
              <a:buNone/>
            </a:pPr>
            <a:endParaRPr lang="en-CA" dirty="0">
              <a:solidFill>
                <a:schemeClr val="accent5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6341444" y="4178216"/>
            <a:ext cx="1119117" cy="10508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Isosceles Triangle 4"/>
          <p:cNvSpPr/>
          <p:nvPr/>
        </p:nvSpPr>
        <p:spPr>
          <a:xfrm>
            <a:off x="6448094" y="5229094"/>
            <a:ext cx="1119116" cy="1105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7134923" y="4391870"/>
            <a:ext cx="968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high</a:t>
            </a:r>
            <a:endParaRPr lang="en-C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253311" y="5496930"/>
            <a:ext cx="80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low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8147239" y="5311001"/>
            <a:ext cx="290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Tells whether someone has these lead bits, and other info</a:t>
            </a:r>
            <a:endParaRPr lang="en-CA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104466" y="5244930"/>
            <a:ext cx="1042773" cy="25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8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92"/>
    </mc:Choice>
    <mc:Fallback xmlns="">
      <p:transition spd="slow" advTm="3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3385</TotalTime>
  <Words>652</Words>
  <Application>Microsoft Office PowerPoint</Application>
  <PresentationFormat>Widescreen</PresentationFormat>
  <Paragraphs>98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Times New Roman</vt:lpstr>
      <vt:lpstr>Office Theme</vt:lpstr>
      <vt:lpstr>CS 840: van Emde Boas Trees/Priority Queue</vt:lpstr>
      <vt:lpstr>CS 840: van Emde Boas Trees/Priority Queue</vt:lpstr>
      <vt:lpstr>A Model for Representing  Combinatorial Objects</vt:lpstr>
      <vt:lpstr>A Model for Representing  Combinatorial Objects</vt:lpstr>
      <vt:lpstr>vEB Structure: a starting point </vt:lpstr>
      <vt:lpstr>Issues and Approaches</vt:lpstr>
      <vt:lpstr>Issues and Approaches</vt:lpstr>
      <vt:lpstr>When in doubt, recurse</vt:lpstr>
      <vt:lpstr>When in doubt, recurse</vt:lpstr>
      <vt:lpstr> Taking care in vEB</vt:lpstr>
      <vt:lpstr>What if we make 2 or 3 Recursive calls? (aside)</vt:lpstr>
      <vt:lpstr>What if we make 2 or 3 Recursive calls? (aside)</vt:lpstr>
      <vt:lpstr>What if we make 2 or 3 Recursive calls? (aside)</vt:lpstr>
      <vt:lpstr>What if we make 2 or 3 Recursive calls? (aside)</vt:lpstr>
      <vt:lpstr>What if we make 2 or 3 Recursive calls? (aside)</vt:lpstr>
      <vt:lpstr>What if we make 3 Recursive calls? (aside)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86</cp:revision>
  <dcterms:created xsi:type="dcterms:W3CDTF">2020-08-11T13:45:09Z</dcterms:created>
  <dcterms:modified xsi:type="dcterms:W3CDTF">2020-10-01T14:21:15Z</dcterms:modified>
</cp:coreProperties>
</file>