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90" r:id="rId3"/>
    <p:sldId id="279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64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5B854-F97D-4E8C-8414-29D5B7084EAD}" type="datetimeFigureOut">
              <a:rPr lang="en-CA" smtClean="0"/>
              <a:t>2020-09-10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413B9-651E-4DFF-BCEF-98F36DFA54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558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F8E6-24D9-4EB3-BD5F-9FB2F5FF8F4C}" type="datetime1">
              <a:rPr lang="en-CA" smtClean="0"/>
              <a:t>2020-09-10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4CD5-09C9-434D-B188-577EEBAF1D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4359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E081-01DE-47CA-931B-AB64357DA281}" type="datetime1">
              <a:rPr lang="en-CA" smtClean="0"/>
              <a:t>2020-09-10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4CD5-09C9-434D-B188-577EEBAF1D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22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7F38-8732-46B7-8316-46F5BB895EDD}" type="datetime1">
              <a:rPr lang="en-CA" smtClean="0"/>
              <a:t>2020-09-10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4CD5-09C9-434D-B188-577EEBAF1D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927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D303-619D-4A5B-9FC6-549DCC15C446}" type="datetime1">
              <a:rPr lang="en-CA" smtClean="0"/>
              <a:t>2020-09-10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4CD5-09C9-434D-B188-577EEBAF1D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50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6F57-4D9D-47AE-A85A-114DED3AC479}" type="datetime1">
              <a:rPr lang="en-CA" smtClean="0"/>
              <a:t>2020-09-10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4CD5-09C9-434D-B188-577EEBAF1D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26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4D12-6B6D-4908-A937-D8F99549583D}" type="datetime1">
              <a:rPr lang="en-CA" smtClean="0"/>
              <a:t>2020-09-10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4CD5-09C9-434D-B188-577EEBAF1D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186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4BD7-EB54-41A7-989E-6B9C5FAE7EB9}" type="datetime1">
              <a:rPr lang="en-CA" smtClean="0"/>
              <a:t>2020-09-10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4CD5-09C9-434D-B188-577EEBAF1D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07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930C-8C55-4E21-9F81-6520DCC59208}" type="datetime1">
              <a:rPr lang="en-CA" smtClean="0"/>
              <a:t>2020-09-10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4CD5-09C9-434D-B188-577EEBAF1D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012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6EE2-97C7-411F-86A5-6E4157DF422D}" type="datetime1">
              <a:rPr lang="en-CA" smtClean="0"/>
              <a:t>2020-09-10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4CD5-09C9-434D-B188-577EEBAF1D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393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2606-4AD9-4980-93F2-5F6DFF7158F9}" type="datetime1">
              <a:rPr lang="en-CA" smtClean="0"/>
              <a:t>2020-09-10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4CD5-09C9-434D-B188-577EEBAF1D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908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D872-6A73-49CB-B01F-F12941D66EDF}" type="datetime1">
              <a:rPr lang="en-CA" smtClean="0"/>
              <a:t>2020-09-10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4CD5-09C9-434D-B188-577EEBAF1D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65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9C786-3FB5-4770-9F81-0AB432409B7C}" type="datetime1">
              <a:rPr lang="en-CA" smtClean="0"/>
              <a:t>2020-09-10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4CD5-09C9-434D-B188-577EEBAF1D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400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solidFill>
                  <a:srgbClr val="FF0000"/>
                </a:solidFill>
              </a:rPr>
              <a:t>What could we do that’s even faster than Binary or </a:t>
            </a:r>
            <a:r>
              <a:rPr lang="en-CA" smtClean="0">
                <a:solidFill>
                  <a:srgbClr val="FF0000"/>
                </a:solidFill>
              </a:rPr>
              <a:t>Interpolation Search?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 smtClean="0">
                <a:solidFill>
                  <a:srgbClr val="FF0000"/>
                </a:solidFill>
              </a:rPr>
              <a:t>Hash</a:t>
            </a:r>
          </a:p>
          <a:p>
            <a:pPr marL="0" indent="0">
              <a:buNone/>
            </a:pPr>
            <a:r>
              <a:rPr lang="en-CA" dirty="0" smtClean="0"/>
              <a:t>No (real) assumption on distribution of key values, just that we have a good (and fast) </a:t>
            </a:r>
            <a:r>
              <a:rPr lang="en-CA" dirty="0" smtClean="0">
                <a:solidFill>
                  <a:schemeClr val="accent6"/>
                </a:solidFill>
              </a:rPr>
              <a:t>pseudorandom </a:t>
            </a:r>
            <a:r>
              <a:rPr lang="en-CA" dirty="0" smtClean="0"/>
              <a:t>function to map keys uniformly to (say) [0,n-1]</a:t>
            </a:r>
          </a:p>
          <a:p>
            <a:pPr marL="457200" lvl="1" indent="0">
              <a:buNone/>
            </a:pPr>
            <a:r>
              <a:rPr lang="en-CA" dirty="0" smtClean="0"/>
              <a:t>e.g. key modulo n … there are much more sophisticated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4CD5-09C9-434D-B188-577EEBAF1DA8}" type="slidenum">
              <a:rPr lang="en-CA" smtClean="0"/>
              <a:t>1</a:t>
            </a:fld>
            <a:endParaRPr lang="en-CA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4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10"/>
    </mc:Choice>
    <mc:Fallback xmlns="">
      <p:transition spd="slow" advTm="41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solidFill>
                  <a:srgbClr val="FF0000"/>
                </a:solidFill>
              </a:rPr>
              <a:t>What could we </a:t>
            </a:r>
            <a:r>
              <a:rPr lang="en-CA" smtClean="0">
                <a:solidFill>
                  <a:srgbClr val="FF0000"/>
                </a:solidFill>
              </a:rPr>
              <a:t>do that’s even </a:t>
            </a:r>
            <a:r>
              <a:rPr lang="en-CA" dirty="0" smtClean="0">
                <a:solidFill>
                  <a:srgbClr val="FF0000"/>
                </a:solidFill>
              </a:rPr>
              <a:t>faster?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3600" dirty="0" smtClean="0">
                <a:solidFill>
                  <a:srgbClr val="FF0000"/>
                </a:solidFill>
              </a:rPr>
              <a:t>Hash</a:t>
            </a:r>
          </a:p>
          <a:p>
            <a:pPr marL="0" indent="0">
              <a:buNone/>
            </a:pPr>
            <a:r>
              <a:rPr lang="en-CA" dirty="0" smtClean="0"/>
              <a:t>No (real) assumption on distribution of key values, just that we have a good (and fast) </a:t>
            </a:r>
            <a:r>
              <a:rPr lang="en-CA" dirty="0" smtClean="0">
                <a:solidFill>
                  <a:schemeClr val="accent6"/>
                </a:solidFill>
              </a:rPr>
              <a:t>pseudorandom </a:t>
            </a:r>
            <a:r>
              <a:rPr lang="en-CA" dirty="0" smtClean="0"/>
              <a:t>function to map keys uniformly to (say) [0,n-1]</a:t>
            </a:r>
          </a:p>
          <a:p>
            <a:pPr marL="457200" lvl="1" indent="0">
              <a:buNone/>
            </a:pPr>
            <a:r>
              <a:rPr lang="en-CA" dirty="0" smtClean="0"/>
              <a:t>e.g. key modulo n … there are much more sophisticated methods</a:t>
            </a:r>
          </a:p>
          <a:p>
            <a:pPr marL="0" indent="0">
              <a:buNone/>
            </a:pPr>
            <a:r>
              <a:rPr lang="en-CA" dirty="0" smtClean="0"/>
              <a:t>“Clearly”, multiple elements can go to same location:</a:t>
            </a:r>
          </a:p>
          <a:p>
            <a:pPr marL="457200" lvl="1" indent="0">
              <a:buNone/>
            </a:pPr>
            <a:r>
              <a:rPr lang="en-CA" dirty="0" smtClean="0"/>
              <a:t>e.g. we expect about n/e different locations to be hit, one or two up to	 lg n/</a:t>
            </a:r>
            <a:r>
              <a:rPr lang="en-CA" dirty="0" err="1" smtClean="0"/>
              <a:t>lglg</a:t>
            </a:r>
            <a:r>
              <a:rPr lang="en-CA" dirty="0" smtClean="0"/>
              <a:t> n times</a:t>
            </a:r>
          </a:p>
          <a:p>
            <a:pPr marL="0" indent="0">
              <a:buNone/>
            </a:pPr>
            <a:r>
              <a:rPr lang="en-CA" dirty="0" smtClean="0"/>
              <a:t>Resolve conflicts, perhaps by linear linked list, which gives expected 3/2 probes for successful search</a:t>
            </a:r>
          </a:p>
          <a:p>
            <a:pPr lvl="1"/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4CD5-09C9-434D-B188-577EEBAF1DA8}" type="slidenum">
              <a:rPr lang="en-CA" smtClean="0"/>
              <a:t>2</a:t>
            </a:fld>
            <a:endParaRPr lang="en-CA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4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10"/>
    </mc:Choice>
    <mc:Fallback xmlns="">
      <p:transition spd="slow" advTm="69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solidFill>
                  <a:srgbClr val="C00000"/>
                </a:solidFill>
              </a:rPr>
              <a:t>More on Hashing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Updates easy and fast (expected) until n gets “large”</a:t>
            </a:r>
          </a:p>
          <a:p>
            <a:pPr marL="0" indent="0">
              <a:buNone/>
            </a:pPr>
            <a:r>
              <a:rPr lang="en-CA" dirty="0" smtClean="0"/>
              <a:t>Redo entire structure as n “doubles” (So amortized constant)</a:t>
            </a:r>
          </a:p>
          <a:p>
            <a:pPr marL="0" indent="0">
              <a:buNone/>
            </a:pPr>
            <a:r>
              <a:rPr lang="en-CA" dirty="0" smtClean="0"/>
              <a:t>Space O(n) words (reasonable constant)</a:t>
            </a:r>
          </a:p>
          <a:p>
            <a:pPr marL="0" indent="0">
              <a:buNone/>
            </a:pPr>
            <a:r>
              <a:rPr lang="en-CA" dirty="0" smtClean="0"/>
              <a:t>Easy to include references to records</a:t>
            </a:r>
          </a:p>
          <a:p>
            <a:pPr marL="0" indent="0">
              <a:buNone/>
            </a:pPr>
            <a:r>
              <a:rPr lang="en-CA" dirty="0" smtClean="0"/>
              <a:t>Many variations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4CD5-09C9-434D-B188-577EEBAF1DA8}" type="slidenum">
              <a:rPr lang="en-CA" smtClean="0"/>
              <a:t>3</a:t>
            </a:fld>
            <a:endParaRPr lang="en-CA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89"/>
    </mc:Choice>
    <mc:Fallback xmlns="">
      <p:transition spd="slow" advTm="71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solidFill>
                  <a:srgbClr val="FF0000"/>
                </a:solidFill>
              </a:rPr>
              <a:t>What else? Try a bit vector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Note: here we only know whether an element is present, it is less clear how to have a record associated with it</a:t>
            </a:r>
          </a:p>
          <a:p>
            <a:r>
              <a:rPr lang="en-CA" dirty="0" smtClean="0"/>
              <a:t>If the range is the integers </a:t>
            </a:r>
            <a:r>
              <a:rPr lang="en-CA" dirty="0" smtClean="0">
                <a:solidFill>
                  <a:srgbClr val="C00000"/>
                </a:solidFill>
              </a:rPr>
              <a:t>0</a:t>
            </a:r>
            <a:r>
              <a:rPr lang="en-CA" dirty="0" smtClean="0"/>
              <a:t> to </a:t>
            </a:r>
            <a:r>
              <a:rPr lang="en-CA" dirty="0" smtClean="0">
                <a:solidFill>
                  <a:srgbClr val="C00000"/>
                </a:solidFill>
              </a:rPr>
              <a:t>m-1</a:t>
            </a:r>
            <a:r>
              <a:rPr lang="en-CA" dirty="0" smtClean="0"/>
              <a:t>, use a bit vector of length m. Insert, delete and search take 1 probe</a:t>
            </a:r>
          </a:p>
          <a:p>
            <a:r>
              <a:rPr lang="en-CA" dirty="0" smtClean="0"/>
              <a:t>But this does not work well for finding “closest value”, and m may be rather large compared to n … but more to come</a:t>
            </a:r>
          </a:p>
          <a:p>
            <a:r>
              <a:rPr lang="en-CA" dirty="0" smtClean="0"/>
              <a:t>No obvious way to store references to records without m pointers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4CD5-09C9-434D-B188-577EEBAF1DA8}" type="slidenum">
              <a:rPr lang="en-CA" smtClean="0"/>
              <a:t>4</a:t>
            </a:fld>
            <a:endParaRPr lang="en-CA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1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35"/>
    </mc:Choice>
    <mc:Fallback xmlns="">
      <p:transition spd="slow" advTm="62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solidFill>
                  <a:srgbClr val="FF0000"/>
                </a:solidFill>
              </a:rPr>
              <a:t>Bloom Filters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Map each key value to several locations </a:t>
            </a:r>
          </a:p>
          <a:p>
            <a:pPr marL="0" indent="0">
              <a:buNone/>
            </a:pPr>
            <a:r>
              <a:rPr lang="en-CA" dirty="0" smtClean="0"/>
              <a:t>Set each of these bits to 1</a:t>
            </a:r>
          </a:p>
          <a:p>
            <a:pPr marL="0" indent="0">
              <a:buNone/>
            </a:pPr>
            <a:r>
              <a:rPr lang="en-CA" dirty="0" smtClean="0"/>
              <a:t>Search is unsuccessful if any of these is 0, false positive if all are 1 and element was not present</a:t>
            </a:r>
          </a:p>
          <a:p>
            <a:pPr marL="0" indent="0">
              <a:buNone/>
            </a:pPr>
            <a:r>
              <a:rPr lang="en-CA" dirty="0" smtClean="0"/>
              <a:t>Tune the parameters, it works well </a:t>
            </a:r>
          </a:p>
          <a:p>
            <a:pPr marL="457200" lvl="1" indent="0">
              <a:buNone/>
            </a:pPr>
            <a:r>
              <a:rPr lang="en-CA" dirty="0" smtClean="0"/>
              <a:t>And there are </a:t>
            </a:r>
            <a:r>
              <a:rPr lang="en-CA" dirty="0" err="1" smtClean="0"/>
              <a:t>Bloomier</a:t>
            </a:r>
            <a:r>
              <a:rPr lang="en-CA" dirty="0" smtClean="0"/>
              <a:t> filters (Chazelle and others)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4CD5-09C9-434D-B188-577EEBAF1DA8}" type="slidenum">
              <a:rPr lang="en-CA" smtClean="0"/>
              <a:t>5</a:t>
            </a:fld>
            <a:endParaRPr lang="en-CA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4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52"/>
    </mc:Choice>
    <mc:Fallback xmlns="">
      <p:transition spd="slow" advTm="85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 smtClean="0">
                <a:solidFill>
                  <a:srgbClr val="FF0000"/>
                </a:solidFill>
              </a:rPr>
              <a:t>What to </a:t>
            </a:r>
            <a:r>
              <a:rPr lang="en-CA" smtClean="0">
                <a:solidFill>
                  <a:srgbClr val="FF0000"/>
                </a:solidFill>
              </a:rPr>
              <a:t>do now?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Have a look at any of these methods that are new to you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FF0000"/>
                </a:solidFill>
              </a:rPr>
              <a:t>Microassignment A:</a:t>
            </a:r>
            <a:r>
              <a:rPr lang="en-CA" dirty="0" smtClean="0"/>
              <a:t> Thursday, September </a:t>
            </a:r>
            <a:r>
              <a:rPr lang="en-CA" dirty="0" smtClean="0"/>
              <a:t>17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You have a large file of keys (of same number of bits each). You are to preprocess them so that successful and unsuccessful searches are performed as quickly as possible </a:t>
            </a:r>
            <a:r>
              <a:rPr lang="en-CA" dirty="0" smtClean="0">
                <a:solidFill>
                  <a:srgbClr val="FFC000"/>
                </a:solidFill>
              </a:rPr>
              <a:t>in the worst case</a:t>
            </a:r>
            <a:r>
              <a:rPr lang="en-CA" dirty="0" smtClean="0"/>
              <a:t>. The answer to be returned is the number of values &lt; the query value. Sounds like just a binary search, but “in practice” what other issues come up and what would you do about it?  </a:t>
            </a:r>
          </a:p>
          <a:p>
            <a:pPr marL="0" indent="0">
              <a:buNone/>
            </a:pPr>
            <a:r>
              <a:rPr lang="en-CA" dirty="0" smtClean="0"/>
              <a:t>Your answer need only be a paragraph or two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4CD5-09C9-434D-B188-577EEBAF1DA8}" type="slidenum">
              <a:rPr lang="en-CA" smtClean="0"/>
              <a:t>6</a:t>
            </a:fld>
            <a:endParaRPr lang="en-CA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7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26"/>
    </mc:Choice>
    <mc:Fallback xmlns="">
      <p:transition spd="slow" advTm="647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6830</TotalTime>
  <Words>453</Words>
  <Application>Microsoft Office PowerPoint</Application>
  <PresentationFormat>Widescreen</PresentationFormat>
  <Paragraphs>39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What could we do that’s even faster than Binary or Interpolation Search?</vt:lpstr>
      <vt:lpstr>What could we do that’s even faster?</vt:lpstr>
      <vt:lpstr>More on Hashing</vt:lpstr>
      <vt:lpstr>What else? Try a bit vector</vt:lpstr>
      <vt:lpstr>Bloom Filters</vt:lpstr>
      <vt:lpstr>What to do now?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Munro</dc:creator>
  <cp:lastModifiedBy>Ian Munro</cp:lastModifiedBy>
  <cp:revision>80</cp:revision>
  <dcterms:created xsi:type="dcterms:W3CDTF">2020-08-11T14:57:18Z</dcterms:created>
  <dcterms:modified xsi:type="dcterms:W3CDTF">2020-09-10T14:25:47Z</dcterms:modified>
</cp:coreProperties>
</file>