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3" r:id="rId2"/>
    <p:sldId id="415" r:id="rId3"/>
    <p:sldId id="405" r:id="rId4"/>
    <p:sldId id="404" r:id="rId5"/>
    <p:sldId id="284" r:id="rId6"/>
    <p:sldId id="285" r:id="rId7"/>
    <p:sldId id="286" r:id="rId8"/>
    <p:sldId id="406" r:id="rId9"/>
    <p:sldId id="407" r:id="rId10"/>
    <p:sldId id="287" r:id="rId11"/>
    <p:sldId id="288" r:id="rId12"/>
    <p:sldId id="290" r:id="rId13"/>
    <p:sldId id="341" r:id="rId14"/>
    <p:sldId id="408" r:id="rId15"/>
    <p:sldId id="409" r:id="rId16"/>
    <p:sldId id="344" r:id="rId17"/>
    <p:sldId id="342" r:id="rId18"/>
    <p:sldId id="410" r:id="rId19"/>
    <p:sldId id="343" r:id="rId20"/>
    <p:sldId id="41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CEA4"/>
    <a:srgbClr val="57BDAC"/>
    <a:srgbClr val="5EB692"/>
    <a:srgbClr val="58B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40" autoAdjust="0"/>
  </p:normalViewPr>
  <p:slideViewPr>
    <p:cSldViewPr showGuides="1"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63CBE-623E-46DB-86A2-216148A467F4}" type="datetimeFigureOut">
              <a:rPr lang="en-CA" smtClean="0"/>
              <a:t>06/07/2017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C55FC-E9DC-422F-AF6A-F8EA28AB97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26533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B9660-47EE-468A-8FB7-6A1FFBBE57EF}" type="datetimeFigureOut">
              <a:rPr lang="en-CA" smtClean="0"/>
              <a:t>06/07/2017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25DEA-9EE8-44F5-90C2-B5563A4153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21948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DFC1-7E40-42D5-93B5-12592C870791}" type="datetime1">
              <a:rPr lang="en-CA" smtClean="0"/>
              <a:t>06/07/2017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940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6DCD-5AA0-4B71-AC29-ABEFF3C02D74}" type="datetime1">
              <a:rPr lang="en-CA" smtClean="0"/>
              <a:t>06/07/2017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809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828E-C3A9-4A49-A8FA-C34CA6C0009E}" type="datetime1">
              <a:rPr lang="en-CA" smtClean="0"/>
              <a:t>06/07/2017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910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64EC0-92F7-4760-B48F-85D7EE65A462}" type="datetime1">
              <a:rPr lang="en-CA" smtClean="0"/>
              <a:t>06/07/2017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389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CFFB-A020-45D2-8E7D-4516FACD2D3E}" type="datetime1">
              <a:rPr lang="en-CA" smtClean="0"/>
              <a:t>06/07/2017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804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30587-D172-4A27-9246-A51BCE11BCF1}" type="datetime1">
              <a:rPr lang="en-CA" smtClean="0"/>
              <a:t>06/07/2017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373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6D27-9E85-4655-9C61-9F2E84FB0685}" type="datetime1">
              <a:rPr lang="en-CA" smtClean="0"/>
              <a:t>06/07/2017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077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D31-AD19-4E0C-961C-6B41B04B31D7}" type="datetime1">
              <a:rPr lang="en-CA" smtClean="0"/>
              <a:t>06/07/2017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46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BB007-E4E8-420E-9385-586A95C9AE75}" type="datetime1">
              <a:rPr lang="en-CA" smtClean="0"/>
              <a:t>06/07/2017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37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82F4-DD8D-400F-B984-0C7E5CB57986}" type="datetime1">
              <a:rPr lang="en-CA" smtClean="0"/>
              <a:t>06/07/2017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966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709BC-A0A2-489D-A012-3DCEB050EBB3}" type="datetime1">
              <a:rPr lang="en-CA" smtClean="0"/>
              <a:t>06/07/2017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811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58A6A-80AA-4D00-838A-96623BAD82A4}" type="datetime1">
              <a:rPr lang="en-CA" smtClean="0"/>
              <a:t>06/07/2017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944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Observer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Also called implicit invocation</a:t>
            </a:r>
          </a:p>
          <a:p>
            <a:r>
              <a:rPr lang="en-CA" dirty="0" smtClean="0"/>
              <a:t>Observers are also often called listeners</a:t>
            </a:r>
          </a:p>
          <a:p>
            <a:r>
              <a:rPr lang="en-CA" dirty="0" smtClean="0"/>
              <a:t>Observable permits other objects to:</a:t>
            </a:r>
          </a:p>
          <a:p>
            <a:pPr lvl="1"/>
            <a:r>
              <a:rPr lang="en-CA" dirty="0" smtClean="0"/>
              <a:t>Register and Unregister</a:t>
            </a:r>
          </a:p>
          <a:p>
            <a:pPr lvl="1"/>
            <a:r>
              <a:rPr lang="en-CA" dirty="0" smtClean="0"/>
              <a:t>On one or more defined interfaces</a:t>
            </a:r>
          </a:p>
          <a:p>
            <a:r>
              <a:rPr lang="en-CA" dirty="0" smtClean="0"/>
              <a:t>Invokes all registered objects on the interface when relevant events occur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2554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CA" dirty="0" smtClean="0"/>
              <a:t>Adds a potentially needless layer of complexity</a:t>
            </a:r>
          </a:p>
          <a:p>
            <a:r>
              <a:rPr lang="en-CA" dirty="0" smtClean="0"/>
              <a:t>Has to carry where it is:</a:t>
            </a:r>
          </a:p>
          <a:p>
            <a:pPr lvl="1"/>
            <a:r>
              <a:rPr lang="en-CA" dirty="0" smtClean="0"/>
              <a:t>Might break if used while structure being iterated</a:t>
            </a:r>
          </a:p>
          <a:p>
            <a:pPr marL="457200" lvl="1" indent="0">
              <a:buNone/>
            </a:pPr>
            <a:r>
              <a:rPr lang="en-CA" dirty="0" smtClean="0"/>
              <a:t>    over is changed</a:t>
            </a:r>
          </a:p>
          <a:p>
            <a:r>
              <a:rPr lang="en-CA" dirty="0" smtClean="0"/>
              <a:t>The user needs to “know” how to use the iterator</a:t>
            </a:r>
          </a:p>
          <a:p>
            <a:r>
              <a:rPr lang="en-CA" dirty="0" smtClean="0"/>
              <a:t>The reader might not understand what an iterator does or how to use it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466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Iterator Definition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Iterator Pattern proves a way to access the elements of an aggregate object sequentially without exposing the aggregate object’s underlying representation</a:t>
            </a:r>
          </a:p>
          <a:p>
            <a:r>
              <a:rPr lang="en-CA" dirty="0" smtClean="0"/>
              <a:t>It also places the task of traversal on the iterator object, not the aggregate or the user of the aggregate, which conceptually simplifies the aggregate interface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383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Composite Iterators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Have to remember where we are:</a:t>
            </a:r>
          </a:p>
          <a:p>
            <a:pPr lvl="1"/>
            <a:r>
              <a:rPr lang="en-CA" dirty="0" smtClean="0"/>
              <a:t>For a tree this requires also remembering what is above us</a:t>
            </a:r>
          </a:p>
          <a:p>
            <a:pPr lvl="1"/>
            <a:r>
              <a:rPr lang="en-CA" dirty="0" smtClean="0"/>
              <a:t>Or having a means of getting to the node above us</a:t>
            </a:r>
          </a:p>
          <a:p>
            <a:r>
              <a:rPr lang="en-CA" dirty="0" smtClean="0"/>
              <a:t>Easy to directly traverse a composite tree structure</a:t>
            </a:r>
          </a:p>
          <a:p>
            <a:r>
              <a:rPr lang="en-CA" dirty="0" smtClean="0"/>
              <a:t>A little harder to write an iterator to do likewise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4738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Mediator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CA" dirty="0" smtClean="0"/>
              <a:t>A lot of things talking to a lot of things</a:t>
            </a:r>
          </a:p>
          <a:p>
            <a:r>
              <a:rPr lang="en-CA" dirty="0" smtClean="0"/>
              <a:t>Every time a new thing gets added it gets worse</a:t>
            </a:r>
          </a:p>
          <a:p>
            <a:pPr lvl="1"/>
            <a:r>
              <a:rPr lang="en-CA" dirty="0" smtClean="0"/>
              <a:t>Loose track of where the logic is</a:t>
            </a:r>
          </a:p>
          <a:p>
            <a:pPr lvl="1"/>
            <a:r>
              <a:rPr lang="en-CA" dirty="0" smtClean="0"/>
              <a:t>Explosion in the number of things interconnected</a:t>
            </a:r>
          </a:p>
          <a:p>
            <a:r>
              <a:rPr lang="en-CA" dirty="0" smtClean="0"/>
              <a:t>Put a mediator (bus) between all the things</a:t>
            </a:r>
          </a:p>
          <a:p>
            <a:r>
              <a:rPr lang="en-CA" dirty="0" smtClean="0"/>
              <a:t>Everything reports state change to mediator</a:t>
            </a:r>
          </a:p>
          <a:p>
            <a:r>
              <a:rPr lang="en-CA" dirty="0" smtClean="0"/>
              <a:t>Everything responds to request from mediator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8710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14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1200150"/>
            <a:ext cx="643890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873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15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" y="995362"/>
            <a:ext cx="752475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109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All communication between objects is described in one central object</a:t>
            </a:r>
          </a:p>
          <a:p>
            <a:r>
              <a:rPr lang="en-CA" dirty="0" smtClean="0"/>
              <a:t>Objects do not need to know about all other objects they might communicate with</a:t>
            </a:r>
          </a:p>
          <a:p>
            <a:r>
              <a:rPr lang="en-CA" dirty="0" smtClean="0"/>
              <a:t>Reduces the exponential explosion in how things communicate</a:t>
            </a:r>
          </a:p>
          <a:p>
            <a:r>
              <a:rPr lang="en-CA" dirty="0" smtClean="0"/>
              <a:t>Easier to test</a:t>
            </a:r>
          </a:p>
          <a:p>
            <a:r>
              <a:rPr lang="en-CA" dirty="0" smtClean="0"/>
              <a:t>Easier to change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7328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Memento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Backup state of a [composite] object</a:t>
            </a:r>
          </a:p>
          <a:p>
            <a:r>
              <a:rPr lang="en-CA" dirty="0" smtClean="0"/>
              <a:t>Save this state to a new memento object</a:t>
            </a:r>
          </a:p>
          <a:p>
            <a:r>
              <a:rPr lang="en-CA" dirty="0" smtClean="0"/>
              <a:t>To restore object / collection pass saved state to objects </a:t>
            </a:r>
            <a:r>
              <a:rPr lang="en-CA" dirty="0" err="1" smtClean="0"/>
              <a:t>restoreState</a:t>
            </a:r>
            <a:r>
              <a:rPr lang="en-CA" dirty="0" smtClean="0"/>
              <a:t> method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7779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18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37" y="728662"/>
            <a:ext cx="7172325" cy="540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06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Compartmentalizes backup / restore</a:t>
            </a:r>
          </a:p>
          <a:p>
            <a:r>
              <a:rPr lang="en-CA" dirty="0" smtClean="0"/>
              <a:t>Can be implemented using serialization</a:t>
            </a:r>
          </a:p>
          <a:p>
            <a:r>
              <a:rPr lang="en-CA" dirty="0" smtClean="0"/>
              <a:t>Can have many saved check points</a:t>
            </a:r>
          </a:p>
          <a:p>
            <a:r>
              <a:rPr lang="en-CA" dirty="0" smtClean="0"/>
              <a:t>Can restore to any state</a:t>
            </a:r>
          </a:p>
          <a:p>
            <a:r>
              <a:rPr lang="en-CA" dirty="0" smtClean="0"/>
              <a:t>Could make memento responsible for backup/restore</a:t>
            </a:r>
          </a:p>
          <a:p>
            <a:pPr lvl="1"/>
            <a:r>
              <a:rPr lang="en-CA" dirty="0" smtClean="0"/>
              <a:t>But this would force memento to know about internals of object state it is capturing</a:t>
            </a:r>
          </a:p>
          <a:p>
            <a:pPr lvl="1"/>
            <a:r>
              <a:rPr lang="en-CA" dirty="0" smtClean="0"/>
              <a:t>Visitor design pattern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31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Example use of this pattern</a:t>
            </a:r>
            <a:br>
              <a:rPr lang="en-CA" dirty="0" smtClean="0"/>
            </a:br>
            <a:r>
              <a:rPr lang="en-CA" dirty="0" smtClean="0"/>
              <a:t>Multiple views of the same data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2</a:t>
            </a:fld>
            <a:endParaRPr lang="en-CA"/>
          </a:p>
        </p:txBody>
      </p:sp>
      <p:pic>
        <p:nvPicPr>
          <p:cNvPr id="5" name="Picture 3" descr="E:\smancori\SWdesign\patterns\pics\pattern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90675"/>
            <a:ext cx="60198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816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20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2862"/>
            <a:ext cx="6858000" cy="67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8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3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89" y="764704"/>
            <a:ext cx="7026155" cy="48245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87624" y="5661248"/>
            <a:ext cx="6845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Listeners can query for and/or change subjects state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A listener might consequently be called recursively under itself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5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4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366712"/>
            <a:ext cx="8515350" cy="612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931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Decouples observation of an action from consequences of an action</a:t>
            </a:r>
          </a:p>
          <a:p>
            <a:r>
              <a:rPr lang="en-CA" dirty="0" smtClean="0"/>
              <a:t>New consequences can be added without impacting the Observable code</a:t>
            </a:r>
          </a:p>
          <a:p>
            <a:r>
              <a:rPr lang="en-CA" dirty="0" smtClean="0"/>
              <a:t>Observable code not cluttered up with all the code concerning every consequence of an action</a:t>
            </a:r>
          </a:p>
          <a:p>
            <a:r>
              <a:rPr lang="en-CA" dirty="0" smtClean="0"/>
              <a:t>Code ends up where it rightly belongs</a:t>
            </a:r>
          </a:p>
          <a:p>
            <a:r>
              <a:rPr lang="en-CA" dirty="0" smtClean="0"/>
              <a:t>Complexity is replaced by simplicity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562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Observer Design Pattern Definition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Observer defines a one-to-many dependency between objects so that when one object changes state, all its dependents are notified and updated automatically.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155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Iterator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Problem: Might have many ways of iterating over a list of things</a:t>
            </a:r>
          </a:p>
          <a:p>
            <a:r>
              <a:rPr lang="en-CA" dirty="0" smtClean="0"/>
              <a:t>Principle: Encapsulate what varies</a:t>
            </a:r>
          </a:p>
          <a:p>
            <a:r>
              <a:rPr lang="en-CA" dirty="0" smtClean="0"/>
              <a:t>A class that supports:</a:t>
            </a:r>
          </a:p>
          <a:p>
            <a:pPr lvl="1"/>
            <a:r>
              <a:rPr lang="en-CA" dirty="0" smtClean="0"/>
              <a:t>Get First</a:t>
            </a:r>
          </a:p>
          <a:p>
            <a:pPr lvl="1"/>
            <a:r>
              <a:rPr lang="en-CA" dirty="0" smtClean="0"/>
              <a:t>Get Next</a:t>
            </a:r>
          </a:p>
          <a:p>
            <a:pPr lvl="1"/>
            <a:r>
              <a:rPr lang="en-CA" dirty="0" smtClean="0"/>
              <a:t>Seen all</a:t>
            </a:r>
          </a:p>
          <a:p>
            <a:r>
              <a:rPr lang="en-CA" dirty="0" smtClean="0"/>
              <a:t>May be implemented by operator overloading</a:t>
            </a:r>
          </a:p>
          <a:p>
            <a:r>
              <a:rPr lang="en-CA" dirty="0" smtClean="0"/>
              <a:t>May also be implemented by language</a:t>
            </a:r>
          </a:p>
          <a:p>
            <a:pPr lvl="1"/>
            <a:r>
              <a:rPr lang="en-CA" dirty="0"/>
              <a:t>f</a:t>
            </a:r>
            <a:r>
              <a:rPr lang="en-CA" dirty="0" smtClean="0"/>
              <a:t>or (Object </a:t>
            </a:r>
            <a:r>
              <a:rPr lang="en-CA" dirty="0" err="1" smtClean="0"/>
              <a:t>obj</a:t>
            </a:r>
            <a:r>
              <a:rPr lang="en-CA" dirty="0" smtClean="0"/>
              <a:t> : collection)  [Java 5]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9492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8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194" y="854364"/>
            <a:ext cx="6010141" cy="42034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537321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One problem: no two people can agree on the iterator interface </a:t>
            </a:r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</a:p>
          <a:p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Sometimes iterators overload the ++ operation</a:t>
            </a:r>
          </a:p>
          <a:p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Sometimes they have a reset or a </a:t>
            </a:r>
            <a:r>
              <a:rPr lang="en-CA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getFirst</a:t>
            </a:r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 method</a:t>
            </a:r>
          </a:p>
          <a:p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They might test </a:t>
            </a:r>
            <a:r>
              <a:rPr lang="en-CA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hasNext</a:t>
            </a:r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() or return a special </a:t>
            </a:r>
            <a:r>
              <a:rPr lang="en-CA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interator.atEnd</a:t>
            </a:r>
            <a:r>
              <a:rPr lang="en-CA" dirty="0" smtClean="0">
                <a:solidFill>
                  <a:srgbClr val="FF0000"/>
                </a:solidFill>
                <a:sym typeface="Wingdings" panose="05000000000000000000" pitchFamily="2" charset="2"/>
              </a:rPr>
              <a:t>() value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920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9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87" y="438150"/>
            <a:ext cx="6829425" cy="598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01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5642</TotalTime>
  <Words>580</Words>
  <Application>Microsoft Office PowerPoint</Application>
  <PresentationFormat>On-screen Show 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Observer Design Pattern</vt:lpstr>
      <vt:lpstr>Example use of this pattern Multiple views of the same data</vt:lpstr>
      <vt:lpstr>PowerPoint Presentation</vt:lpstr>
      <vt:lpstr>PowerPoint Presentation</vt:lpstr>
      <vt:lpstr>Advantages</vt:lpstr>
      <vt:lpstr>Observer Design Pattern Definition</vt:lpstr>
      <vt:lpstr>Iterator Design Pattern</vt:lpstr>
      <vt:lpstr>PowerPoint Presentation</vt:lpstr>
      <vt:lpstr>PowerPoint Presentation</vt:lpstr>
      <vt:lpstr>Problems</vt:lpstr>
      <vt:lpstr>Iterator Definition</vt:lpstr>
      <vt:lpstr>Composite Iterators</vt:lpstr>
      <vt:lpstr>Mediator Design Pattern</vt:lpstr>
      <vt:lpstr>PowerPoint Presentation</vt:lpstr>
      <vt:lpstr>PowerPoint Presentation</vt:lpstr>
      <vt:lpstr>Advantages</vt:lpstr>
      <vt:lpstr>Memento Design Pattern</vt:lpstr>
      <vt:lpstr>PowerPoint Presentation</vt:lpstr>
      <vt:lpstr>Advantages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Patterns</dc:title>
  <dc:creator>okononenko</dc:creator>
  <cp:lastModifiedBy>Ian</cp:lastModifiedBy>
  <cp:revision>102</cp:revision>
  <dcterms:created xsi:type="dcterms:W3CDTF">2016-02-03T02:53:19Z</dcterms:created>
  <dcterms:modified xsi:type="dcterms:W3CDTF">2017-07-06T15:59:51Z</dcterms:modified>
</cp:coreProperties>
</file>