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26" r:id="rId2"/>
    <p:sldId id="372" r:id="rId3"/>
    <p:sldId id="327" r:id="rId4"/>
    <p:sldId id="373" r:id="rId5"/>
    <p:sldId id="328" r:id="rId6"/>
    <p:sldId id="329" r:id="rId7"/>
    <p:sldId id="403" r:id="rId8"/>
    <p:sldId id="375" r:id="rId9"/>
    <p:sldId id="331" r:id="rId10"/>
    <p:sldId id="374" r:id="rId11"/>
    <p:sldId id="332" r:id="rId12"/>
    <p:sldId id="340" r:id="rId13"/>
    <p:sldId id="333" r:id="rId14"/>
    <p:sldId id="376" r:id="rId15"/>
    <p:sldId id="334" r:id="rId16"/>
    <p:sldId id="335" r:id="rId17"/>
    <p:sldId id="336" r:id="rId18"/>
    <p:sldId id="377" r:id="rId19"/>
    <p:sldId id="3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CEA4"/>
    <a:srgbClr val="57BDAC"/>
    <a:srgbClr val="5EB692"/>
    <a:srgbClr val="58B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40" autoAdjust="0"/>
  </p:normalViewPr>
  <p:slideViewPr>
    <p:cSldViewPr showGuides="1">
      <p:cViewPr>
        <p:scale>
          <a:sx n="100" d="100"/>
          <a:sy n="100" d="100"/>
        </p:scale>
        <p:origin x="-1098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63CBE-623E-46DB-86A2-216148A467F4}" type="datetimeFigureOut">
              <a:rPr lang="en-CA" smtClean="0"/>
              <a:t>28/06/2017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C55FC-E9DC-422F-AF6A-F8EA28AB97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26533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B9660-47EE-468A-8FB7-6A1FFBBE57EF}" type="datetimeFigureOut">
              <a:rPr lang="en-CA" smtClean="0"/>
              <a:t>28/06/2017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25DEA-9EE8-44F5-90C2-B5563A4153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21948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DFC1-7E40-42D5-93B5-12592C870791}" type="datetime1">
              <a:rPr lang="en-CA" smtClean="0"/>
              <a:t>28/06/2017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940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6DCD-5AA0-4B71-AC29-ABEFF3C02D74}" type="datetime1">
              <a:rPr lang="en-CA" smtClean="0"/>
              <a:t>28/06/2017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809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828E-C3A9-4A49-A8FA-C34CA6C0009E}" type="datetime1">
              <a:rPr lang="en-CA" smtClean="0"/>
              <a:t>28/06/2017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910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64EC0-92F7-4760-B48F-85D7EE65A462}" type="datetime1">
              <a:rPr lang="en-CA" smtClean="0"/>
              <a:t>28/06/2017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389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CFFB-A020-45D2-8E7D-4516FACD2D3E}" type="datetime1">
              <a:rPr lang="en-CA" smtClean="0"/>
              <a:t>28/06/2017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804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30587-D172-4A27-9246-A51BCE11BCF1}" type="datetime1">
              <a:rPr lang="en-CA" smtClean="0"/>
              <a:t>28/06/2017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373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6D27-9E85-4655-9C61-9F2E84FB0685}" type="datetime1">
              <a:rPr lang="en-CA" smtClean="0"/>
              <a:t>28/06/2017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077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9D31-AD19-4E0C-961C-6B41B04B31D7}" type="datetime1">
              <a:rPr lang="en-CA" smtClean="0"/>
              <a:t>28/06/2017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346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BB007-E4E8-420E-9385-586A95C9AE75}" type="datetime1">
              <a:rPr lang="en-CA" smtClean="0"/>
              <a:t>28/06/2017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437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82F4-DD8D-400F-B984-0C7E5CB57986}" type="datetime1">
              <a:rPr lang="en-CA" smtClean="0"/>
              <a:t>28/06/2017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966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709BC-A0A2-489D-A012-3DCEB050EBB3}" type="datetime1">
              <a:rPr lang="en-CA" smtClean="0"/>
              <a:t>28/06/2017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811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58A6A-80AA-4D00-838A-96623BAD82A4}" type="datetime1">
              <a:rPr lang="en-CA" smtClean="0"/>
              <a:t>28/06/2017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F826A-7708-41E4-B590-7C983992DE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944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Decorator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Objective: Want to add attributes to an object</a:t>
            </a:r>
          </a:p>
          <a:p>
            <a:r>
              <a:rPr lang="en-CA" dirty="0" smtClean="0"/>
              <a:t>Number of attribute to add is unspecified</a:t>
            </a:r>
          </a:p>
          <a:p>
            <a:r>
              <a:rPr lang="en-CA" dirty="0" smtClean="0"/>
              <a:t>One should be able to easily add newly defined attributes to code with minimal change</a:t>
            </a:r>
          </a:p>
          <a:p>
            <a:r>
              <a:rPr lang="en-CA" dirty="0" smtClean="0"/>
              <a:t>Don’t want a massive explosion in the number of subclasses employed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1402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10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" y="1009650"/>
            <a:ext cx="9077325" cy="4838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9552" y="4149080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Components of the subsystem may remain open for direct usage</a:t>
            </a:r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5157192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A subsystem may have many facades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31841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Facade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7353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Participants:</a:t>
            </a:r>
          </a:p>
          <a:p>
            <a:pPr lvl="1"/>
            <a:r>
              <a:rPr lang="en-CA" dirty="0" smtClean="0"/>
              <a:t>Facade</a:t>
            </a:r>
          </a:p>
          <a:p>
            <a:pPr lvl="1"/>
            <a:r>
              <a:rPr lang="en-CA" dirty="0" smtClean="0"/>
              <a:t>Subsystem classes</a:t>
            </a:r>
          </a:p>
          <a:p>
            <a:r>
              <a:rPr lang="en-CA" dirty="0" smtClean="0"/>
              <a:t>Collaborations:</a:t>
            </a:r>
          </a:p>
          <a:p>
            <a:pPr lvl="1"/>
            <a:r>
              <a:rPr lang="en-CA" dirty="0" smtClean="0"/>
              <a:t>Clients interact subsystem via Facade.</a:t>
            </a:r>
          </a:p>
          <a:p>
            <a:r>
              <a:rPr lang="en-CA" dirty="0" smtClean="0"/>
              <a:t>Consequences:</a:t>
            </a:r>
          </a:p>
          <a:p>
            <a:pPr lvl="1"/>
            <a:r>
              <a:rPr lang="en-CA" dirty="0" smtClean="0"/>
              <a:t>Shields clients from subsystem components.</a:t>
            </a:r>
          </a:p>
          <a:p>
            <a:pPr lvl="1"/>
            <a:r>
              <a:rPr lang="en-CA" dirty="0" smtClean="0"/>
              <a:t>Promotes weak coupling. </a:t>
            </a:r>
            <a:r>
              <a:rPr lang="en-CA" sz="1400" dirty="0" smtClean="0"/>
              <a:t>(strong within subsystem, weak between them)</a:t>
            </a:r>
          </a:p>
          <a:p>
            <a:pPr lvl="1"/>
            <a:r>
              <a:rPr lang="en-CA" dirty="0" smtClean="0"/>
              <a:t>Does </a:t>
            </a:r>
            <a:r>
              <a:rPr lang="en-CA" b="1" dirty="0" smtClean="0">
                <a:solidFill>
                  <a:srgbClr val="FF0000"/>
                </a:solidFill>
              </a:rPr>
              <a:t>not</a:t>
            </a:r>
            <a:r>
              <a:rPr lang="en-CA" dirty="0" smtClean="0"/>
              <a:t> prevent access to subsystem classes.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578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Adapter vs Facade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main difference between two is their intent:</a:t>
            </a:r>
          </a:p>
          <a:p>
            <a:pPr lvl="1"/>
            <a:r>
              <a:rPr lang="en-CA" i="1" dirty="0" smtClean="0"/>
              <a:t>Adapter</a:t>
            </a:r>
            <a:r>
              <a:rPr lang="en-CA" dirty="0" smtClean="0"/>
              <a:t>: Change an interface so it matches the one the client needs</a:t>
            </a:r>
          </a:p>
          <a:p>
            <a:pPr lvl="1"/>
            <a:endParaRPr lang="en-CA" dirty="0" smtClean="0"/>
          </a:p>
          <a:p>
            <a:pPr lvl="1"/>
            <a:r>
              <a:rPr lang="en-CA" i="1" dirty="0" smtClean="0"/>
              <a:t>Facade</a:t>
            </a:r>
            <a:r>
              <a:rPr lang="en-CA" dirty="0" smtClean="0"/>
              <a:t>: Provide a client with a simplified interface to a subsystem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377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CA" dirty="0" smtClean="0"/>
              <a:t>Flyweight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Have lots of the same objects but each with a small amount of differing state</a:t>
            </a:r>
          </a:p>
          <a:p>
            <a:r>
              <a:rPr lang="en-CA" dirty="0" smtClean="0"/>
              <a:t>Don’t want to have to allocate space for all these objects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Extract what changes from what does not</a:t>
            </a:r>
          </a:p>
          <a:p>
            <a:r>
              <a:rPr lang="en-CA" dirty="0" smtClean="0"/>
              <a:t>Client object contains the changing state</a:t>
            </a:r>
          </a:p>
          <a:p>
            <a:r>
              <a:rPr lang="en-CA" dirty="0" smtClean="0"/>
              <a:t>Invokes methods of flyweight providing state as parameter</a:t>
            </a:r>
          </a:p>
          <a:p>
            <a:r>
              <a:rPr lang="en-CA" dirty="0" smtClean="0"/>
              <a:t>Flyweight is stateless permitting sharing/reuse</a:t>
            </a:r>
          </a:p>
          <a:p>
            <a:r>
              <a:rPr lang="en-CA" dirty="0" smtClean="0"/>
              <a:t>State can be stored in array, on disk, in database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1130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14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00808"/>
            <a:ext cx="8282199" cy="3857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20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Front Controller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Route code through a common front end controller which handles task that must be performed on absolutely every access.</a:t>
            </a:r>
          </a:p>
          <a:p>
            <a:pPr lvl="1"/>
            <a:r>
              <a:rPr lang="en-CA" dirty="0" err="1" smtClean="0"/>
              <a:t>Eg</a:t>
            </a:r>
            <a:r>
              <a:rPr lang="en-CA" dirty="0" smtClean="0"/>
              <a:t>. Security</a:t>
            </a:r>
          </a:p>
          <a:p>
            <a:pPr lvl="1"/>
            <a:r>
              <a:rPr lang="en-CA" dirty="0" err="1" smtClean="0"/>
              <a:t>Unmarshalling</a:t>
            </a:r>
            <a:r>
              <a:rPr lang="en-CA" dirty="0" smtClean="0"/>
              <a:t> of web parameters</a:t>
            </a:r>
          </a:p>
          <a:p>
            <a:pPr lvl="1"/>
            <a:r>
              <a:rPr lang="en-CA" dirty="0" smtClean="0"/>
              <a:t>Deciding which script to be invoked</a:t>
            </a:r>
          </a:p>
          <a:p>
            <a:pPr lvl="1"/>
            <a:r>
              <a:rPr lang="en-CA" dirty="0" smtClean="0"/>
              <a:t>Logging of requests received</a:t>
            </a:r>
          </a:p>
          <a:p>
            <a:pPr lvl="1"/>
            <a:r>
              <a:rPr lang="en-CA" dirty="0" smtClean="0"/>
              <a:t>Load balancing ..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4104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CA" dirty="0" smtClean="0"/>
              <a:t>Advantages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Avoids having to repeat code in many places</a:t>
            </a:r>
          </a:p>
          <a:p>
            <a:pPr lvl="1"/>
            <a:r>
              <a:rPr lang="en-CA" dirty="0" smtClean="0"/>
              <a:t>But could alternatively put this code in procedures</a:t>
            </a:r>
          </a:p>
          <a:p>
            <a:r>
              <a:rPr lang="en-CA" dirty="0" smtClean="0"/>
              <a:t>Centralises routing and so isolates low level logic from the “what do I can next” question</a:t>
            </a:r>
          </a:p>
          <a:p>
            <a:pPr lvl="1"/>
            <a:r>
              <a:rPr lang="en-CA" dirty="0" smtClean="0">
                <a:solidFill>
                  <a:srgbClr val="FF0000"/>
                </a:solidFill>
              </a:rPr>
              <a:t>A component should do one thing</a:t>
            </a:r>
          </a:p>
          <a:p>
            <a:r>
              <a:rPr lang="en-CA" dirty="0" smtClean="0"/>
              <a:t>Simplifies navigation issues</a:t>
            </a:r>
          </a:p>
          <a:p>
            <a:pPr lvl="1"/>
            <a:r>
              <a:rPr lang="en-CA" dirty="0" smtClean="0"/>
              <a:t>Reconfiguring order of page presentation easier</a:t>
            </a:r>
          </a:p>
          <a:p>
            <a:r>
              <a:rPr lang="en-CA" dirty="0" smtClean="0"/>
              <a:t>Can spawn thread for bulk of work</a:t>
            </a:r>
          </a:p>
          <a:p>
            <a:r>
              <a:rPr lang="en-CA" dirty="0" smtClean="0"/>
              <a:t>Can preserve </a:t>
            </a:r>
            <a:r>
              <a:rPr lang="en-CA" dirty="0" err="1" smtClean="0"/>
              <a:t>Javascript</a:t>
            </a:r>
            <a:r>
              <a:rPr lang="en-CA" dirty="0" smtClean="0"/>
              <a:t> state on client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7332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Proxy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Provides a surrogate or placeholder for another object to control access to it.</a:t>
            </a:r>
          </a:p>
          <a:p>
            <a:r>
              <a:rPr lang="en-CA" dirty="0" smtClean="0"/>
              <a:t>Uses</a:t>
            </a:r>
          </a:p>
          <a:p>
            <a:pPr lvl="1"/>
            <a:r>
              <a:rPr lang="en-CA" dirty="0" smtClean="0"/>
              <a:t>Remote: transparent communication with object</a:t>
            </a:r>
          </a:p>
          <a:p>
            <a:pPr lvl="1"/>
            <a:r>
              <a:rPr lang="en-CA" dirty="0" smtClean="0"/>
              <a:t>Virtual: creates real object only when needed</a:t>
            </a:r>
          </a:p>
          <a:p>
            <a:pPr lvl="2"/>
            <a:r>
              <a:rPr lang="en-CA" dirty="0" smtClean="0"/>
              <a:t>Side effects while loading might include wait warning</a:t>
            </a:r>
          </a:p>
          <a:p>
            <a:pPr lvl="1"/>
            <a:r>
              <a:rPr lang="en-CA" dirty="0" smtClean="0"/>
              <a:t>Protection: refuses access unless permitted</a:t>
            </a:r>
          </a:p>
          <a:p>
            <a:pPr lvl="1"/>
            <a:r>
              <a:rPr lang="en-CA" dirty="0" smtClean="0"/>
              <a:t>Stub generation in RPC etc.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1813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18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020424"/>
            <a:ext cx="7416824" cy="21952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057902"/>
            <a:ext cx="7848872" cy="380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624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19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566737"/>
            <a:ext cx="7696200" cy="572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45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2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280987"/>
            <a:ext cx="7543800" cy="62960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12160" y="47667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What a mess!!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619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Idea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Reify (convert into or regard as a </a:t>
            </a:r>
            <a:r>
              <a:rPr lang="en-CA" smtClean="0"/>
              <a:t>concrete thing) each </a:t>
            </a:r>
            <a:r>
              <a:rPr lang="en-CA" dirty="0" smtClean="0"/>
              <a:t>attribute making it a fully fledged object</a:t>
            </a:r>
          </a:p>
          <a:p>
            <a:r>
              <a:rPr lang="en-CA" dirty="0" smtClean="0"/>
              <a:t>Treat </a:t>
            </a:r>
            <a:r>
              <a:rPr lang="en-CA" dirty="0"/>
              <a:t>the object and its attributes as a composite object using the composite design </a:t>
            </a:r>
            <a:r>
              <a:rPr lang="en-CA" dirty="0" smtClean="0"/>
              <a:t>pattern</a:t>
            </a:r>
          </a:p>
          <a:p>
            <a:r>
              <a:rPr lang="en-CA" dirty="0" smtClean="0"/>
              <a:t>Extend the functionality for the object to operate on the tree instead of the node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646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4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64" y="1484784"/>
            <a:ext cx="7495677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11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Advantages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Provides an alternative to sub classing</a:t>
            </a:r>
          </a:p>
          <a:p>
            <a:r>
              <a:rPr lang="en-CA" dirty="0" smtClean="0"/>
              <a:t>Decorators change behaviour of their component by adding functionality before, after or in place of method calls to their child/children.</a:t>
            </a:r>
          </a:p>
          <a:p>
            <a:r>
              <a:rPr lang="en-CA" dirty="0" smtClean="0"/>
              <a:t>A component can have any number of decorators</a:t>
            </a:r>
          </a:p>
          <a:p>
            <a:r>
              <a:rPr lang="en-CA" dirty="0" smtClean="0"/>
              <a:t>Decorators can add state to the thing decorated</a:t>
            </a:r>
          </a:p>
          <a:p>
            <a:r>
              <a:rPr lang="en-CA" dirty="0" smtClean="0"/>
              <a:t>Presence of decorators are typically transparent</a:t>
            </a:r>
          </a:p>
          <a:p>
            <a:r>
              <a:rPr lang="en-CA" dirty="0" smtClean="0"/>
              <a:t>Only have to change cost of cream cheese in the cream </a:t>
            </a:r>
            <a:r>
              <a:rPr lang="en-CA" smtClean="0"/>
              <a:t>cheese decorator, no matter how used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23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Decorator Definition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 decorator attaches additional responsibilities to an object dynamically</a:t>
            </a:r>
          </a:p>
          <a:p>
            <a:r>
              <a:rPr lang="en-CA" dirty="0" smtClean="0"/>
              <a:t>A decorator provide a flexible alternative to sub classing for extending functionality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 smtClean="0"/>
              <a:t>Caution: Decorators can result in many small objects in the design and overuse may be complicated and inefficient or somewhat limiting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2059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Facade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6729"/>
            <a:ext cx="8229600" cy="5033074"/>
          </a:xfrm>
        </p:spPr>
        <p:txBody>
          <a:bodyPr>
            <a:normAutofit fontScale="92500" lnSpcReduction="20000"/>
          </a:bodyPr>
          <a:lstStyle/>
          <a:p>
            <a:r>
              <a:rPr lang="en-CA" i="1" dirty="0" smtClean="0"/>
              <a:t>Intent</a:t>
            </a:r>
            <a:r>
              <a:rPr lang="en-CA" dirty="0" smtClean="0"/>
              <a:t>: “Provide a unified, higher-level, interface to a whole module making it easier to use.”</a:t>
            </a:r>
          </a:p>
          <a:p>
            <a:r>
              <a:rPr lang="en-CA" i="1" dirty="0" smtClean="0"/>
              <a:t>Motivation</a:t>
            </a:r>
            <a:r>
              <a:rPr lang="en-CA" dirty="0" smtClean="0"/>
              <a:t>: Composing classes into subsystems reduces complexity. Using a Facade minimizes the communication dependencies between subsystems.</a:t>
            </a:r>
          </a:p>
          <a:p>
            <a:r>
              <a:rPr lang="en-CA" i="1" dirty="0" smtClean="0"/>
              <a:t>Applicability</a:t>
            </a:r>
            <a:r>
              <a:rPr lang="en-CA" dirty="0" smtClean="0"/>
              <a:t>:</a:t>
            </a:r>
          </a:p>
          <a:p>
            <a:pPr lvl="1"/>
            <a:r>
              <a:rPr lang="en-CA" dirty="0" smtClean="0"/>
              <a:t>When you want a simple interface to a complex subsystem.</a:t>
            </a:r>
          </a:p>
          <a:p>
            <a:pPr lvl="1"/>
            <a:r>
              <a:rPr lang="en-CA" dirty="0" smtClean="0"/>
              <a:t>There are many dependencies between clients and a subsystem.</a:t>
            </a:r>
          </a:p>
          <a:p>
            <a:pPr lvl="1"/>
            <a:r>
              <a:rPr lang="en-CA" dirty="0" smtClean="0"/>
              <a:t>You want to layer your subsystems.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446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Facade Design Pattern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Provides a simplified interface to an otherwise difficult to use subsystem</a:t>
            </a:r>
          </a:p>
          <a:p>
            <a:r>
              <a:rPr lang="en-CA" dirty="0" smtClean="0"/>
              <a:t>Does not exclude direct access to the components of the subsystem</a:t>
            </a:r>
          </a:p>
          <a:p>
            <a:r>
              <a:rPr lang="en-CA" dirty="0" smtClean="0"/>
              <a:t>But makes life easier for the clients who have a canned set of actions they wish to always perform on the subsystem</a:t>
            </a:r>
          </a:p>
          <a:p>
            <a:r>
              <a:rPr lang="en-CA" dirty="0" smtClean="0"/>
              <a:t>Permits these clients to know nothing about the real subsystem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268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Facade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826A-7708-41E4-B590-7C983992DEC1}" type="slidenum">
              <a:rPr lang="en-CA" smtClean="0"/>
              <a:t>9</a:t>
            </a:fld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201478" y="6315559"/>
            <a:ext cx="1872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/>
              <a:t>[en.wikipedia.org]</a:t>
            </a:r>
            <a:endParaRPr lang="en-CA" i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39" y="1556792"/>
            <a:ext cx="6305521" cy="4196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102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5636</TotalTime>
  <Words>686</Words>
  <Application>Microsoft Office PowerPoint</Application>
  <PresentationFormat>On-screen Show (4:3)</PresentationFormat>
  <Paragraphs>104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Decorator Design Pattern</vt:lpstr>
      <vt:lpstr>PowerPoint Presentation</vt:lpstr>
      <vt:lpstr>Basic Idea</vt:lpstr>
      <vt:lpstr>PowerPoint Presentation</vt:lpstr>
      <vt:lpstr>Advantages</vt:lpstr>
      <vt:lpstr>Decorator Definition</vt:lpstr>
      <vt:lpstr>Facade</vt:lpstr>
      <vt:lpstr>Facade Design Pattern</vt:lpstr>
      <vt:lpstr>Facade</vt:lpstr>
      <vt:lpstr>PowerPoint Presentation</vt:lpstr>
      <vt:lpstr>Facade</vt:lpstr>
      <vt:lpstr>Adapter vs Facade</vt:lpstr>
      <vt:lpstr>Flyweight Design Pattern</vt:lpstr>
      <vt:lpstr>PowerPoint Presentation</vt:lpstr>
      <vt:lpstr>Front Controller Design Pattern</vt:lpstr>
      <vt:lpstr>Advantages</vt:lpstr>
      <vt:lpstr>Proxy Design Pattern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Patterns</dc:title>
  <dc:creator>okononenko</dc:creator>
  <cp:lastModifiedBy>Ian</cp:lastModifiedBy>
  <cp:revision>101</cp:revision>
  <dcterms:created xsi:type="dcterms:W3CDTF">2016-02-03T02:53:19Z</dcterms:created>
  <dcterms:modified xsi:type="dcterms:W3CDTF">2017-06-28T18:47:19Z</dcterms:modified>
</cp:coreProperties>
</file>