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57" r:id="rId4"/>
    <p:sldId id="412" r:id="rId5"/>
    <p:sldId id="357" r:id="rId6"/>
    <p:sldId id="260" r:id="rId7"/>
    <p:sldId id="281" r:id="rId8"/>
    <p:sldId id="296" r:id="rId9"/>
    <p:sldId id="314" r:id="rId10"/>
    <p:sldId id="297" r:id="rId11"/>
    <p:sldId id="358" r:id="rId12"/>
    <p:sldId id="298" r:id="rId13"/>
    <p:sldId id="359" r:id="rId14"/>
    <p:sldId id="360" r:id="rId15"/>
    <p:sldId id="299" r:id="rId16"/>
    <p:sldId id="300" r:id="rId17"/>
    <p:sldId id="301" r:id="rId18"/>
    <p:sldId id="413" r:id="rId19"/>
    <p:sldId id="302" r:id="rId20"/>
    <p:sldId id="361" r:id="rId21"/>
    <p:sldId id="362" r:id="rId22"/>
    <p:sldId id="363" r:id="rId23"/>
    <p:sldId id="303" r:id="rId24"/>
    <p:sldId id="304" r:id="rId25"/>
    <p:sldId id="364" r:id="rId26"/>
    <p:sldId id="365" r:id="rId27"/>
    <p:sldId id="305" r:id="rId28"/>
    <p:sldId id="306" r:id="rId29"/>
    <p:sldId id="307" r:id="rId30"/>
    <p:sldId id="366" r:id="rId31"/>
    <p:sldId id="367" r:id="rId32"/>
    <p:sldId id="308" r:id="rId33"/>
    <p:sldId id="309" r:id="rId34"/>
    <p:sldId id="310" r:id="rId35"/>
    <p:sldId id="311" r:id="rId36"/>
    <p:sldId id="312" r:id="rId37"/>
    <p:sldId id="368" r:id="rId38"/>
    <p:sldId id="313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69" r:id="rId49"/>
    <p:sldId id="324" r:id="rId50"/>
    <p:sldId id="370" r:id="rId51"/>
    <p:sldId id="371" r:id="rId52"/>
    <p:sldId id="32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EA4"/>
    <a:srgbClr val="57BDAC"/>
    <a:srgbClr val="5EB692"/>
    <a:srgbClr val="58B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0" autoAdjust="0"/>
  </p:normalViewPr>
  <p:slideViewPr>
    <p:cSldViewPr showGuides="1">
      <p:cViewPr>
        <p:scale>
          <a:sx n="100" d="100"/>
          <a:sy n="100" d="100"/>
        </p:scale>
        <p:origin x="-1098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3CBE-623E-46DB-86A2-216148A467F4}" type="datetimeFigureOut">
              <a:rPr lang="en-CA" smtClean="0"/>
              <a:t>28/06/2017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55FC-E9DC-422F-AF6A-F8EA28AB9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653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9660-47EE-468A-8FB7-6A1FFBBE57EF}" type="datetimeFigureOut">
              <a:rPr lang="en-CA" smtClean="0"/>
              <a:t>28/06/2017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5DEA-9EE8-44F5-90C2-B5563A415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194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5DEA-9EE8-44F5-90C2-B5563A41533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69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5DEA-9EE8-44F5-90C2-B5563A41533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8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FC1-7E40-42D5-93B5-12592C870791}" type="datetime1">
              <a:rPr lang="en-CA" smtClean="0"/>
              <a:t>28/06/2017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40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DCD-5AA0-4B71-AC29-ABEFF3C02D74}" type="datetime1">
              <a:rPr lang="en-CA" smtClean="0"/>
              <a:t>28/06/2017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0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828E-C3A9-4A49-A8FA-C34CA6C0009E}" type="datetime1">
              <a:rPr lang="en-CA" smtClean="0"/>
              <a:t>28/06/2017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10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4EC0-92F7-4760-B48F-85D7EE65A462}" type="datetime1">
              <a:rPr lang="en-CA" smtClean="0"/>
              <a:t>28/06/2017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89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FFB-A020-45D2-8E7D-4516FACD2D3E}" type="datetime1">
              <a:rPr lang="en-CA" smtClean="0"/>
              <a:t>28/06/2017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0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0587-D172-4A27-9246-A51BCE11BCF1}" type="datetime1">
              <a:rPr lang="en-CA" smtClean="0"/>
              <a:t>28/06/2017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7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6D27-9E85-4655-9C61-9F2E84FB0685}" type="datetime1">
              <a:rPr lang="en-CA" smtClean="0"/>
              <a:t>28/06/2017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7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9D31-AD19-4E0C-961C-6B41B04B31D7}" type="datetime1">
              <a:rPr lang="en-CA" smtClean="0"/>
              <a:t>28/06/2017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46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B007-E4E8-420E-9385-586A95C9AE75}" type="datetime1">
              <a:rPr lang="en-CA" smtClean="0"/>
              <a:t>28/06/2017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37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82F4-DD8D-400F-B984-0C7E5CB57986}" type="datetime1">
              <a:rPr lang="en-CA" smtClean="0"/>
              <a:t>28/06/2017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66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9BC-A0A2-489D-A012-3DCEB050EBB3}" type="datetime1">
              <a:rPr lang="en-CA" smtClean="0"/>
              <a:t>28/06/2017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11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8A6A-80AA-4D00-838A-96623BAD82A4}" type="datetime1">
              <a:rPr lang="en-CA" smtClean="0"/>
              <a:t>28/06/2017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44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Design Patterns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Spring 2017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Factory Design Pattern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Separate what changes from what does not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Encapsulate what varies behind an interface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Depend on abstractions, not concrete classes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Loosely couple objects that </a:t>
            </a:r>
            <a:r>
              <a:rPr lang="en-CA" dirty="0" smtClean="0">
                <a:solidFill>
                  <a:srgbClr val="FF0000"/>
                </a:solidFill>
              </a:rPr>
              <a:t>interact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Design should be open for extension but closed to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Problems with using </a:t>
            </a:r>
            <a:r>
              <a:rPr lang="en-CA" i="1" dirty="0" smtClean="0"/>
              <a:t>new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So  </a:t>
            </a:r>
            <a:r>
              <a:rPr lang="en-CA" i="1" dirty="0" err="1" smtClean="0"/>
              <a:t>myClass</a:t>
            </a:r>
            <a:r>
              <a:rPr lang="en-CA" i="1" dirty="0" smtClean="0"/>
              <a:t> = new </a:t>
            </a:r>
            <a:r>
              <a:rPr lang="en-CA" i="1" dirty="0" err="1" smtClean="0"/>
              <a:t>MyClass</a:t>
            </a:r>
            <a:r>
              <a:rPr lang="en-CA" i="1" dirty="0" smtClean="0"/>
              <a:t>(….) </a:t>
            </a:r>
            <a:r>
              <a:rPr lang="en-CA" dirty="0" smtClean="0"/>
              <a:t>is bad..</a:t>
            </a:r>
          </a:p>
          <a:p>
            <a:pPr lvl="1"/>
            <a:r>
              <a:rPr lang="en-CA" dirty="0" smtClean="0"/>
              <a:t>It might be invoked from many places</a:t>
            </a:r>
          </a:p>
          <a:p>
            <a:pPr lvl="1"/>
            <a:r>
              <a:rPr lang="en-CA" dirty="0" smtClean="0"/>
              <a:t>It might be replaced by new </a:t>
            </a:r>
            <a:r>
              <a:rPr lang="en-CA" dirty="0" err="1" smtClean="0"/>
              <a:t>MyBetterClass</a:t>
            </a:r>
            <a:r>
              <a:rPr lang="en-CA" dirty="0" smtClean="0"/>
              <a:t>(…) </a:t>
            </a:r>
          </a:p>
          <a:p>
            <a:pPr lvl="1"/>
            <a:r>
              <a:rPr lang="en-CA" dirty="0" smtClean="0"/>
              <a:t>Many different subclasses might exist</a:t>
            </a:r>
          </a:p>
          <a:p>
            <a:pPr lvl="2"/>
            <a:r>
              <a:rPr lang="en-CA" dirty="0" smtClean="0"/>
              <a:t>Want to be able to decide the subclass at runtime</a:t>
            </a:r>
          </a:p>
          <a:p>
            <a:pPr lvl="2"/>
            <a:r>
              <a:rPr lang="en-CA" dirty="0" smtClean="0"/>
              <a:t>Want to create the correct subclass not old superclass</a:t>
            </a:r>
          </a:p>
          <a:p>
            <a:pPr lvl="2"/>
            <a:r>
              <a:rPr lang="en-CA" dirty="0" smtClean="0"/>
              <a:t>Without ugly code present everywhere</a:t>
            </a:r>
          </a:p>
          <a:p>
            <a:pPr lvl="1"/>
            <a:r>
              <a:rPr lang="en-CA" dirty="0" smtClean="0"/>
              <a:t>Want perhaps to pass around a tool to create whatever the tool is designed to create</a:t>
            </a:r>
          </a:p>
          <a:p>
            <a:pPr lvl="1"/>
            <a:r>
              <a:rPr lang="en-CA" dirty="0" smtClean="0"/>
              <a:t>May not know what to create until run time</a:t>
            </a:r>
          </a:p>
          <a:p>
            <a:pPr lvl="2"/>
            <a:r>
              <a:rPr lang="en-US" altLang="en-US" dirty="0"/>
              <a:t>May wish to identify classes by GUID’s, and register </a:t>
            </a:r>
            <a:r>
              <a:rPr lang="en-US" altLang="en-US" dirty="0" smtClean="0"/>
              <a:t>them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5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Factory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Wrap code that creates objects inside a method</a:t>
            </a:r>
          </a:p>
          <a:p>
            <a:pPr lvl="1"/>
            <a:r>
              <a:rPr lang="en-CA" i="1" dirty="0" smtClean="0"/>
              <a:t>Interface = </a:t>
            </a:r>
            <a:r>
              <a:rPr lang="en-CA" i="1" dirty="0" err="1" smtClean="0"/>
              <a:t>createMyClass</a:t>
            </a:r>
            <a:r>
              <a:rPr lang="en-CA" i="1" dirty="0" smtClean="0"/>
              <a:t>(parameters)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We can change the class created now in one place</a:t>
            </a:r>
          </a:p>
          <a:p>
            <a:pPr lvl="1"/>
            <a:r>
              <a:rPr lang="en-CA" dirty="0" smtClean="0"/>
              <a:t>Parameter can identify what to create</a:t>
            </a:r>
          </a:p>
          <a:p>
            <a:r>
              <a:rPr lang="en-CA" dirty="0" smtClean="0"/>
              <a:t>Might make </a:t>
            </a:r>
            <a:r>
              <a:rPr lang="en-CA" dirty="0" err="1" smtClean="0"/>
              <a:t>createMyClass</a:t>
            </a:r>
            <a:r>
              <a:rPr lang="en-CA" dirty="0" smtClean="0"/>
              <a:t> static</a:t>
            </a:r>
          </a:p>
          <a:p>
            <a:pPr lvl="1"/>
            <a:r>
              <a:rPr lang="en-CA" dirty="0" err="1" smtClean="0"/>
              <a:t>Ie</a:t>
            </a:r>
            <a:r>
              <a:rPr lang="en-CA" dirty="0" smtClean="0"/>
              <a:t>.  static </a:t>
            </a:r>
            <a:r>
              <a:rPr lang="en-CA" dirty="0" err="1" smtClean="0"/>
              <a:t>MyClass</a:t>
            </a:r>
            <a:r>
              <a:rPr lang="en-CA" dirty="0" smtClean="0"/>
              <a:t>::</a:t>
            </a:r>
            <a:r>
              <a:rPr lang="en-CA" dirty="0" err="1" smtClean="0"/>
              <a:t>createMyClass</a:t>
            </a:r>
            <a:r>
              <a:rPr lang="en-CA" dirty="0" smtClean="0"/>
              <a:t>(…)</a:t>
            </a:r>
          </a:p>
          <a:p>
            <a:pPr lvl="1"/>
            <a:r>
              <a:rPr lang="en-CA" dirty="0" smtClean="0"/>
              <a:t>But this </a:t>
            </a:r>
            <a:r>
              <a:rPr lang="en-CA" dirty="0" err="1" smtClean="0"/>
              <a:t>reassociates</a:t>
            </a:r>
            <a:r>
              <a:rPr lang="en-CA" dirty="0" smtClean="0"/>
              <a:t> the creation with the class </a:t>
            </a:r>
          </a:p>
          <a:p>
            <a:r>
              <a:rPr lang="en-CA" dirty="0" smtClean="0"/>
              <a:t>If we want to pass method around put it in a factory object (clearer than pointer to method)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0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" y="620688"/>
            <a:ext cx="9037448" cy="5505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9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668"/>
            <a:ext cx="9144000" cy="54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Protects higher level code from ugly lower level detail such as which class should be created</a:t>
            </a:r>
          </a:p>
          <a:p>
            <a:r>
              <a:rPr lang="en-CA" dirty="0" smtClean="0"/>
              <a:t>Any change to the class created is made just once</a:t>
            </a:r>
          </a:p>
          <a:p>
            <a:r>
              <a:rPr lang="en-CA" dirty="0" smtClean="0"/>
              <a:t>We can make the objects to create dynamic</a:t>
            </a:r>
          </a:p>
          <a:p>
            <a:pPr lvl="1"/>
            <a:r>
              <a:rPr lang="en-CA" dirty="0" smtClean="0"/>
              <a:t>Simply pass a pointer to a factory object to the things that need to create the objects</a:t>
            </a:r>
          </a:p>
          <a:p>
            <a:pPr lvl="1"/>
            <a:r>
              <a:rPr lang="en-CA" dirty="0" smtClean="0"/>
              <a:t>Then the factory object becomes conceptually the instruction regarding what to create</a:t>
            </a:r>
          </a:p>
          <a:p>
            <a:r>
              <a:rPr lang="en-CA" dirty="0" smtClean="0"/>
              <a:t>We can override </a:t>
            </a:r>
            <a:r>
              <a:rPr lang="en-CA" dirty="0" err="1" smtClean="0"/>
              <a:t>createMyClass</a:t>
            </a:r>
            <a:r>
              <a:rPr lang="en-CA" dirty="0" smtClean="0"/>
              <a:t> in subclasses or use it in any other way we wish </a:t>
            </a:r>
          </a:p>
          <a:p>
            <a:pPr lvl="1"/>
            <a:r>
              <a:rPr lang="en-CA" dirty="0" smtClean="0"/>
              <a:t>(</a:t>
            </a:r>
            <a:r>
              <a:rPr lang="en-CA" dirty="0" err="1" smtClean="0"/>
              <a:t>ie</a:t>
            </a:r>
            <a:r>
              <a:rPr lang="en-CA" dirty="0" smtClean="0"/>
              <a:t>. Use with template design pattern described later)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2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Factory Pattern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The Factory Method Pattern defines an interface for creating an object, but lets subclasses decide which class to instantiate.</a:t>
            </a:r>
          </a:p>
          <a:p>
            <a:endParaRPr lang="en-CA" dirty="0"/>
          </a:p>
          <a:p>
            <a:r>
              <a:rPr lang="en-CA" dirty="0" smtClean="0"/>
              <a:t>Question:  How should we delete objects created using a factory.</a:t>
            </a:r>
          </a:p>
          <a:p>
            <a:r>
              <a:rPr lang="en-CA" dirty="0" smtClean="0"/>
              <a:t>Should we have a matching </a:t>
            </a:r>
            <a:r>
              <a:rPr lang="en-CA" dirty="0" err="1" smtClean="0"/>
              <a:t>deleteMyClass</a:t>
            </a:r>
            <a:r>
              <a:rPr lang="en-CA" dirty="0" smtClean="0"/>
              <a:t>()</a:t>
            </a:r>
          </a:p>
          <a:p>
            <a:r>
              <a:rPr lang="en-CA" dirty="0" smtClean="0"/>
              <a:t>Should it make the pointer to the object null</a:t>
            </a:r>
          </a:p>
          <a:p>
            <a:r>
              <a:rPr lang="en-CA" dirty="0" smtClean="0"/>
              <a:t>Or should we use reference counting??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3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Abstract Factory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CA" dirty="0" smtClean="0"/>
              <a:t>Suppose we have a factory that can be told what objects to create from a choice of all within a framework</a:t>
            </a:r>
          </a:p>
          <a:p>
            <a:r>
              <a:rPr lang="en-CA" dirty="0" smtClean="0"/>
              <a:t>Then we can create a new factory with the same “abstract” interfaces to create the same objects but from a very different framework</a:t>
            </a:r>
          </a:p>
          <a:p>
            <a:r>
              <a:rPr lang="en-CA" dirty="0" smtClean="0"/>
              <a:t>Deciding which framework to use then becomes deciding which concrete instantiation of an abstract factory class to use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6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18</a:t>
            </a:fld>
            <a:endParaRPr lang="en-CA"/>
          </a:p>
        </p:txBody>
      </p:sp>
      <p:pic>
        <p:nvPicPr>
          <p:cNvPr id="5" name="Picture 3" descr="E:\smancori\SWdesign\patterns\pics\absfactory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989E8"/>
              </a:clrFrom>
              <a:clrTo>
                <a:srgbClr val="A98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" r="-111" b="-1093"/>
          <a:stretch>
            <a:fillRect/>
          </a:stretch>
        </p:blipFill>
        <p:spPr bwMode="auto">
          <a:xfrm>
            <a:off x="228600" y="1676400"/>
            <a:ext cx="86868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7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Protects us from creating components from many frameworks that can’t talk to each other</a:t>
            </a:r>
          </a:p>
          <a:p>
            <a:r>
              <a:rPr lang="en-CA" dirty="0" smtClean="0"/>
              <a:t>Makes it easy to decide at run time which framework we want to use</a:t>
            </a:r>
          </a:p>
          <a:p>
            <a:r>
              <a:rPr lang="en-CA" dirty="0" smtClean="0"/>
              <a:t>The framework chosen is transparent to all higher level code</a:t>
            </a:r>
          </a:p>
          <a:p>
            <a:r>
              <a:rPr lang="en-CA" dirty="0" smtClean="0"/>
              <a:t>Makes it easier to add new frameworks if we have need to do so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0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Useful books</a:t>
            </a:r>
            <a:endParaRPr lang="en-CA" dirty="0"/>
          </a:p>
        </p:txBody>
      </p:sp>
      <p:sp>
        <p:nvSpPr>
          <p:cNvPr id="4" name="AutoShape 2" descr="http://ecx.images-amazon.com/images/I/81gtKoapHF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5" y="1628800"/>
            <a:ext cx="3312804" cy="41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0041" y="6036392"/>
            <a:ext cx="252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“Gang of Four” book</a:t>
            </a:r>
          </a:p>
          <a:p>
            <a:pPr algn="ctr"/>
            <a:r>
              <a:rPr lang="en-CA" dirty="0" smtClean="0"/>
              <a:t>1994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66043" cy="415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4413" y="6036392"/>
            <a:ext cx="316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Head First Design Patterns </a:t>
            </a:r>
            <a:r>
              <a:rPr lang="en-CA" dirty="0" smtClean="0"/>
              <a:t>Book</a:t>
            </a:r>
          </a:p>
          <a:p>
            <a:pPr algn="ctr"/>
            <a:r>
              <a:rPr lang="en-CA" dirty="0" smtClean="0"/>
              <a:t>2004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2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Domino’s pizza’s are flat</a:t>
            </a:r>
          </a:p>
          <a:p>
            <a:r>
              <a:rPr lang="en-CA" dirty="0" smtClean="0"/>
              <a:t>Pizza Hut’s pizza’s are deep dish pizza’s</a:t>
            </a:r>
          </a:p>
          <a:p>
            <a:r>
              <a:rPr lang="en-CA" dirty="0" smtClean="0"/>
              <a:t>Both offer a variety of subclasses of pizzas</a:t>
            </a:r>
          </a:p>
          <a:p>
            <a:r>
              <a:rPr lang="en-CA" dirty="0" smtClean="0"/>
              <a:t>If we create an abstract factory</a:t>
            </a:r>
          </a:p>
          <a:p>
            <a:pPr lvl="1"/>
            <a:r>
              <a:rPr lang="en-CA" dirty="0" smtClean="0"/>
              <a:t>Subclass a Domino’s pizza factory</a:t>
            </a:r>
          </a:p>
          <a:p>
            <a:pPr lvl="1"/>
            <a:r>
              <a:rPr lang="en-CA" dirty="0" smtClean="0"/>
              <a:t>Subclass a Pizza Hut’s pizza factory</a:t>
            </a:r>
          </a:p>
          <a:p>
            <a:r>
              <a:rPr lang="en-CA" dirty="0" smtClean="0"/>
              <a:t>We won’t need to create a pizza store for each</a:t>
            </a:r>
          </a:p>
          <a:p>
            <a:pPr lvl="1"/>
            <a:r>
              <a:rPr lang="en-CA" dirty="0" smtClean="0"/>
              <a:t>Just give each pizza store a different factory</a:t>
            </a:r>
          </a:p>
          <a:p>
            <a:r>
              <a:rPr lang="en-CA" dirty="0" smtClean="0"/>
              <a:t>Adding support for New York Pizza</a:t>
            </a:r>
          </a:p>
          <a:p>
            <a:pPr lvl="1"/>
            <a:r>
              <a:rPr lang="en-CA" dirty="0" smtClean="0"/>
              <a:t>Piece of cake (pizza)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304800"/>
            <a:ext cx="8982075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4046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This is employing the template design pattern (described later)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38" y="4622849"/>
            <a:ext cx="8229600" cy="176105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This is the template approach</a:t>
            </a:r>
          </a:p>
          <a:p>
            <a:r>
              <a:rPr lang="en-CA" dirty="0" smtClean="0"/>
              <a:t>Can also pass factory to </a:t>
            </a:r>
            <a:r>
              <a:rPr lang="en-CA" dirty="0" err="1" smtClean="0"/>
              <a:t>pizzastore</a:t>
            </a:r>
            <a:endParaRPr lang="en-CA" dirty="0" smtClean="0"/>
          </a:p>
          <a:p>
            <a:pPr lvl="1"/>
            <a:r>
              <a:rPr lang="en-CA" dirty="0" smtClean="0"/>
              <a:t>Save it internally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This is the strategy design pattern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22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2" y="332656"/>
            <a:ext cx="9144000" cy="42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Abstract Factory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Abstract Factory Pattern provides an interface for creating families of related or dependent objects without specifying their concrete classes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3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Builder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Want to construct a complex object built from many component objects</a:t>
            </a:r>
          </a:p>
          <a:p>
            <a:r>
              <a:rPr lang="en-CA" dirty="0" smtClean="0"/>
              <a:t>Want to say what must be constructed</a:t>
            </a:r>
          </a:p>
          <a:p>
            <a:r>
              <a:rPr lang="en-CA" dirty="0" smtClean="0"/>
              <a:t>But don’t want to expose the details of how the object is composed from its components</a:t>
            </a:r>
          </a:p>
          <a:p>
            <a:r>
              <a:rPr lang="en-CA" dirty="0" smtClean="0"/>
              <a:t>Use a builder object that keeps track of the object being built and allows construction to be performed via method calls in the builder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5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25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457200"/>
            <a:ext cx="88868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26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29"/>
            <a:ext cx="9144000" cy="65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Advantage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CA" dirty="0" smtClean="0"/>
              <a:t>Programming to an interface</a:t>
            </a:r>
          </a:p>
          <a:p>
            <a:r>
              <a:rPr lang="en-CA" dirty="0" smtClean="0"/>
              <a:t>Objects built according to actions, not code</a:t>
            </a:r>
          </a:p>
          <a:p>
            <a:r>
              <a:rPr lang="en-CA" dirty="0" smtClean="0"/>
              <a:t>The composite objects are be constructed differently within the builder transparently</a:t>
            </a:r>
          </a:p>
          <a:p>
            <a:r>
              <a:rPr lang="en-CA" dirty="0" smtClean="0"/>
              <a:t>Additional useful structures such as indices, hashing etc. can be implemented as needed inside the builder</a:t>
            </a:r>
          </a:p>
          <a:p>
            <a:r>
              <a:rPr lang="en-CA" dirty="0" smtClean="0"/>
              <a:t>But extra layer of indirection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9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Builder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Builder Pattern encapsulates the construction of a product and allows it to be constructed as a sequence of steps.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Singleton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Ensure there is only one instance of an object</a:t>
            </a:r>
          </a:p>
          <a:p>
            <a:r>
              <a:rPr lang="en-CA" dirty="0"/>
              <a:t>Ensures that global objects are not misused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Use a factory to construct it</a:t>
            </a:r>
          </a:p>
          <a:p>
            <a:r>
              <a:rPr lang="en-CA" dirty="0" smtClean="0"/>
              <a:t>Have the factory return it if already constructed</a:t>
            </a:r>
          </a:p>
          <a:p>
            <a:r>
              <a:rPr lang="en-CA" dirty="0" smtClean="0"/>
              <a:t>Make the constructor(s) private to the class</a:t>
            </a:r>
          </a:p>
          <a:p>
            <a:r>
              <a:rPr lang="en-CA" dirty="0" smtClean="0"/>
              <a:t>Put the factory method in the class</a:t>
            </a:r>
          </a:p>
          <a:p>
            <a:r>
              <a:rPr lang="en-CA" dirty="0" smtClean="0"/>
              <a:t>Be careful to ensure logic is thread safe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3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 smtClean="0"/>
              <a:t>A design pattern</a:t>
            </a:r>
            <a:r>
              <a:rPr lang="en-CA" dirty="0" smtClean="0"/>
              <a:t> is a general solution </a:t>
            </a:r>
            <a:br>
              <a:rPr lang="en-CA" dirty="0" smtClean="0"/>
            </a:br>
            <a:r>
              <a:rPr lang="en-CA" dirty="0" smtClean="0"/>
              <a:t>to a</a:t>
            </a:r>
            <a:r>
              <a:rPr lang="en-CA" dirty="0"/>
              <a:t> </a:t>
            </a:r>
            <a:r>
              <a:rPr lang="en-CA" dirty="0" smtClean="0"/>
              <a:t>common problem in a context.</a:t>
            </a:r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44008" y="3284984"/>
            <a:ext cx="295232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1680" y="3789040"/>
            <a:ext cx="36004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2615" y="3789040"/>
            <a:ext cx="1935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58378" y="4509120"/>
            <a:ext cx="21379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i="1" dirty="0" smtClean="0"/>
              <a:t>What you have</a:t>
            </a:r>
            <a:endParaRPr lang="en-CA" sz="25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4509120"/>
            <a:ext cx="21719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i="1" dirty="0" smtClean="0"/>
              <a:t>What you want</a:t>
            </a:r>
            <a:endParaRPr lang="en-CA" sz="25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1894329"/>
            <a:ext cx="23841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i="1" dirty="0" smtClean="0"/>
              <a:t>What you can do</a:t>
            </a:r>
            <a:endParaRPr lang="en-CA" sz="2500" i="1" dirty="0"/>
          </a:p>
        </p:txBody>
      </p:sp>
      <p:sp>
        <p:nvSpPr>
          <p:cNvPr id="28" name="Arc 27"/>
          <p:cNvSpPr/>
          <p:nvPr/>
        </p:nvSpPr>
        <p:spPr>
          <a:xfrm rot="222720">
            <a:off x="7219059" y="2132856"/>
            <a:ext cx="914400" cy="1011726"/>
          </a:xfrm>
          <a:prstGeom prst="arc">
            <a:avLst>
              <a:gd name="adj1" fmla="val 16200000"/>
              <a:gd name="adj2" fmla="val 5057371"/>
            </a:avLst>
          </a:prstGeom>
          <a:noFill/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rot="10631584" flipH="1">
            <a:off x="7094981" y="3581892"/>
            <a:ext cx="1002708" cy="1165755"/>
          </a:xfrm>
          <a:prstGeom prst="arc">
            <a:avLst>
              <a:gd name="adj1" fmla="val 16200000"/>
              <a:gd name="adj2" fmla="val 5057371"/>
            </a:avLst>
          </a:prstGeom>
          <a:noFill/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 rot="11052297">
            <a:off x="1094388" y="3713546"/>
            <a:ext cx="914400" cy="1126933"/>
          </a:xfrm>
          <a:prstGeom prst="arc">
            <a:avLst>
              <a:gd name="adj1" fmla="val 16200000"/>
              <a:gd name="adj2" fmla="val 5057371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4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461962"/>
            <a:ext cx="7496175" cy="593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= null;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86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32271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The constructor is private so it can’t be invoked directly from outside of the class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Singleton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Singleton Pattern ensures that a class has only one instance, and provides a global point of access to it</a:t>
            </a:r>
          </a:p>
          <a:p>
            <a:r>
              <a:rPr lang="en-CA" dirty="0" smtClean="0"/>
              <a:t>Need to ensure that the assignment of the single instance to a static variable (as well as other operations) are thread safe if might be using singleton in multiple threads</a:t>
            </a:r>
          </a:p>
          <a:p>
            <a:r>
              <a:rPr lang="en-CA" dirty="0" smtClean="0"/>
              <a:t>Question: how might a singleton object be deleted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3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Multiton</a:t>
            </a:r>
            <a:r>
              <a:rPr lang="en-CA" dirty="0" smtClean="0"/>
              <a:t>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Generalisation of the Singleton Design Pattern</a:t>
            </a:r>
          </a:p>
          <a:p>
            <a:r>
              <a:rPr lang="en-CA" dirty="0" smtClean="0"/>
              <a:t>Creates a singleton object associated with a given key</a:t>
            </a:r>
          </a:p>
          <a:p>
            <a:r>
              <a:rPr lang="en-CA" dirty="0" smtClean="0"/>
              <a:t>Enforces a one-to-one mapping between keys and the object (if present) associated with that key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8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 Pool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Consider implementing if you have a lot of objects of the same type being constantly created and deleted</a:t>
            </a:r>
          </a:p>
          <a:p>
            <a:r>
              <a:rPr lang="en-CA" dirty="0" smtClean="0"/>
              <a:t>Factory maintains a list of constructed but now release objects</a:t>
            </a:r>
          </a:p>
          <a:p>
            <a:r>
              <a:rPr lang="en-CA" dirty="0" smtClean="0"/>
              <a:t>Creation involves returning an object from the pool if it exists else creating a new object</a:t>
            </a:r>
          </a:p>
          <a:p>
            <a:r>
              <a:rPr lang="en-CA" dirty="0" smtClean="0"/>
              <a:t>Deletion involves adding deleted object to the pool for later reuse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 smtClean="0"/>
              <a:t>Malloc</a:t>
            </a:r>
            <a:r>
              <a:rPr lang="en-CA" dirty="0" smtClean="0"/>
              <a:t>/new are expensive operations</a:t>
            </a:r>
          </a:p>
          <a:p>
            <a:r>
              <a:rPr lang="en-CA" dirty="0" smtClean="0"/>
              <a:t>Dramatically reducing the need to create memory can produce significant performance improvement</a:t>
            </a:r>
          </a:p>
          <a:p>
            <a:r>
              <a:rPr lang="en-CA" dirty="0" smtClean="0"/>
              <a:t>Can return elements of a large array instead of creating each element independently</a:t>
            </a:r>
          </a:p>
          <a:p>
            <a:r>
              <a:rPr lang="en-CA" dirty="0" smtClean="0"/>
              <a:t>Can also manage the maximum number of objects of a type created more easily and potentially transparently</a:t>
            </a:r>
          </a:p>
          <a:p>
            <a:r>
              <a:rPr lang="en-CA" dirty="0" smtClean="0"/>
              <a:t>Can potentially control number of threads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5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Prototype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collection of proto-typical instantiations of a class exist</a:t>
            </a:r>
          </a:p>
          <a:p>
            <a:r>
              <a:rPr lang="en-CA" dirty="0" smtClean="0"/>
              <a:t>To create a new instance of one of these classes the class is cloned from its prototype</a:t>
            </a:r>
          </a:p>
          <a:p>
            <a:r>
              <a:rPr lang="en-CA" dirty="0" smtClean="0"/>
              <a:t>Or if the class has no state it can simply be reused in many places (see: flyweight pattern)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461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06" y="332656"/>
            <a:ext cx="5059734" cy="2215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3" y="2547784"/>
            <a:ext cx="7095132" cy="38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46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How an instance of a class is to be created is fully determined by referring to an example</a:t>
            </a:r>
          </a:p>
          <a:p>
            <a:r>
              <a:rPr lang="en-CA" dirty="0" smtClean="0"/>
              <a:t>This might simplify the construction of a very complex object</a:t>
            </a:r>
          </a:p>
          <a:p>
            <a:r>
              <a:rPr lang="en-CA" dirty="0" smtClean="0"/>
              <a:t>New prototypes can be added to the list</a:t>
            </a:r>
          </a:p>
          <a:p>
            <a:pPr lvl="1"/>
            <a:r>
              <a:rPr lang="en-CA" dirty="0" smtClean="0"/>
              <a:t>Afterwards easy to create copies of these</a:t>
            </a:r>
          </a:p>
          <a:p>
            <a:r>
              <a:rPr lang="en-CA" dirty="0" smtClean="0"/>
              <a:t>Users may choose the prototype they want</a:t>
            </a:r>
          </a:p>
          <a:p>
            <a:pPr lvl="1"/>
            <a:r>
              <a:rPr lang="en-CA" dirty="0" smtClean="0"/>
              <a:t>Can visually show the choices easily</a:t>
            </a:r>
          </a:p>
          <a:p>
            <a:r>
              <a:rPr lang="en-CA" dirty="0" smtClean="0"/>
              <a:t>But copying an object can also be complicated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249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r>
              <a:rPr lang="en-CA" dirty="0" smtClean="0"/>
              <a:t>Structural Design Patterns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77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Pattern Index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06198"/>
              </p:ext>
            </p:extLst>
          </p:nvPr>
        </p:nvGraphicFramePr>
        <p:xfrm>
          <a:off x="1524000" y="1397000"/>
          <a:ext cx="700844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147"/>
                <a:gridCol w="2336147"/>
                <a:gridCol w="2336147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Creational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Structural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Behavioural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Factory</a:t>
                      </a:r>
                      <a:r>
                        <a:rPr lang="en-CA" baseline="0" dirty="0" smtClean="0"/>
                        <a:t> Method</a:t>
                      </a:r>
                      <a:endParaRPr lang="en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Adapter</a:t>
                      </a:r>
                      <a:endParaRPr lang="en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Template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Abstract Factory</a:t>
                      </a:r>
                      <a:endParaRPr lang="en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Bridge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Strategy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Builder</a:t>
                      </a:r>
                      <a:endParaRPr lang="en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Composite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Command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Singleton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Decorator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State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err="1"/>
                        <a:t>Multiton</a:t>
                      </a:r>
                      <a:endParaRPr lang="en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Facade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Visitor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Object pool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Flyweight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Chain of Responsibility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Prototype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/>
                        <a:t>Front controller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Interpreter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Proxy</a:t>
                      </a:r>
                      <a:endParaRPr lang="en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Observer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Iterator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Mediator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dirty="0" smtClean="0"/>
                        <a:t>Memento</a:t>
                      </a:r>
                      <a:endParaRPr lang="en-CA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40</a:t>
            </a:fld>
            <a:endParaRPr lang="en-CA"/>
          </a:p>
        </p:txBody>
      </p:sp>
      <p:sp>
        <p:nvSpPr>
          <p:cNvPr id="10" name="AutoShape 6" descr="http://uxrepo.com/static/icon-sets/dripicons/png32/512/000000/lock-512-0000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8" descr="http://uxrepo.com/static/icon-sets/dripicons/png32/512/000000/lock-512-00000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11" descr="http://uxrepo.com/static/icon-sets/dripicons/png32/256/000000/lock-256-00000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13" descr="http://uxrepo.com/static/icon-sets/dripicons/png32/256/000000/lock-256-00000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2" name="Group 21"/>
          <p:cNvGrpSpPr/>
          <p:nvPr/>
        </p:nvGrpSpPr>
        <p:grpSpPr>
          <a:xfrm>
            <a:off x="1489147" y="1492870"/>
            <a:ext cx="6165707" cy="1148116"/>
            <a:chOff x="1659532" y="1974521"/>
            <a:chExt cx="6165707" cy="114811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231396" y="2640986"/>
              <a:ext cx="2843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352641" y="2356894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uses</a:t>
              </a:r>
              <a:endParaRPr lang="en-CA" sz="1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59532" y="2004006"/>
              <a:ext cx="1571864" cy="1096360"/>
              <a:chOff x="1659532" y="2004006"/>
              <a:chExt cx="1571864" cy="109636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9532" y="2181607"/>
                <a:ext cx="1450198" cy="91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3032" y="2004006"/>
                <a:ext cx="248364" cy="355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571" y="2159335"/>
              <a:ext cx="1478486" cy="963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875" y="1974521"/>
              <a:ext cx="248364" cy="355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502862" y="3147186"/>
            <a:ext cx="6138277" cy="1134807"/>
            <a:chOff x="1629051" y="3223286"/>
            <a:chExt cx="6138277" cy="1134807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091" y="3400887"/>
              <a:ext cx="1481535" cy="957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3200915" y="3879490"/>
              <a:ext cx="28439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84830" y="3578488"/>
              <a:ext cx="147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strike="sngStrike" dirty="0" smtClean="0"/>
                <a:t>uses</a:t>
              </a:r>
              <a:r>
                <a:rPr lang="en-CA" sz="1400" dirty="0" smtClean="0"/>
                <a:t> wants to use</a:t>
              </a:r>
              <a:endParaRPr lang="en-CA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29051" y="3242510"/>
              <a:ext cx="1571864" cy="1096360"/>
              <a:chOff x="1659532" y="2004006"/>
              <a:chExt cx="1571864" cy="109636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9532" y="2181607"/>
                <a:ext cx="1450198" cy="91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3032" y="2004006"/>
                <a:ext cx="248364" cy="355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964" y="3223286"/>
              <a:ext cx="248364" cy="355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196770" y="4788194"/>
            <a:ext cx="6750460" cy="1134807"/>
            <a:chOff x="1047348" y="4912180"/>
            <a:chExt cx="6750460" cy="1134807"/>
          </a:xfrm>
        </p:grpSpPr>
        <p:grpSp>
          <p:nvGrpSpPr>
            <p:cNvPr id="36" name="Group 35"/>
            <p:cNvGrpSpPr/>
            <p:nvPr/>
          </p:nvGrpSpPr>
          <p:grpSpPr>
            <a:xfrm>
              <a:off x="1047348" y="4931403"/>
              <a:ext cx="1571864" cy="1096360"/>
              <a:chOff x="1659532" y="2004006"/>
              <a:chExt cx="1571864" cy="1096360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9532" y="2181607"/>
                <a:ext cx="1450198" cy="91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3032" y="2004006"/>
                <a:ext cx="248364" cy="355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0" name="Straight Arrow Connector 39"/>
            <p:cNvCxnSpPr/>
            <p:nvPr/>
          </p:nvCxnSpPr>
          <p:spPr>
            <a:xfrm>
              <a:off x="2873543" y="5479583"/>
              <a:ext cx="9688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222571" y="4912180"/>
              <a:ext cx="1575237" cy="1134807"/>
              <a:chOff x="6222571" y="4931718"/>
              <a:chExt cx="1575237" cy="1134807"/>
            </a:xfrm>
          </p:grpSpPr>
          <p:pic>
            <p:nvPicPr>
              <p:cNvPr id="42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571" y="5109319"/>
                <a:ext cx="1481535" cy="957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9444" y="4931718"/>
                <a:ext cx="248364" cy="355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5" name="Straight Arrow Connector 44"/>
            <p:cNvCxnSpPr/>
            <p:nvPr/>
          </p:nvCxnSpPr>
          <p:spPr>
            <a:xfrm>
              <a:off x="4999396" y="5479583"/>
              <a:ext cx="9688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5" name="Picture 17" descr="C:\Users\okononenko\Downloads\question-mark-51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719" y="5155410"/>
              <a:ext cx="648346" cy="64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4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088"/>
            <a:ext cx="8229600" cy="4646075"/>
          </a:xfrm>
        </p:spPr>
        <p:txBody>
          <a:bodyPr>
            <a:normAutofit fontScale="92500" lnSpcReduction="10000"/>
          </a:bodyPr>
          <a:lstStyle/>
          <a:p>
            <a:r>
              <a:rPr lang="en-CA" i="1" dirty="0" smtClean="0"/>
              <a:t>Intent</a:t>
            </a:r>
            <a:r>
              <a:rPr lang="en-CA" dirty="0" smtClean="0"/>
              <a:t>: “Convert the interface of one class to make it compatible with another class.”</a:t>
            </a:r>
          </a:p>
          <a:p>
            <a:r>
              <a:rPr lang="en-CA" i="1" dirty="0" smtClean="0"/>
              <a:t>Motivation</a:t>
            </a:r>
            <a:r>
              <a:rPr lang="en-CA" dirty="0" smtClean="0"/>
              <a:t>: Components often have incompatible interfaces that cannot be used by a client but also cannot be modified.</a:t>
            </a:r>
          </a:p>
          <a:p>
            <a:r>
              <a:rPr lang="en-CA" i="1" dirty="0" smtClean="0"/>
              <a:t>Applicability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When an intermediate representation between one component and another is required</a:t>
            </a:r>
          </a:p>
          <a:p>
            <a:pPr lvl="1"/>
            <a:r>
              <a:rPr lang="en-CA" dirty="0" smtClean="0"/>
              <a:t>When you want to isolate a client from changes in an external component’s interface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20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b="1" dirty="0" smtClean="0"/>
              <a:t>Two</a:t>
            </a:r>
            <a:r>
              <a:rPr lang="en-CA" dirty="0" smtClean="0"/>
              <a:t> kinds of adapters: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Object adapters (use composition)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Class adapters (use multiple inheritance)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2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Object Adapter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43</a:t>
            </a:fld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589663"/>
            <a:ext cx="551497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478" y="6315559"/>
            <a:ext cx="187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[en.wikipedia.org]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165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Adapter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01478" y="6315559"/>
            <a:ext cx="187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[en.wikipedia.org]</a:t>
            </a:r>
            <a:endParaRPr lang="en-CA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8" y="1521162"/>
            <a:ext cx="54149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Participants:</a:t>
            </a:r>
          </a:p>
          <a:p>
            <a:pPr marL="806450" lvl="1" indent="-349250"/>
            <a:r>
              <a:rPr lang="en-CA" i="1" dirty="0" smtClean="0"/>
              <a:t>Client</a:t>
            </a:r>
            <a:r>
              <a:rPr lang="en-CA" dirty="0" smtClean="0"/>
              <a:t>: Calls the adapter; is completely isolated from the </a:t>
            </a:r>
            <a:r>
              <a:rPr lang="en-CA" dirty="0" err="1" smtClean="0"/>
              <a:t>adaptee</a:t>
            </a:r>
            <a:r>
              <a:rPr lang="en-CA" dirty="0" smtClean="0"/>
              <a:t>.</a:t>
            </a:r>
          </a:p>
          <a:p>
            <a:pPr lvl="1"/>
            <a:r>
              <a:rPr lang="en-CA" i="1" dirty="0" smtClean="0"/>
              <a:t>Adapter</a:t>
            </a:r>
            <a:r>
              <a:rPr lang="en-CA" dirty="0" smtClean="0"/>
              <a:t>: Forwards calls between client and adapter. The adapter may have to interact with multiple classes.</a:t>
            </a:r>
          </a:p>
          <a:p>
            <a:pPr lvl="1"/>
            <a:r>
              <a:rPr lang="en-CA" i="1" dirty="0" err="1" smtClean="0"/>
              <a:t>Adaptee</a:t>
            </a:r>
            <a:r>
              <a:rPr lang="en-CA" dirty="0" smtClean="0"/>
              <a:t>: A component being adapted.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might be </a:t>
            </a:r>
            <a:r>
              <a:rPr lang="en-CA" b="1" i="1" dirty="0" smtClean="0"/>
              <a:t>no</a:t>
            </a:r>
            <a:r>
              <a:rPr lang="en-CA" dirty="0" smtClean="0"/>
              <a:t> exact match between old and new interfaces: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Clients have to watch for potential exceptions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46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634023" y="2741061"/>
            <a:ext cx="5875954" cy="1562318"/>
            <a:chOff x="1563553" y="2772057"/>
            <a:chExt cx="5875954" cy="156231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553" y="2772057"/>
              <a:ext cx="2295846" cy="156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135" y="2772057"/>
              <a:ext cx="2305372" cy="156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 rot="10800000">
            <a:off x="2642461" y="3719593"/>
            <a:ext cx="278969" cy="170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5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Bridge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Separates abstraction from its implementation</a:t>
            </a:r>
          </a:p>
          <a:p>
            <a:r>
              <a:rPr lang="en-CA" dirty="0" smtClean="0"/>
              <a:t>The abstraction can be very different from the implementation</a:t>
            </a:r>
          </a:p>
          <a:p>
            <a:r>
              <a:rPr lang="en-CA" dirty="0" smtClean="0"/>
              <a:t>The abstraction uses code to “bridge” the differences</a:t>
            </a:r>
          </a:p>
          <a:p>
            <a:r>
              <a:rPr lang="en-CA" dirty="0" smtClean="0"/>
              <a:t>Replaces is-a inheritance / implementation relationship with has-as composition relationship</a:t>
            </a:r>
          </a:p>
          <a:p>
            <a:r>
              <a:rPr lang="en-CA" dirty="0" smtClean="0"/>
              <a:t>Essentially a wrapper hiding implementation</a:t>
            </a:r>
          </a:p>
          <a:p>
            <a:r>
              <a:rPr lang="en-CA" dirty="0" smtClean="0"/>
              <a:t>Useful when the implementation might be selectable or switchable at run 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188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48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06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One usage of strategy design pattern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3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Composite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Given a hierarchy implement the same interface on every member of this hierarchy even if members differ</a:t>
            </a:r>
          </a:p>
          <a:p>
            <a:r>
              <a:rPr lang="en-CA" dirty="0" smtClean="0"/>
              <a:t>Subclass from this common functionality</a:t>
            </a:r>
          </a:p>
          <a:p>
            <a:r>
              <a:rPr lang="en-CA" dirty="0" smtClean="0"/>
              <a:t>Do not distinguish between actions on a leaf and actions on a subtree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 . Move location of leaf / subtree</a:t>
            </a:r>
          </a:p>
          <a:p>
            <a:pPr lvl="1"/>
            <a:r>
              <a:rPr lang="en-CA" dirty="0" smtClean="0"/>
              <a:t>Traverse all nodes in/under node</a:t>
            </a:r>
          </a:p>
          <a:p>
            <a:pPr lvl="1"/>
            <a:r>
              <a:rPr lang="en-CA" dirty="0" smtClean="0"/>
              <a:t>Print tree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22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 cook knows a lot of recipes</a:t>
            </a:r>
          </a:p>
          <a:p>
            <a:pPr lvl="1"/>
            <a:r>
              <a:rPr lang="en-CA" dirty="0" smtClean="0"/>
              <a:t>They look up the ones they forget</a:t>
            </a:r>
          </a:p>
          <a:p>
            <a:r>
              <a:rPr lang="en-CA" dirty="0" smtClean="0"/>
              <a:t>Design patterns are recipes for programmers</a:t>
            </a:r>
          </a:p>
          <a:p>
            <a:r>
              <a:rPr lang="en-CA" dirty="0" smtClean="0"/>
              <a:t>How can you choice a good strategy</a:t>
            </a:r>
          </a:p>
          <a:p>
            <a:pPr lvl="1"/>
            <a:r>
              <a:rPr lang="en-CA" dirty="0" smtClean="0"/>
              <a:t>If you don’t know the range of available strategies</a:t>
            </a:r>
          </a:p>
          <a:p>
            <a:r>
              <a:rPr lang="en-CA" dirty="0" smtClean="0"/>
              <a:t>How can you talk about the choices</a:t>
            </a:r>
          </a:p>
          <a:p>
            <a:pPr lvl="1"/>
            <a:r>
              <a:rPr lang="en-CA" dirty="0" smtClean="0"/>
              <a:t>If they don’t have well understood names</a:t>
            </a:r>
          </a:p>
          <a:p>
            <a:r>
              <a:rPr lang="en-CA" dirty="0" smtClean="0"/>
              <a:t>Angel cake</a:t>
            </a:r>
          </a:p>
          <a:p>
            <a:pPr lvl="1"/>
            <a:r>
              <a:rPr lang="en-CA" dirty="0" smtClean="0"/>
              <a:t>Instruction:  Fold don’t stir..</a:t>
            </a:r>
          </a:p>
          <a:p>
            <a:pPr lvl="1"/>
            <a:r>
              <a:rPr lang="en-CA" dirty="0" smtClean="0"/>
              <a:t>I used a food blender because it was there</a:t>
            </a:r>
          </a:p>
          <a:p>
            <a:pPr lvl="2"/>
            <a:r>
              <a:rPr lang="en-CA" dirty="0" smtClean="0"/>
              <a:t>My angel cake was afterwards remembered as a pancake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8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50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5076120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42" y="2924944"/>
            <a:ext cx="500627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5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51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0628"/>
            <a:ext cx="7269807" cy="59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44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Composite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Composite Pattern allows you to compose objects into tree structures to represent part-whole hierarchies. </a:t>
            </a:r>
          </a:p>
          <a:p>
            <a:r>
              <a:rPr lang="en-CA" dirty="0" smtClean="0"/>
              <a:t>Composite lets client treat individual objects and composition of objects uniformly, irrespective of how the objects within the hierarchy differ.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61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6292"/>
            <a:ext cx="8229600" cy="30764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WARNING: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Overuse of design patterns can lead to code that is downright over-engineered.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Always go with the simplest solution that does the job and introduce patterns only where the need emerges.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55722" y="6244503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[Head First Design Patterns]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2546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design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CA" dirty="0" smtClean="0">
                <a:solidFill>
                  <a:srgbClr val="FF0000"/>
                </a:solidFill>
              </a:rPr>
              <a:t>Program </a:t>
            </a:r>
            <a:r>
              <a:rPr lang="en-CA" dirty="0">
                <a:solidFill>
                  <a:srgbClr val="FF0000"/>
                </a:solidFill>
              </a:rPr>
              <a:t>to interfaces not to an implementation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Separate what changes from what does </a:t>
            </a:r>
            <a:r>
              <a:rPr lang="en-CA" dirty="0" smtClean="0">
                <a:solidFill>
                  <a:srgbClr val="FF0000"/>
                </a:solidFill>
              </a:rPr>
              <a:t>not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Encapsulate what varies behind an interface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Favor composition over inheritance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Loosely couple objects that interact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Classes should be open for extension, but closed for modification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Each class should have one responsibility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Depend on abstractions, not concrete classes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5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Good use of Design Pattern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Let design patterns emerge from your design, don’t use them just because you should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Always choose the simplest solution that meets your need</a:t>
            </a:r>
          </a:p>
          <a:p>
            <a:r>
              <a:rPr lang="en-CA" dirty="0">
                <a:solidFill>
                  <a:srgbClr val="FF0000"/>
                </a:solidFill>
              </a:rPr>
              <a:t>Always use the pattern if it simplifies the </a:t>
            </a:r>
            <a:r>
              <a:rPr lang="en-CA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Know all the design patterns out there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Talk a pattern when that simplifies conversation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4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CA" dirty="0" smtClean="0"/>
              <a:t>Creational Design Patterns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4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1796</Words>
  <Application>Microsoft Office PowerPoint</Application>
  <PresentationFormat>On-screen Show (4:3)</PresentationFormat>
  <Paragraphs>298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Design Patterns</vt:lpstr>
      <vt:lpstr>Useful books</vt:lpstr>
      <vt:lpstr>PowerPoint Presentation</vt:lpstr>
      <vt:lpstr>Design Pattern Index</vt:lpstr>
      <vt:lpstr>Motivation</vt:lpstr>
      <vt:lpstr>PowerPoint Presentation</vt:lpstr>
      <vt:lpstr>Good design principles</vt:lpstr>
      <vt:lpstr>Good use of Design Pattern Principles</vt:lpstr>
      <vt:lpstr>Creational Design Patterns</vt:lpstr>
      <vt:lpstr>Factory Design Pattern Goals</vt:lpstr>
      <vt:lpstr>Problems with using new</vt:lpstr>
      <vt:lpstr>Factory Solution</vt:lpstr>
      <vt:lpstr>PowerPoint Presentation</vt:lpstr>
      <vt:lpstr>PowerPoint Presentation</vt:lpstr>
      <vt:lpstr>Advantages</vt:lpstr>
      <vt:lpstr>Factory Pattern Definition</vt:lpstr>
      <vt:lpstr>Abstract Factory Pattern</vt:lpstr>
      <vt:lpstr>PowerPoint Presentation</vt:lpstr>
      <vt:lpstr>Advantages</vt:lpstr>
      <vt:lpstr>Example</vt:lpstr>
      <vt:lpstr>PowerPoint Presentation</vt:lpstr>
      <vt:lpstr>PowerPoint Presentation</vt:lpstr>
      <vt:lpstr>Abstract Factory Definition</vt:lpstr>
      <vt:lpstr>Builder Design Pattern</vt:lpstr>
      <vt:lpstr>PowerPoint Presentation</vt:lpstr>
      <vt:lpstr>PowerPoint Presentation</vt:lpstr>
      <vt:lpstr>Advantage</vt:lpstr>
      <vt:lpstr>Builder Definition</vt:lpstr>
      <vt:lpstr>Singleton Design Pattern</vt:lpstr>
      <vt:lpstr>PowerPoint Presentation</vt:lpstr>
      <vt:lpstr>PowerPoint Presentation</vt:lpstr>
      <vt:lpstr>Singleton Definition</vt:lpstr>
      <vt:lpstr>Multiton Pattern</vt:lpstr>
      <vt:lpstr>Object Pool Design Pattern</vt:lpstr>
      <vt:lpstr>Advantages</vt:lpstr>
      <vt:lpstr>Prototype</vt:lpstr>
      <vt:lpstr>PowerPoint Presentation</vt:lpstr>
      <vt:lpstr>Advantages</vt:lpstr>
      <vt:lpstr>Structural Design Patterns</vt:lpstr>
      <vt:lpstr>Adapter</vt:lpstr>
      <vt:lpstr>Adapter</vt:lpstr>
      <vt:lpstr>Adapter</vt:lpstr>
      <vt:lpstr>Object Adapter</vt:lpstr>
      <vt:lpstr>Class Adapter</vt:lpstr>
      <vt:lpstr>Adapter</vt:lpstr>
      <vt:lpstr>Adapter</vt:lpstr>
      <vt:lpstr>Bridge Design Pattern</vt:lpstr>
      <vt:lpstr>PowerPoint Presentation</vt:lpstr>
      <vt:lpstr>Composite Design Pattern</vt:lpstr>
      <vt:lpstr>PowerPoint Presentation</vt:lpstr>
      <vt:lpstr>PowerPoint Presentation</vt:lpstr>
      <vt:lpstr>Composite Definition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Patterns</dc:title>
  <dc:creator>okononenko</dc:creator>
  <cp:lastModifiedBy>Ian</cp:lastModifiedBy>
  <cp:revision>101</cp:revision>
  <dcterms:created xsi:type="dcterms:W3CDTF">2016-02-03T02:53:19Z</dcterms:created>
  <dcterms:modified xsi:type="dcterms:W3CDTF">2017-06-28T18:45:58Z</dcterms:modified>
</cp:coreProperties>
</file>