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A3643-B295-4537-B99D-21124AEE5D08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E1658-6D95-4C3A-ADE3-90E59D9B48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08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1658-6D95-4C3A-ADE3-90E59D9B488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62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0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77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74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165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13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70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228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077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899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70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44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55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06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32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81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604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11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55785A-C8E8-4DE6-8251-C7C688EAB78A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A9D66E-7F95-4942-A096-AD9E59EEE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066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dirty="0"/>
              <a:t>DL-Lite</a:t>
            </a:r>
            <a:r>
              <a:rPr lang="fr-FR" dirty="0"/>
              <a:t>: Tractable Description </a:t>
            </a:r>
            <a:r>
              <a:rPr lang="fr-FR" dirty="0" err="1"/>
              <a:t>Logics</a:t>
            </a:r>
            <a:r>
              <a:rPr lang="fr-FR" dirty="0"/>
              <a:t> for Ontologies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194" y="3886200"/>
            <a:ext cx="9430795" cy="274102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CA" dirty="0" smtClean="0"/>
              <a:t>Authors: </a:t>
            </a:r>
            <a:r>
              <a:rPr lang="it-IT" dirty="0"/>
              <a:t>Diego </a:t>
            </a:r>
            <a:r>
              <a:rPr lang="it-IT" dirty="0" smtClean="0"/>
              <a:t>Calvanese, </a:t>
            </a:r>
            <a:r>
              <a:rPr lang="it-IT" dirty="0"/>
              <a:t>Giuseppe De </a:t>
            </a:r>
            <a:r>
              <a:rPr lang="it-IT" dirty="0" smtClean="0"/>
              <a:t>Giacomo, </a:t>
            </a:r>
            <a:r>
              <a:rPr lang="it-IT" dirty="0"/>
              <a:t>Domenico </a:t>
            </a:r>
            <a:r>
              <a:rPr lang="it-IT" dirty="0" smtClean="0"/>
              <a:t>Lembo, </a:t>
            </a:r>
            <a:r>
              <a:rPr lang="it-IT" dirty="0"/>
              <a:t>Maurizio </a:t>
            </a:r>
            <a:r>
              <a:rPr lang="it-IT" dirty="0" smtClean="0"/>
              <a:t>Lenzerini, </a:t>
            </a:r>
            <a:r>
              <a:rPr lang="it-IT" dirty="0"/>
              <a:t>Riccardo </a:t>
            </a:r>
            <a:r>
              <a:rPr lang="it-IT" dirty="0" smtClean="0"/>
              <a:t>Rosati</a:t>
            </a:r>
          </a:p>
          <a:p>
            <a:pPr algn="r">
              <a:lnSpc>
                <a:spcPct val="100000"/>
              </a:lnSpc>
            </a:pPr>
            <a:r>
              <a:rPr lang="en-CA" dirty="0" smtClean="0"/>
              <a:t>Free University of Bolzano/</a:t>
            </a:r>
            <a:r>
              <a:rPr lang="en-CA" dirty="0" err="1" smtClean="0"/>
              <a:t>Bozen</a:t>
            </a:r>
            <a:r>
              <a:rPr lang="en-CA" dirty="0" smtClean="0"/>
              <a:t> &amp; </a:t>
            </a:r>
            <a:r>
              <a:rPr lang="it-IT" dirty="0" smtClean="0"/>
              <a:t>Universit`a di Roma “La Sapienza”</a:t>
            </a:r>
          </a:p>
          <a:p>
            <a:pPr algn="r">
              <a:lnSpc>
                <a:spcPct val="100000"/>
              </a:lnSpc>
            </a:pPr>
            <a:r>
              <a:rPr lang="en-CA" dirty="0" smtClean="0"/>
              <a:t>20th </a:t>
            </a:r>
            <a:r>
              <a:rPr lang="en-CA" dirty="0"/>
              <a:t>national conference on Artificial intelligence</a:t>
            </a:r>
            <a:endParaRPr lang="it-IT" dirty="0" smtClean="0"/>
          </a:p>
          <a:p>
            <a:pPr algn="r"/>
            <a:r>
              <a:rPr lang="en-CA" dirty="0" smtClean="0"/>
              <a:t>Presented by: Ahsan Raza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99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13505"/>
            <a:ext cx="10364451" cy="853437"/>
          </a:xfrm>
        </p:spPr>
        <p:txBody>
          <a:bodyPr/>
          <a:lstStyle/>
          <a:p>
            <a:r>
              <a:rPr lang="en-CA" dirty="0" smtClean="0"/>
              <a:t>High-level </a:t>
            </a:r>
            <a:r>
              <a:rPr lang="en-CA" dirty="0"/>
              <a:t>approach (Query </a:t>
            </a:r>
            <a:r>
              <a:rPr lang="en-CA" dirty="0" smtClean="0"/>
              <a:t>reformulation)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166942"/>
                <a:ext cx="10363826" cy="5077104"/>
              </a:xfrm>
            </p:spPr>
            <p:txBody>
              <a:bodyPr>
                <a:normAutofit/>
              </a:bodyPr>
              <a:lstStyle/>
              <a:p>
                <a:r>
                  <a:rPr lang="en-CA" sz="2600" cap="none" dirty="0"/>
                  <a:t>Query reformulation (high-level):</a:t>
                </a:r>
              </a:p>
              <a:p>
                <a:pPr lvl="1"/>
                <a:r>
                  <a:rPr lang="en-CA" sz="2200" cap="none" dirty="0"/>
                  <a:t>Given a query </a:t>
                </a:r>
                <a14:m>
                  <m:oMath xmlns:m="http://schemas.openxmlformats.org/officeDocument/2006/math">
                    <m:r>
                      <a:rPr lang="en-CA" sz="2200" i="1" cap="none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200" cap="none" dirty="0"/>
                  <a:t> over </a:t>
                </a:r>
                <a14:m>
                  <m:oMath xmlns:m="http://schemas.openxmlformats.org/officeDocument/2006/math">
                    <m:r>
                      <a:rPr lang="en-CA" sz="2200" i="1" cap="none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sz="2200" cap="none" dirty="0"/>
                  <a:t>, compile assertions of the </a:t>
                </a:r>
                <a:r>
                  <a:rPr lang="en-CA" sz="2200" cap="none" dirty="0" err="1"/>
                  <a:t>TBox</a:t>
                </a:r>
                <a:r>
                  <a:rPr lang="en-CA" sz="2200" cap="none" dirty="0"/>
                  <a:t> into the query, obtaining a new query</a:t>
                </a:r>
                <a14:m>
                  <m:oMath xmlns:m="http://schemas.openxmlformats.org/officeDocument/2006/math">
                    <m:r>
                      <a:rPr lang="en-CA" sz="2200" cap="none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sz="2200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i="1" cap="none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CA" sz="2200" i="1" cap="none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sz="2200" cap="none" dirty="0"/>
              </a:p>
              <a:p>
                <a:pPr lvl="1"/>
                <a:r>
                  <a:rPr lang="en-CA" sz="2200" cap="none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200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i="1" cap="none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CA" sz="2200" i="1" cap="none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sz="2200" cap="none" dirty="0"/>
                  <a:t> over </a:t>
                </a:r>
                <a:r>
                  <a:rPr lang="en-CA" sz="2200" cap="none" dirty="0" err="1"/>
                  <a:t>Abox</a:t>
                </a:r>
                <a:r>
                  <a:rPr lang="en-CA" sz="2200" cap="none" dirty="0"/>
                  <a:t> of </a:t>
                </a:r>
                <a14:m>
                  <m:oMath xmlns:m="http://schemas.openxmlformats.org/officeDocument/2006/math">
                    <m:r>
                      <a:rPr lang="en-CA" sz="2200" i="1" cap="none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CA" sz="2200" cap="none" dirty="0" smtClean="0"/>
              </a:p>
              <a:p>
                <a:r>
                  <a:rPr lang="en-CA" sz="2600" cap="none" dirty="0" smtClean="0"/>
                  <a:t>Atom </a:t>
                </a:r>
                <a:r>
                  <a:rPr lang="en-CA" sz="2600" cap="none" dirty="0"/>
                  <a:t>in a query is bound if it corresponds to a distinguished variable or a shared variable. </a:t>
                </a:r>
              </a:p>
              <a:p>
                <a:r>
                  <a:rPr lang="en-CA" sz="2600" cap="none" dirty="0"/>
                  <a:t>It is unbound if it corresponds to a non-distinguished non-shared variable (use _ to represent non-distinguished non-shared variables</a:t>
                </a:r>
                <a:r>
                  <a:rPr lang="en-CA" sz="2600" cap="none" dirty="0" smtClean="0"/>
                  <a:t>).</a:t>
                </a:r>
              </a:p>
              <a:p>
                <a:pPr>
                  <a:lnSpc>
                    <a:spcPct val="100000"/>
                  </a:lnSpc>
                </a:pPr>
                <a:endParaRPr lang="en-CA" sz="2200" cap="none" dirty="0" smtClean="0"/>
              </a:p>
              <a:p>
                <a:endParaRPr lang="en-CA" sz="2400" cap="none" dirty="0"/>
              </a:p>
              <a:p>
                <a:pPr lvl="1"/>
                <a:endParaRPr lang="en-CA" cap="non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166942"/>
                <a:ext cx="10363826" cy="5077104"/>
              </a:xfrm>
              <a:blipFill rotWithShape="0">
                <a:blip r:embed="rId3"/>
                <a:stretch>
                  <a:fillRect l="-941" t="-1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0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78674"/>
            <a:ext cx="10364451" cy="888271"/>
          </a:xfrm>
        </p:spPr>
        <p:txBody>
          <a:bodyPr/>
          <a:lstStyle/>
          <a:p>
            <a:r>
              <a:rPr lang="en-CA" dirty="0"/>
              <a:t>High-level approach (Query reformulation)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3" y="1227908"/>
                <a:ext cx="10938593" cy="5164653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CA" sz="2400" cap="none" dirty="0" smtClean="0"/>
                  <a:t>PerfectRef algorithm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FR" sz="2000" cap="none" dirty="0"/>
                  <a:t>Input: </a:t>
                </a:r>
                <a:r>
                  <a:rPr lang="fr-FR" sz="2000" cap="none" dirty="0" err="1"/>
                  <a:t>conjunctive</a:t>
                </a:r>
                <a:r>
                  <a:rPr lang="fr-FR" sz="2000" cap="none" dirty="0"/>
                  <a:t> </a:t>
                </a:r>
                <a:r>
                  <a:rPr lang="fr-FR" sz="2000" cap="none" dirty="0" err="1"/>
                  <a:t>query</a:t>
                </a:r>
                <a:r>
                  <a:rPr lang="fr-FR" sz="2000" cap="none" dirty="0"/>
                  <a:t> </a:t>
                </a:r>
                <a14:m>
                  <m:oMath xmlns:m="http://schemas.openxmlformats.org/officeDocument/2006/math">
                    <m:r>
                      <a:rPr lang="fr-FR" sz="2000" i="1" cap="none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r-FR" sz="2000" cap="none" dirty="0"/>
                  <a:t>, DL-Lite </a:t>
                </a:r>
                <a:r>
                  <a:rPr lang="fr-FR" sz="2000" cap="none" dirty="0" err="1"/>
                  <a:t>TBox</a:t>
                </a:r>
                <a:r>
                  <a:rPr lang="fr-FR" sz="2000" cap="none" dirty="0"/>
                  <a:t> </a:t>
                </a:r>
                <a14:m>
                  <m:oMath xmlns:m="http://schemas.openxmlformats.org/officeDocument/2006/math">
                    <m:r>
                      <a:rPr lang="fr-FR" sz="2000" cap="none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cap="none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CA" sz="2000" cap="none"/>
                      <m:t>Output</m:t>
                    </m:r>
                    <m:r>
                      <m:rPr>
                        <m:nor/>
                      </m:rPr>
                      <a:rPr lang="en-CA" sz="2000" cap="none"/>
                      <m:t>: </m:t>
                    </m:r>
                    <m:r>
                      <m:rPr>
                        <m:nor/>
                      </m:rPr>
                      <a:rPr lang="en-CA" sz="2000" cap="none"/>
                      <m:t>set</m:t>
                    </m:r>
                    <m:r>
                      <m:rPr>
                        <m:nor/>
                      </m:rPr>
                      <a:rPr lang="en-CA" sz="2000" cap="none"/>
                      <m:t> </m:t>
                    </m:r>
                    <m:r>
                      <m:rPr>
                        <m:nor/>
                      </m:rPr>
                      <a:rPr lang="en-CA" sz="2000" cap="none"/>
                      <m:t>of</m:t>
                    </m:r>
                    <m:r>
                      <m:rPr>
                        <m:nor/>
                      </m:rPr>
                      <a:rPr lang="en-CA" sz="2000" cap="none"/>
                      <m:t> </m:t>
                    </m:r>
                    <m:r>
                      <m:rPr>
                        <m:nor/>
                      </m:rPr>
                      <a:rPr lang="en-CA" sz="2000" cap="none"/>
                      <m:t>conjunctive</m:t>
                    </m:r>
                    <m:r>
                      <m:rPr>
                        <m:nor/>
                      </m:rPr>
                      <a:rPr lang="en-CA" sz="2000" cap="none"/>
                      <m:t> </m:t>
                    </m:r>
                    <m:r>
                      <m:rPr>
                        <m:nor/>
                      </m:rPr>
                      <a:rPr lang="en-CA" sz="2000" cap="none"/>
                      <m:t>queries</m:t>
                    </m:r>
                    <m:r>
                      <m:rPr>
                        <m:nor/>
                      </m:rPr>
                      <a:rPr lang="en-CA" sz="2000" cap="none"/>
                      <m:t> </m:t>
                    </m:r>
                    <m:r>
                      <m:rPr>
                        <m:nor/>
                      </m:rPr>
                      <a:rPr lang="en-CA" sz="2000" i="1" cap="none"/>
                      <m:t>P</m:t>
                    </m:r>
                  </m:oMath>
                </a14:m>
                <a:endParaRPr lang="en-CA" sz="2000" i="1" cap="none" dirty="0"/>
              </a:p>
              <a:p>
                <a:r>
                  <a:rPr lang="en-CA" sz="2600" cap="none" dirty="0"/>
                  <a:t>Step 1</a:t>
                </a:r>
                <a:r>
                  <a:rPr lang="en-CA" sz="2600" cap="none" dirty="0" smtClean="0"/>
                  <a:t>:</a:t>
                </a:r>
              </a:p>
              <a:p>
                <a:pPr lvl="1"/>
                <a:r>
                  <a:rPr lang="en-CA" sz="2100" cap="none" dirty="0" smtClean="0"/>
                  <a:t>P </a:t>
                </a:r>
                <a:r>
                  <a:rPr lang="en-CA" sz="2100" cap="none" dirty="0"/>
                  <a:t>= {q</a:t>
                </a:r>
                <a:r>
                  <a:rPr lang="en-CA" sz="2100" cap="none" dirty="0" smtClean="0"/>
                  <a:t>}, P’ = P</a:t>
                </a:r>
                <a:endParaRPr lang="en-CA" sz="2100" cap="none" dirty="0"/>
              </a:p>
              <a:p>
                <a:pPr lvl="1"/>
                <a:r>
                  <a:rPr lang="en-CA" sz="2000" cap="none" dirty="0" smtClean="0"/>
                  <a:t>reformulate </a:t>
                </a:r>
                <a:r>
                  <a:rPr lang="en-CA" sz="2000" cap="none" dirty="0"/>
                  <a:t>the atoms of each query </a:t>
                </a:r>
                <a14:m>
                  <m:oMath xmlns:m="http://schemas.openxmlformats.org/officeDocument/2006/math"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CA" sz="2000" cap="none" dirty="0"/>
              </a:p>
              <a:p>
                <a:pPr lvl="1"/>
                <a:r>
                  <a:rPr lang="en-CA" sz="2000" cap="none" dirty="0"/>
                  <a:t>produce a new query for each atom reformulation</a:t>
                </a:r>
              </a:p>
              <a:p>
                <a:pPr lvl="1"/>
                <a:r>
                  <a:rPr lang="en-CA" sz="2000" cap="none" dirty="0"/>
                  <a:t>PIs are used as rewriting rules, applied from right to left, that allow to compile in the reformulation the knowledge of </a:t>
                </a:r>
                <a:r>
                  <a:rPr lang="en-CA" sz="2000" i="1" cap="none" dirty="0"/>
                  <a:t>T</a:t>
                </a:r>
                <a:r>
                  <a:rPr lang="en-CA" sz="2000" cap="none" dirty="0"/>
                  <a:t> that is relevant for answering </a:t>
                </a:r>
                <a14:m>
                  <m:oMath xmlns:m="http://schemas.openxmlformats.org/officeDocument/2006/math"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cap="none" dirty="0"/>
                  <a:t>.</a:t>
                </a:r>
              </a:p>
              <a:p>
                <a:r>
                  <a:rPr lang="en-CA" sz="2400" cap="none" dirty="0" smtClean="0"/>
                  <a:t>Step 2:</a:t>
                </a:r>
              </a:p>
              <a:p>
                <a:pPr lvl="1"/>
                <a:r>
                  <a:rPr lang="en-CA" sz="2000" cap="none" dirty="0" smtClean="0"/>
                  <a:t>for each pair of atoms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0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0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cap="none" dirty="0" smtClean="0"/>
                  <a:t> that unify, algorithm computes the query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20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𝑟𝑒𝑑𝑢𝑐𝑒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sz="2000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sz="2000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sz="2000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sz="2000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CA" sz="2000" cap="none" dirty="0" smtClean="0"/>
              </a:p>
              <a:p>
                <a:pPr lvl="1"/>
                <a:r>
                  <a:rPr lang="en-CA" sz="2000" cap="none" dirty="0" smtClean="0"/>
                  <a:t>variables </a:t>
                </a:r>
                <a:r>
                  <a:rPr lang="en-CA" sz="2000" cap="none" dirty="0" smtClean="0"/>
                  <a:t>that were bound in </a:t>
                </a:r>
                <a14:m>
                  <m:oMath xmlns:m="http://schemas.openxmlformats.org/officeDocument/2006/math"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i="1" cap="none" dirty="0" smtClean="0"/>
                  <a:t> </a:t>
                </a:r>
                <a:r>
                  <a:rPr lang="en-CA" sz="2000" cap="none" dirty="0" smtClean="0"/>
                  <a:t>may become unbound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sz="2000" cap="none" dirty="0" smtClean="0"/>
                  <a:t>.</a:t>
                </a:r>
              </a:p>
              <a:p>
                <a:pPr lvl="1"/>
                <a:r>
                  <a:rPr lang="en-CA" sz="2000" cap="none" dirty="0" smtClean="0"/>
                  <a:t>PIs that were not applicable to atoms of </a:t>
                </a:r>
                <a14:m>
                  <m:oMath xmlns:m="http://schemas.openxmlformats.org/officeDocument/2006/math"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cap="none" dirty="0" smtClean="0"/>
                  <a:t> may become applicable to atoms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sz="2000" i="1" cap="none" dirty="0" smtClean="0"/>
                  <a:t> </a:t>
                </a:r>
                <a:endParaRPr lang="en-CA" sz="2000" cap="non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3" y="1227908"/>
                <a:ext cx="10938593" cy="5164653"/>
              </a:xfrm>
              <a:blipFill rotWithShape="0">
                <a:blip r:embed="rId2"/>
                <a:stretch>
                  <a:fillRect l="-892" t="-16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1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22421"/>
            <a:ext cx="10364451" cy="1009986"/>
          </a:xfrm>
        </p:spPr>
        <p:txBody>
          <a:bodyPr/>
          <a:lstStyle/>
          <a:p>
            <a:r>
              <a:rPr lang="en-CA" dirty="0" smtClean="0"/>
              <a:t>High-level approach (Query evaluation)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32408"/>
            <a:ext cx="10363826" cy="4458792"/>
          </a:xfrm>
        </p:spPr>
        <p:txBody>
          <a:bodyPr>
            <a:normAutofit/>
          </a:bodyPr>
          <a:lstStyle/>
          <a:p>
            <a:r>
              <a:rPr lang="en-CA" sz="2400" cap="none" dirty="0" smtClean="0"/>
              <a:t>Query evaluation</a:t>
            </a:r>
          </a:p>
          <a:p>
            <a:pPr lvl="1"/>
            <a:r>
              <a:rPr lang="en-CA" sz="2000" cap="none" dirty="0" smtClean="0"/>
              <a:t>First evaluate conjunctive queries returned by </a:t>
            </a:r>
            <a:r>
              <a:rPr lang="en-CA" sz="2000" cap="none" dirty="0" err="1" smtClean="0"/>
              <a:t>PerfectRef</a:t>
            </a:r>
            <a:endParaRPr lang="en-CA" sz="2000" cap="none" dirty="0" smtClean="0"/>
          </a:p>
          <a:p>
            <a:pPr lvl="1"/>
            <a:r>
              <a:rPr lang="en-CA" sz="2000" cap="none" dirty="0" smtClean="0"/>
              <a:t>Transform into SQL</a:t>
            </a:r>
          </a:p>
          <a:p>
            <a:pPr lvl="1"/>
            <a:r>
              <a:rPr lang="en-CA" sz="2000" cap="none" dirty="0" smtClean="0"/>
              <a:t>Transformation is not described due to “lack of space”</a:t>
            </a:r>
          </a:p>
          <a:p>
            <a:pPr lvl="1"/>
            <a:r>
              <a:rPr lang="en-CA" sz="2000" cap="none" dirty="0" smtClean="0"/>
              <a:t>Run the query in SQL DB</a:t>
            </a:r>
            <a:endParaRPr lang="en-CA" sz="2200" cap="none" dirty="0" smtClean="0"/>
          </a:p>
          <a:p>
            <a:pPr marL="0" indent="0">
              <a:buNone/>
            </a:pPr>
            <a:endParaRPr lang="en-CA" sz="2400" cap="none" dirty="0"/>
          </a:p>
        </p:txBody>
      </p:sp>
    </p:spTree>
    <p:extLst>
      <p:ext uri="{BB962C8B-B14F-4D97-AF65-F5344CB8AC3E}">
        <p14:creationId xmlns:p14="http://schemas.microsoft.com/office/powerpoint/2010/main" val="24454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52847"/>
            <a:ext cx="10364451" cy="714102"/>
          </a:xfrm>
        </p:spPr>
        <p:txBody>
          <a:bodyPr/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66950"/>
            <a:ext cx="10363826" cy="4624250"/>
          </a:xfrm>
        </p:spPr>
        <p:txBody>
          <a:bodyPr>
            <a:normAutofit/>
          </a:bodyPr>
          <a:lstStyle/>
          <a:p>
            <a:r>
              <a:rPr lang="en-CA" sz="2400" cap="none" dirty="0" smtClean="0"/>
              <a:t>Existing DLs that can perform KB </a:t>
            </a:r>
            <a:r>
              <a:rPr lang="en-CA" sz="2400" cap="none" dirty="0" err="1" smtClean="0"/>
              <a:t>satisfiability</a:t>
            </a:r>
            <a:r>
              <a:rPr lang="en-CA" sz="2400" cap="none" dirty="0" smtClean="0"/>
              <a:t>, instance checking, and reason with conjunctive queries are all EXPHARD-time </a:t>
            </a:r>
          </a:p>
          <a:p>
            <a:r>
              <a:rPr lang="en-CA" sz="2400" cap="none" dirty="0" smtClean="0"/>
              <a:t>Data complexity is generally not a concern</a:t>
            </a:r>
            <a:endParaRPr lang="en-CA" sz="2400" cap="none" dirty="0"/>
          </a:p>
        </p:txBody>
      </p:sp>
    </p:spTree>
    <p:extLst>
      <p:ext uri="{BB962C8B-B14F-4D97-AF65-F5344CB8AC3E}">
        <p14:creationId xmlns:p14="http://schemas.microsoft.com/office/powerpoint/2010/main" val="22283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5483"/>
          </a:xfrm>
        </p:spPr>
        <p:txBody>
          <a:bodyPr/>
          <a:lstStyle/>
          <a:p>
            <a:r>
              <a:rPr lang="en-CA" dirty="0" smtClean="0"/>
              <a:t>Remarks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24000"/>
            <a:ext cx="10363826" cy="4267199"/>
          </a:xfrm>
        </p:spPr>
        <p:txBody>
          <a:bodyPr>
            <a:normAutofit/>
          </a:bodyPr>
          <a:lstStyle/>
          <a:p>
            <a:r>
              <a:rPr lang="en-CA" sz="2400" cap="none" dirty="0" smtClean="0"/>
              <a:t>Algorithms are not described in details</a:t>
            </a:r>
          </a:p>
          <a:p>
            <a:pPr lvl="1"/>
            <a:r>
              <a:rPr lang="en-CA" sz="2000" cap="none" dirty="0" smtClean="0"/>
              <a:t>E.g., parts of the </a:t>
            </a:r>
            <a:r>
              <a:rPr lang="en-CA" sz="2000" cap="none" dirty="0" err="1" smtClean="0"/>
              <a:t>PerfectRef</a:t>
            </a:r>
            <a:r>
              <a:rPr lang="en-CA" sz="2000" cap="none" dirty="0" smtClean="0"/>
              <a:t> and Answer algorithm are not described </a:t>
            </a:r>
          </a:p>
          <a:p>
            <a:pPr lvl="1"/>
            <a:r>
              <a:rPr lang="en-CA" sz="2000" cap="none" dirty="0" smtClean="0"/>
              <a:t>atom reformulation and reduce method</a:t>
            </a:r>
          </a:p>
          <a:p>
            <a:pPr lvl="1"/>
            <a:r>
              <a:rPr lang="en-CA" sz="2000" cap="none" dirty="0" smtClean="0"/>
              <a:t>SQL transformation</a:t>
            </a:r>
          </a:p>
          <a:p>
            <a:pPr lvl="1"/>
            <a:r>
              <a:rPr lang="en-CA" sz="2000" cap="none" dirty="0" smtClean="0"/>
              <a:t>Lack of space, but introduction could have been shorter.</a:t>
            </a:r>
          </a:p>
          <a:p>
            <a:r>
              <a:rPr lang="en-CA" sz="2400" cap="none" dirty="0" smtClean="0"/>
              <a:t>However, in general, good attention to detail and written concisely</a:t>
            </a:r>
          </a:p>
          <a:p>
            <a:endParaRPr lang="en-CA" sz="2400" cap="none" dirty="0"/>
          </a:p>
        </p:txBody>
      </p:sp>
    </p:spTree>
    <p:extLst>
      <p:ext uri="{BB962C8B-B14F-4D97-AF65-F5344CB8AC3E}">
        <p14:creationId xmlns:p14="http://schemas.microsoft.com/office/powerpoint/2010/main" val="14250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26925"/>
            <a:ext cx="10364451" cy="882891"/>
          </a:xfrm>
        </p:spPr>
        <p:txBody>
          <a:bodyPr/>
          <a:lstStyle/>
          <a:p>
            <a:r>
              <a:rPr lang="en-CA" dirty="0" smtClean="0"/>
              <a:t>Content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55806"/>
            <a:ext cx="10363826" cy="4135394"/>
          </a:xfrm>
        </p:spPr>
        <p:txBody>
          <a:bodyPr>
            <a:normAutofit/>
          </a:bodyPr>
          <a:lstStyle/>
          <a:p>
            <a:r>
              <a:rPr lang="en-CA" sz="2400" dirty="0" smtClean="0"/>
              <a:t>Background</a:t>
            </a:r>
          </a:p>
          <a:p>
            <a:r>
              <a:rPr lang="en-CA" sz="2400" dirty="0" smtClean="0"/>
              <a:t>Goals, Features and applications</a:t>
            </a:r>
          </a:p>
          <a:p>
            <a:r>
              <a:rPr lang="en-CA" sz="2400" dirty="0" smtClean="0"/>
              <a:t>Concepts</a:t>
            </a:r>
          </a:p>
          <a:p>
            <a:r>
              <a:rPr lang="en-CA" sz="2400" dirty="0" smtClean="0"/>
              <a:t>High </a:t>
            </a:r>
            <a:r>
              <a:rPr lang="en-CA" sz="2400" smtClean="0"/>
              <a:t>level approach/DESIGN</a:t>
            </a:r>
            <a:endParaRPr lang="en-CA" sz="2400" dirty="0" smtClean="0"/>
          </a:p>
          <a:p>
            <a:r>
              <a:rPr lang="en-CA" sz="2400" dirty="0" smtClean="0"/>
              <a:t>Discussion</a:t>
            </a:r>
          </a:p>
          <a:p>
            <a:r>
              <a:rPr lang="en-CA" sz="2400" dirty="0" smtClean="0"/>
              <a:t>remarks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87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09507"/>
            <a:ext cx="10364451" cy="1001277"/>
          </a:xfrm>
        </p:spPr>
        <p:txBody>
          <a:bodyPr/>
          <a:lstStyle/>
          <a:p>
            <a:r>
              <a:rPr lang="en-CA" dirty="0" smtClean="0"/>
              <a:t>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15589"/>
            <a:ext cx="10363826" cy="4380411"/>
          </a:xfrm>
        </p:spPr>
        <p:txBody>
          <a:bodyPr>
            <a:normAutofit/>
          </a:bodyPr>
          <a:lstStyle/>
          <a:p>
            <a:r>
              <a:rPr lang="en-CA" sz="2400" cap="none" dirty="0" smtClean="0"/>
              <a:t>DL research on expressive power and computational complexity</a:t>
            </a:r>
          </a:p>
          <a:p>
            <a:pPr lvl="1"/>
            <a:r>
              <a:rPr lang="en-CA" sz="2000" cap="none" dirty="0" smtClean="0"/>
              <a:t>Need to balance out expressive power and computational complexity</a:t>
            </a:r>
          </a:p>
          <a:p>
            <a:r>
              <a:rPr lang="en-CA" sz="2400" cap="none" dirty="0" smtClean="0"/>
              <a:t>DLs with worst-case polynomial complexity tend to be weak</a:t>
            </a:r>
          </a:p>
          <a:p>
            <a:pPr lvl="1"/>
            <a:r>
              <a:rPr lang="en-CA" sz="2200" cap="none" dirty="0" smtClean="0"/>
              <a:t>Lacking in modeling power required to capture conceptual model</a:t>
            </a:r>
          </a:p>
          <a:p>
            <a:pPr lvl="1"/>
            <a:r>
              <a:rPr lang="en-CA" sz="2200" cap="none" dirty="0" smtClean="0"/>
              <a:t>Lacking in power to capture basic ontology languages</a:t>
            </a:r>
          </a:p>
          <a:p>
            <a:r>
              <a:rPr lang="en-CA" sz="2400" cap="none" dirty="0" smtClean="0"/>
              <a:t>DLs with strong modeling power tend to suffer from worst-case exponential time</a:t>
            </a:r>
            <a:endParaRPr lang="en-CA" sz="2400" cap="none" dirty="0"/>
          </a:p>
        </p:txBody>
      </p:sp>
    </p:spTree>
    <p:extLst>
      <p:ext uri="{BB962C8B-B14F-4D97-AF65-F5344CB8AC3E}">
        <p14:creationId xmlns:p14="http://schemas.microsoft.com/office/powerpoint/2010/main" val="41479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53053"/>
            <a:ext cx="10364451" cy="1079654"/>
          </a:xfrm>
        </p:spPr>
        <p:txBody>
          <a:bodyPr/>
          <a:lstStyle/>
          <a:p>
            <a:r>
              <a:rPr lang="en-CA" dirty="0" smtClean="0"/>
              <a:t>Dl-LITE: Goals, Features and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11086"/>
            <a:ext cx="10363826" cy="4180113"/>
          </a:xfrm>
        </p:spPr>
        <p:txBody>
          <a:bodyPr>
            <a:normAutofit/>
          </a:bodyPr>
          <a:lstStyle/>
          <a:p>
            <a:r>
              <a:rPr lang="en-CA" sz="2400" cap="none" dirty="0" smtClean="0"/>
              <a:t>Capture basic ontology languages while keeping low reasoning complexity</a:t>
            </a:r>
          </a:p>
          <a:p>
            <a:pPr lvl="1"/>
            <a:r>
              <a:rPr lang="en-CA" sz="2000" cap="none" dirty="0" smtClean="0"/>
              <a:t>Polynomial in the size of the instances in the knowledge base</a:t>
            </a:r>
          </a:p>
          <a:p>
            <a:r>
              <a:rPr lang="en-CA" sz="2400" cap="none" dirty="0" smtClean="0"/>
              <a:t>Reasoning means computing </a:t>
            </a:r>
            <a:r>
              <a:rPr lang="en-CA" sz="2400" cap="none" dirty="0" err="1" smtClean="0"/>
              <a:t>subsumption</a:t>
            </a:r>
            <a:r>
              <a:rPr lang="en-CA" sz="2400" cap="none" dirty="0"/>
              <a:t> </a:t>
            </a:r>
            <a:r>
              <a:rPr lang="en-CA" sz="2400" cap="none" dirty="0" smtClean="0"/>
              <a:t>between concepts, checking </a:t>
            </a:r>
            <a:r>
              <a:rPr lang="en-CA" sz="2400" cap="none" dirty="0" err="1" smtClean="0"/>
              <a:t>satisfiability</a:t>
            </a:r>
            <a:r>
              <a:rPr lang="en-CA" sz="2400" cap="none" dirty="0" smtClean="0"/>
              <a:t> of the KB and answering complex queries</a:t>
            </a:r>
          </a:p>
          <a:p>
            <a:r>
              <a:rPr lang="en-CA" sz="2400" cap="none" dirty="0" smtClean="0"/>
              <a:t>Suitable for </a:t>
            </a:r>
            <a:r>
              <a:rPr lang="en-CA" sz="2400" cap="none" dirty="0" smtClean="0"/>
              <a:t>representing and answering variety </a:t>
            </a:r>
            <a:r>
              <a:rPr lang="en-CA" sz="2400" cap="none" dirty="0" smtClean="0"/>
              <a:t>of representation languages</a:t>
            </a:r>
          </a:p>
          <a:p>
            <a:pPr lvl="1"/>
            <a:r>
              <a:rPr lang="en-CA" sz="2000" cap="none" dirty="0" smtClean="0"/>
              <a:t>Conceptual data models, object oriented</a:t>
            </a:r>
          </a:p>
          <a:p>
            <a:r>
              <a:rPr lang="en-CA" sz="2400" cap="none" dirty="0" smtClean="0"/>
              <a:t>Conjunctive query answering</a:t>
            </a:r>
          </a:p>
          <a:p>
            <a:r>
              <a:rPr lang="en-CA" sz="2400" cap="none" dirty="0" smtClean="0"/>
              <a:t>Containment between conjunctive queries over concepts and roles</a:t>
            </a:r>
            <a:endParaRPr lang="en-CA" sz="2400" cap="none" dirty="0"/>
          </a:p>
        </p:txBody>
      </p:sp>
    </p:spTree>
    <p:extLst>
      <p:ext uri="{BB962C8B-B14F-4D97-AF65-F5344CB8AC3E}">
        <p14:creationId xmlns:p14="http://schemas.microsoft.com/office/powerpoint/2010/main" val="858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21972"/>
            <a:ext cx="10364451" cy="1027403"/>
          </a:xfrm>
        </p:spPr>
        <p:txBody>
          <a:bodyPr/>
          <a:lstStyle/>
          <a:p>
            <a:r>
              <a:rPr lang="en-CA" dirty="0" smtClean="0"/>
              <a:t>Concepts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399" y="1349829"/>
                <a:ext cx="10363826" cy="4998720"/>
              </a:xfrm>
            </p:spPr>
            <p:txBody>
              <a:bodyPr>
                <a:normAutofit/>
              </a:bodyPr>
              <a:lstStyle/>
              <a:p>
                <a:r>
                  <a:rPr lang="en-CA" sz="2400" cap="none" dirty="0" smtClean="0"/>
                  <a:t>DL-Lite concepts are defined as follows:</a:t>
                </a:r>
              </a:p>
              <a:p>
                <a:r>
                  <a:rPr lang="en-CA" sz="2400" cap="none" dirty="0" smtClean="0"/>
                  <a:t>A </a:t>
                </a:r>
                <a:r>
                  <a:rPr lang="en-CA" sz="2400" cap="none" dirty="0"/>
                  <a:t>denotes an atomic </a:t>
                </a:r>
                <a:r>
                  <a:rPr lang="en-CA" sz="2400" cap="none" dirty="0" smtClean="0"/>
                  <a:t>concept, R </a:t>
                </a:r>
                <a:r>
                  <a:rPr lang="en-CA" sz="2400" cap="none" dirty="0"/>
                  <a:t>denotes </a:t>
                </a:r>
                <a:r>
                  <a:rPr lang="en-CA" sz="2400" cap="none" dirty="0" smtClean="0"/>
                  <a:t>an (atomic</a:t>
                </a:r>
                <a:r>
                  <a:rPr lang="en-CA" sz="2400" cap="none" dirty="0"/>
                  <a:t>) role; B denotes a basic concept that can be </a:t>
                </a:r>
                <a:r>
                  <a:rPr lang="en-CA" sz="2400" cap="none" dirty="0" smtClean="0"/>
                  <a:t>either an </a:t>
                </a:r>
                <a:r>
                  <a:rPr lang="en-CA" sz="2400" cap="none" dirty="0"/>
                  <a:t>atomic concept, a concept of the form </a:t>
                </a:r>
                <a14:m>
                  <m:oMath xmlns:m="http://schemas.openxmlformats.org/officeDocument/2006/math">
                    <m:r>
                      <a:rPr lang="en-CA" sz="24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CA" sz="24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400" cap="none" dirty="0" smtClean="0"/>
                  <a:t>, </a:t>
                </a:r>
                <a:r>
                  <a:rPr lang="en-CA" sz="2400" cap="none" dirty="0"/>
                  <a:t>or a concept of the form </a:t>
                </a:r>
                <a14:m>
                  <m:oMath xmlns:m="http://schemas.openxmlformats.org/officeDocument/2006/math">
                    <m:r>
                      <a:rPr lang="en-CA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CA" sz="24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24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CA" sz="2400" cap="none" dirty="0" smtClean="0"/>
                  <a:t> </a:t>
                </a:r>
                <a:endParaRPr lang="en-CA" sz="2400" cap="none" dirty="0"/>
              </a:p>
              <a:p>
                <a:r>
                  <a:rPr lang="en-CA" sz="2400" cap="none" dirty="0" smtClean="0"/>
                  <a:t>DL-Lite </a:t>
                </a:r>
                <a:r>
                  <a:rPr lang="en-CA" sz="2400" cap="none" dirty="0" err="1" smtClean="0"/>
                  <a:t>Tbox</a:t>
                </a:r>
                <a:r>
                  <a:rPr lang="en-CA" sz="2400" cap="none" dirty="0" smtClean="0"/>
                  <a:t> assertions are of the form:</a:t>
                </a:r>
                <a:endParaRPr lang="en-CA" sz="2200" cap="none" dirty="0" smtClean="0"/>
              </a:p>
              <a:p>
                <a:r>
                  <a:rPr lang="en-CA" sz="2400" cap="none" dirty="0" err="1" smtClean="0"/>
                  <a:t>Abox</a:t>
                </a:r>
                <a:r>
                  <a:rPr lang="en-CA" sz="2400" cap="none" dirty="0" smtClean="0"/>
                  <a:t> assertions are of the form:</a:t>
                </a:r>
              </a:p>
              <a:p>
                <a:r>
                  <a:rPr lang="en-CA" sz="2400" cap="none" dirty="0" smtClean="0"/>
                  <a:t>Where a and b are constants, </a:t>
                </a:r>
                <a:r>
                  <a:rPr lang="en-CA" sz="2400" cap="none" dirty="0" smtClean="0"/>
                  <a:t>a </a:t>
                </a:r>
                <a:r>
                  <a:rPr lang="en-CA" sz="2400" cap="none" dirty="0" smtClean="0"/>
                  <a:t>is an instance of basic concept B and R is a role</a:t>
                </a:r>
                <a:endParaRPr lang="en-CA" sz="2400" cap="non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399" y="1349829"/>
                <a:ext cx="10363826" cy="4998720"/>
              </a:xfrm>
              <a:blipFill rotWithShape="0">
                <a:blip r:embed="rId2"/>
                <a:stretch>
                  <a:fillRect l="-765" t="-1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349829"/>
            <a:ext cx="3276600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243799"/>
            <a:ext cx="4981575" cy="56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298" y="4054855"/>
            <a:ext cx="39814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26924"/>
            <a:ext cx="10364451" cy="922900"/>
          </a:xfrm>
        </p:spPr>
        <p:txBody>
          <a:bodyPr/>
          <a:lstStyle/>
          <a:p>
            <a:r>
              <a:rPr lang="en-CA" dirty="0" smtClean="0"/>
              <a:t>Concepts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445612"/>
                <a:ext cx="10363826" cy="4885519"/>
              </a:xfrm>
            </p:spPr>
            <p:txBody>
              <a:bodyPr>
                <a:normAutofit/>
              </a:bodyPr>
              <a:lstStyle/>
              <a:p>
                <a:r>
                  <a:rPr lang="en-CA" sz="2400" cap="none" dirty="0" smtClean="0"/>
                  <a:t>Conjunctive query over knowledge base </a:t>
                </a:r>
                <a14:m>
                  <m:oMath xmlns:m="http://schemas.openxmlformats.org/officeDocument/2006/math">
                    <m:r>
                      <a:rPr lang="en-CA" sz="2800" cap="none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CA" sz="2800" cap="none" dirty="0" smtClean="0"/>
                  <a:t> </a:t>
                </a:r>
                <a:r>
                  <a:rPr lang="en-CA" sz="2400" cap="none" dirty="0" smtClean="0"/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 cap="none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cap="none" dirty="0" smtClean="0"/>
                  <a:t> is a distinguished variable,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 cap="none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CA" sz="2400" cap="none" dirty="0" smtClean="0"/>
                  <a:t> is an existentially quantified variable called non-distinguished variable</a:t>
                </a:r>
              </a:p>
              <a:p>
                <a14:m>
                  <m:oMath xmlns:m="http://schemas.openxmlformats.org/officeDocument/2006/math">
                    <m:r>
                      <a:rPr lang="en-CA" sz="2400" b="0" i="1" cap="none" smtClean="0">
                        <a:latin typeface="Cambria Math" panose="02040503050406030204" pitchFamily="18" charset="0"/>
                      </a:rPr>
                      <m:t>𝑐𝑜𝑛𝑗</m:t>
                    </m:r>
                    <m:r>
                      <a:rPr lang="en-CA" sz="2400" b="0" i="1" cap="none" smtClean="0">
                        <a:latin typeface="Cambria Math" panose="02040503050406030204" pitchFamily="18" charset="0"/>
                      </a:rPr>
                      <m:t> (</m:t>
                    </m:r>
                    <m:acc>
                      <m:accPr>
                        <m:chr m:val="⃗"/>
                        <m:ctrlPr>
                          <a:rPr lang="en-CA" sz="2400" b="0" i="1" cap="none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cap="none" dirty="0" smtClean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 cap="none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CA" sz="2400" b="0" i="1" cap="none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sz="2400" cap="none" dirty="0" smtClean="0"/>
                  <a:t>is a conjunction of atoms </a:t>
                </a:r>
                <a14:m>
                  <m:oMath xmlns:m="http://schemas.openxmlformats.org/officeDocument/2006/math">
                    <m:r>
                      <a:rPr lang="en-CA" sz="2400" b="0" i="1" cap="none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CA" sz="2400" b="0" i="1" cap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CA" sz="2400" cap="none" dirty="0" smtClean="0"/>
                  <a:t> or </a:t>
                </a:r>
                <a14:m>
                  <m:oMath xmlns:m="http://schemas.openxmlformats.org/officeDocument/2006/math">
                    <m:r>
                      <a:rPr lang="en-CA" sz="2400" b="0" i="1" cap="none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400" b="0" i="1" cap="none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4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1, </m:t>
                        </m:r>
                      </m:sub>
                    </m:sSub>
                    <m:sSub>
                      <m:sSubPr>
                        <m:ctrlPr>
                          <a:rPr lang="en-CA" sz="24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cap="none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cap="none" dirty="0" smtClean="0"/>
                  <a:t> where </a:t>
                </a:r>
                <a14:m>
                  <m:oMath xmlns:m="http://schemas.openxmlformats.org/officeDocument/2006/math">
                    <m:r>
                      <a:rPr lang="en-CA" sz="2400" i="1" cap="none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400" cap="none" dirty="0" smtClean="0"/>
                  <a:t> and </a:t>
                </a:r>
                <a14:m>
                  <m:oMath xmlns:m="http://schemas.openxmlformats.org/officeDocument/2006/math">
                    <m:r>
                      <a:rPr lang="en-CA" sz="2400" i="1" cap="none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400" cap="none" dirty="0" smtClean="0"/>
                  <a:t> are respectively a basic concept a role in </a:t>
                </a:r>
                <a14:m>
                  <m:oMath xmlns:m="http://schemas.openxmlformats.org/officeDocument/2006/math">
                    <m:r>
                      <a:rPr lang="en-CA" sz="2400" b="0" i="1" cap="none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sz="2400" cap="none" dirty="0" smtClean="0"/>
                  <a:t>.  </a:t>
                </a:r>
              </a:p>
              <a:p>
                <a:r>
                  <a:rPr lang="en-CA" sz="2400" cap="none" dirty="0"/>
                  <a:t>∆ </a:t>
                </a:r>
                <a:r>
                  <a:rPr lang="en-CA" sz="2400" cap="none" dirty="0" smtClean="0"/>
                  <a:t>is a fixed infinite domain.  Interpretation </a:t>
                </a:r>
                <a14:m>
                  <m:oMath xmlns:m="http://schemas.openxmlformats.org/officeDocument/2006/math">
                    <m:r>
                      <a:rPr lang="en-CA" sz="2400" i="1" cap="none" dirty="0" smtClean="0">
                        <a:latin typeface="Cambria Math" panose="02040503050406030204" pitchFamily="18" charset="0"/>
                      </a:rPr>
                      <m:t>𝛪</m:t>
                    </m:r>
                  </m:oMath>
                </a14:m>
                <a:r>
                  <a:rPr lang="en-CA" sz="2400" cap="none" dirty="0"/>
                  <a:t> = </a:t>
                </a:r>
                <a:r>
                  <a:rPr lang="en-CA" sz="2400" cap="none" dirty="0" smtClean="0"/>
                  <a:t>(∆,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CA" sz="2400" i="1" cap="none" dirty="0">
                            <a:latin typeface="Cambria Math" panose="02040503050406030204" pitchFamily="18" charset="0"/>
                          </a:rPr>
                          <m:t>𝛪</m:t>
                        </m:r>
                      </m:sup>
                    </m:sSup>
                  </m:oMath>
                </a14:m>
                <a:r>
                  <a:rPr lang="en-CA" sz="2400" cap="none" dirty="0" smtClean="0"/>
                  <a:t>) is a </a:t>
                </a:r>
                <a:r>
                  <a:rPr lang="en-CA" sz="2400" cap="none" dirty="0"/>
                  <a:t>first </a:t>
                </a:r>
                <a:r>
                  <a:rPr lang="en-CA" sz="2400" cap="none" dirty="0" smtClean="0"/>
                  <a:t>order structure </a:t>
                </a:r>
                <a:r>
                  <a:rPr lang="en-CA" sz="2400" cap="none" dirty="0"/>
                  <a:t>over </a:t>
                </a:r>
                <a:r>
                  <a:rPr lang="en-CA" sz="2400" cap="none" dirty="0" smtClean="0"/>
                  <a:t>∆ </a:t>
                </a:r>
                <a:r>
                  <a:rPr lang="en-CA" sz="2400" cap="none" dirty="0"/>
                  <a:t>with an </a:t>
                </a:r>
                <a:r>
                  <a:rPr lang="en-CA" sz="2400" cap="none" dirty="0" smtClean="0"/>
                  <a:t>interpretation </a:t>
                </a:r>
                <a:r>
                  <a:rPr lang="en-CA" sz="2400" cap="none" dirty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 cap="none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CA" sz="2400" i="1" cap="none" dirty="0">
                            <a:latin typeface="Cambria Math" panose="02040503050406030204" pitchFamily="18" charset="0"/>
                          </a:rPr>
                          <m:t>𝛪</m:t>
                        </m:r>
                      </m:sup>
                    </m:sSup>
                  </m:oMath>
                </a14:m>
                <a:r>
                  <a:rPr lang="en-CA" sz="2400" cap="none" dirty="0" smtClean="0"/>
                  <a:t>:</a:t>
                </a:r>
              </a:p>
              <a:p>
                <a:endParaRPr lang="en-CA" sz="2400" cap="non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445612"/>
                <a:ext cx="10363826" cy="4885519"/>
              </a:xfrm>
              <a:blipFill rotWithShape="0">
                <a:blip r:embed="rId2"/>
                <a:stretch>
                  <a:fillRect l="-824" r="-14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987" y="1773012"/>
            <a:ext cx="2686050" cy="4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434" y="5057282"/>
            <a:ext cx="60960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00805"/>
            <a:ext cx="10364451" cy="922900"/>
          </a:xfrm>
        </p:spPr>
        <p:txBody>
          <a:bodyPr/>
          <a:lstStyle/>
          <a:p>
            <a:r>
              <a:rPr lang="en-CA" dirty="0"/>
              <a:t>Dl-LITE: Goals, Features and Applications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637211"/>
                <a:ext cx="10363826" cy="4563291"/>
              </a:xfrm>
            </p:spPr>
            <p:txBody>
              <a:bodyPr>
                <a:normAutofit/>
              </a:bodyPr>
              <a:lstStyle/>
              <a:p>
                <a:r>
                  <a:rPr lang="en-CA" sz="2400" cap="none" dirty="0" smtClean="0"/>
                  <a:t>Abox assertions managed in secondary storage </a:t>
                </a:r>
                <a:r>
                  <a:rPr lang="en-CA" sz="2400" cap="none" dirty="0" smtClean="0"/>
                  <a:t>by SQL DBMS</a:t>
                </a:r>
                <a:endParaRPr lang="en-CA" sz="2400" cap="none" dirty="0" smtClean="0"/>
              </a:p>
              <a:p>
                <a:r>
                  <a:rPr lang="en-CA" sz="2400" cap="none" dirty="0" smtClean="0"/>
                  <a:t>Query expanded into set of queries</a:t>
                </a:r>
              </a:p>
              <a:p>
                <a:pPr lvl="1"/>
                <a:r>
                  <a:rPr lang="en-CA" sz="2000" cap="none" dirty="0" smtClean="0"/>
                  <a:t>Sub-queries evaluated by SQL – use mature and established SQL engines</a:t>
                </a:r>
              </a:p>
              <a:p>
                <a:r>
                  <a:rPr lang="en-CA" sz="2400" cap="none" dirty="0" smtClean="0"/>
                  <a:t>Query </a:t>
                </a:r>
                <a:r>
                  <a:rPr lang="en-CA" sz="2400" cap="none" dirty="0"/>
                  <a:t>answering: given a query </a:t>
                </a:r>
                <a14:m>
                  <m:oMath xmlns:m="http://schemas.openxmlformats.org/officeDocument/2006/math">
                    <m:r>
                      <a:rPr lang="en-CA" sz="2400" i="1" cap="none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400" cap="none" dirty="0"/>
                  <a:t> with distinguished </a:t>
                </a:r>
                <a:r>
                  <a:rPr lang="en-CA" sz="2400" cap="none" dirty="0" smtClean="0"/>
                  <a:t>variables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 cap="none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cap="none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cap="none" dirty="0" smtClean="0"/>
                  <a:t> </a:t>
                </a:r>
                <a:r>
                  <a:rPr lang="en-CA" sz="2400" cap="none" dirty="0"/>
                  <a:t>and a KB </a:t>
                </a:r>
                <a14:m>
                  <m:oMath xmlns:m="http://schemas.openxmlformats.org/officeDocument/2006/math">
                    <m:r>
                      <a:rPr lang="en-CA" sz="2400" i="1" cap="none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sz="2400" cap="none" dirty="0"/>
                  <a:t>, return the set </a:t>
                </a:r>
                <a14:m>
                  <m:oMath xmlns:m="http://schemas.openxmlformats.org/officeDocument/2006/math">
                    <m:r>
                      <a:rPr lang="en-CA" sz="2400" i="1" cap="none" dirty="0" smtClean="0">
                        <a:latin typeface="Cambria Math" panose="02040503050406030204" pitchFamily="18" charset="0"/>
                      </a:rPr>
                      <m:t>𝑎𝑛𝑠</m:t>
                    </m:r>
                    <m:r>
                      <a:rPr lang="en-CA" sz="2400" i="1" cap="none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 cap="none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400" i="1" cap="none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400" i="1" cap="none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CA" sz="2400" i="1" cap="none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sz="2400" cap="none" dirty="0"/>
                  <a:t>of tuples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 cap="none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cap="none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CA" sz="2400" cap="none" dirty="0" smtClean="0"/>
              </a:p>
              <a:p>
                <a:r>
                  <a:rPr lang="en-CA" sz="2400" cap="none" dirty="0" smtClean="0"/>
                  <a:t>Query </a:t>
                </a:r>
                <a:r>
                  <a:rPr lang="en-CA" sz="2400" cap="none" dirty="0"/>
                  <a:t>containment: given two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cap="none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cap="none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sz="2400" b="0" i="1" cap="none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cap="non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cap="non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 cap="none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sz="2400" b="0" i="1" cap="none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cap="none" dirty="0"/>
                  <a:t>and a </a:t>
                </a:r>
                <a:r>
                  <a:rPr lang="en-CA" sz="2400" cap="none" dirty="0" smtClean="0"/>
                  <a:t>KB </a:t>
                </a:r>
                <a14:m>
                  <m:oMath xmlns:m="http://schemas.openxmlformats.org/officeDocument/2006/math">
                    <m:r>
                      <a:rPr lang="en-CA" sz="2400" i="1" cap="none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sz="2400" cap="none" dirty="0"/>
                  <a:t>, verify whether in every model </a:t>
                </a:r>
                <a14:m>
                  <m:oMath xmlns:m="http://schemas.openxmlformats.org/officeDocument/2006/math">
                    <m:r>
                      <a:rPr lang="en-CA" sz="2400" i="1" cap="none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cap="none" dirty="0"/>
                  <a:t> of </a:t>
                </a:r>
                <a:r>
                  <a:rPr lang="en-CA" sz="2400" cap="none" dirty="0" smtClean="0"/>
                  <a:t>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  <m:sup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en-CA" sz="24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 </m:t>
                    </m:r>
                    <m:sSubSup>
                      <m:sSubSupPr>
                        <m:ctrlPr>
                          <a:rPr lang="en-CA" sz="2400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i="1" cap="none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sz="2400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400" i="1" cap="none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CA" sz="2400" i="1" cap="none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</m:oMath>
                </a14:m>
                <a:endParaRPr lang="en-CA" sz="2400" cap="none" dirty="0" smtClean="0"/>
              </a:p>
              <a:p>
                <a:r>
                  <a:rPr lang="en-CA" sz="2400" cap="none" dirty="0"/>
                  <a:t>KB </a:t>
                </a:r>
                <a:r>
                  <a:rPr lang="en-CA" sz="2400" cap="none" dirty="0" err="1"/>
                  <a:t>satisfiability</a:t>
                </a:r>
                <a:r>
                  <a:rPr lang="en-CA" sz="2400" cap="none" dirty="0"/>
                  <a:t>: verify whether a KB is </a:t>
                </a:r>
                <a:r>
                  <a:rPr lang="en-CA" sz="2400" cap="none" dirty="0" err="1"/>
                  <a:t>satisfiable</a:t>
                </a:r>
                <a:r>
                  <a:rPr lang="en-CA" sz="2400" cap="none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637211"/>
                <a:ext cx="10363826" cy="4563291"/>
              </a:xfrm>
              <a:blipFill rotWithShape="0">
                <a:blip r:embed="rId2"/>
                <a:stretch>
                  <a:fillRect l="-824" t="-1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7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44047"/>
            <a:ext cx="10364451" cy="940320"/>
          </a:xfrm>
        </p:spPr>
        <p:txBody>
          <a:bodyPr/>
          <a:lstStyle/>
          <a:p>
            <a:r>
              <a:rPr lang="en-CA" dirty="0" smtClean="0"/>
              <a:t>High-level approach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1" y="1419497"/>
                <a:ext cx="10746376" cy="5207726"/>
              </a:xfrm>
            </p:spPr>
            <p:txBody>
              <a:bodyPr>
                <a:normAutofit/>
              </a:bodyPr>
              <a:lstStyle/>
              <a:p>
                <a:r>
                  <a:rPr lang="en-CA" sz="2400" cap="none" dirty="0" smtClean="0"/>
                  <a:t>Basic assertions supported by DL-Lite: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cap="none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cap="none" dirty="0" smtClean="0"/>
                  <a:t> (</a:t>
                </a:r>
                <a:r>
                  <a:rPr lang="en-CA" sz="2000" cap="none" dirty="0" err="1" smtClean="0"/>
                  <a:t>subsumption</a:t>
                </a:r>
                <a:r>
                  <a:rPr lang="en-CA" sz="2000" cap="none" dirty="0" smtClean="0"/>
                  <a:t>)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 cap="non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cap="none" dirty="0" smtClean="0"/>
                  <a:t> (</a:t>
                </a:r>
                <a:r>
                  <a:rPr lang="en-CA" sz="2000" cap="none" dirty="0" err="1" smtClean="0"/>
                  <a:t>disjointness</a:t>
                </a:r>
                <a:r>
                  <a:rPr lang="en-CA" sz="2000" cap="none" dirty="0" smtClean="0"/>
                  <a:t>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CA" sz="2000" cap="none" dirty="0" smtClean="0">
                    <a:ea typeface="Cambria Math" panose="02040503050406030204" pitchFamily="18" charset="0"/>
                  </a:rPr>
                  <a:t>Role-typing: </a:t>
                </a:r>
                <a14:m>
                  <m:oMath xmlns:m="http://schemas.openxmlformats.org/officeDocument/2006/math">
                    <m:r>
                      <a:rPr lang="en-CA" sz="20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cap="none" dirty="0" smtClean="0"/>
                  <a:t>  (</a:t>
                </a:r>
                <a:r>
                  <a:rPr lang="en-CA" sz="2000" cap="none" dirty="0" smtClean="0"/>
                  <a:t>first component of relation 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cap="none" dirty="0" smtClean="0"/>
                  <a:t> instance</a:t>
                </a:r>
                <a:r>
                  <a:rPr lang="en-CA" sz="2000" cap="none" dirty="0" smtClean="0"/>
                  <a:t>)</a:t>
                </a:r>
                <a:r>
                  <a:rPr lang="en-CA" sz="2000" cap="none" dirty="0"/>
                  <a:t>,</a:t>
                </a:r>
                <a14:m>
                  <m:oMath xmlns:m="http://schemas.openxmlformats.org/officeDocument/2006/math">
                    <m:r>
                      <a:rPr lang="en-CA" sz="2000" b="0" i="0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CA" sz="20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cap="none" dirty="0" smtClean="0"/>
                  <a:t> (complement role-insta</a:t>
                </a:r>
                <a:r>
                  <a:rPr lang="en-CA" sz="2000" cap="none" dirty="0" smtClean="0"/>
                  <a:t>nce)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CA" sz="2000" b="0" cap="none" dirty="0" smtClean="0">
                    <a:ea typeface="Cambria Math" panose="02040503050406030204" pitchFamily="18" charset="0"/>
                  </a:rPr>
                  <a:t>Participation constraints: </a:t>
                </a:r>
                <a14:m>
                  <m:oMath xmlns:m="http://schemas.openxmlformats.org/officeDocument/2006/math">
                    <m:r>
                      <a:rPr lang="en-CA" sz="20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⊑∃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cap="none" dirty="0" smtClean="0"/>
                  <a:t> (concept participation </a:t>
                </a:r>
                <a:r>
                  <a:rPr lang="en-CA" sz="2000" cap="none" dirty="0" smtClean="0"/>
                  <a:t>in as first component in </a:t>
                </a:r>
                <a:r>
                  <a:rPr lang="en-CA" sz="2000" cap="none" dirty="0" smtClean="0"/>
                  <a:t>role), </a:t>
                </a:r>
                <a14:m>
                  <m:oMath xmlns:m="http://schemas.openxmlformats.org/officeDocument/2006/math"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⊑∃</m:t>
                    </m:r>
                    <m:sSup>
                      <m:sSupPr>
                        <m:ctrlP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CA" sz="2000" cap="none" dirty="0" smtClean="0"/>
                  <a:t> (complement concept participation)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⊑¬∃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cap="none" dirty="0"/>
                  <a:t> </a:t>
                </a:r>
                <a:r>
                  <a:rPr lang="en-CA" sz="2000" cap="none" dirty="0" smtClean="0"/>
                  <a:t>(non participation </a:t>
                </a:r>
                <a:r>
                  <a:rPr lang="en-CA" sz="2000" cap="none" dirty="0"/>
                  <a:t>in role), </a:t>
                </a:r>
                <a14:m>
                  <m:oMath xmlns:m="http://schemas.openxmlformats.org/officeDocument/2006/math"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⊑¬∃</m:t>
                    </m:r>
                    <m:sSup>
                      <m:sSupPr>
                        <m:ctrlP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CA" sz="2000" cap="none" dirty="0"/>
                  <a:t> </a:t>
                </a:r>
                <a:r>
                  <a:rPr lang="en-CA" sz="2000" cap="none" dirty="0" smtClean="0"/>
                  <a:t>(complement non participation)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cap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cap="none" smtClean="0">
                            <a:latin typeface="Cambria Math" panose="02040503050406030204" pitchFamily="18" charset="0"/>
                          </a:rPr>
                          <m:t>𝑓𝑢𝑛𝑐</m:t>
                        </m:r>
                        <m:r>
                          <a:rPr lang="en-CA" sz="2000" b="0" i="1" cap="none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0" i="1" cap="none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cap="none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𝑓𝑢𝑛𝑐</m:t>
                        </m:r>
                        <m:sSup>
                          <m:sSupPr>
                            <m:ctrlPr>
                              <a:rPr lang="en-CA" sz="20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CA" sz="20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CA" sz="2000" i="1" cap="none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cap="none" dirty="0" smtClean="0"/>
                  <a:t> (functionality restrictions)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CA" sz="24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𝑃𝑒𝑟𝑓𝑒𝑐𝑡𝑅𝑒𝑓</m:t>
                    </m:r>
                  </m:oMath>
                </a14:m>
                <a:r>
                  <a:rPr lang="en-CA" sz="2400" cap="none" dirty="0" smtClean="0"/>
                  <a:t> algorithm =&gt; query reformulation algorithm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CA" sz="24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𝐴𝑛𝑠𝑤𝑒𝑟</m:t>
                    </m:r>
                    <m:r>
                      <a:rPr lang="en-CA" sz="24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cap="none" dirty="0" smtClean="0"/>
                  <a:t>algorithm =&gt; query answering algorithm</a:t>
                </a:r>
              </a:p>
              <a:p>
                <a:pPr lvl="1"/>
                <a:endParaRPr lang="en-CA" sz="2200" cap="none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1" y="1419497"/>
                <a:ext cx="10746376" cy="5207726"/>
              </a:xfrm>
              <a:blipFill rotWithShape="0">
                <a:blip r:embed="rId2"/>
                <a:stretch>
                  <a:fillRect l="-737" t="-1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7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89" y="296294"/>
            <a:ext cx="10477037" cy="84629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High-level approach (KB normalization, </a:t>
            </a:r>
            <a:r>
              <a:rPr lang="en-CA" dirty="0" err="1" smtClean="0"/>
              <a:t>Satisfiability</a:t>
            </a:r>
            <a:r>
              <a:rPr lang="en-CA" dirty="0" smtClean="0"/>
              <a:t>)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70560" y="1367245"/>
                <a:ext cx="11216640" cy="502484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CA" sz="2400" cap="none" dirty="0"/>
                  <a:t>KB normalization: </a:t>
                </a:r>
                <a:r>
                  <a:rPr lang="en-CA" sz="2400" cap="none" dirty="0" smtClean="0"/>
                  <a:t>add into </a:t>
                </a:r>
                <a:r>
                  <a:rPr lang="en-CA" sz="2400" cap="none" dirty="0" err="1" smtClean="0"/>
                  <a:t>ABox</a:t>
                </a:r>
                <a:r>
                  <a:rPr lang="en-CA" sz="2400" cap="none" dirty="0" smtClean="0"/>
                  <a:t> </a:t>
                </a:r>
                <a14:m>
                  <m:oMath xmlns:m="http://schemas.openxmlformats.org/officeDocument/2006/math">
                    <m:r>
                      <a:rPr lang="en-CA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CA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CA" sz="2400" cap="none" dirty="0"/>
                  <a:t> and </a:t>
                </a:r>
                <a14:m>
                  <m:oMath xmlns:m="http://schemas.openxmlformats.org/officeDocument/2006/math">
                    <m:r>
                      <a:rPr lang="en-CA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CA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CA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CA" sz="2400" cap="none" dirty="0"/>
                  <a:t> for each </a:t>
                </a:r>
                <a14:m>
                  <m:oMath xmlns:m="http://schemas.openxmlformats.org/officeDocument/2006/math">
                    <m:r>
                      <a:rPr lang="en-CA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CA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CA" sz="24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CA" sz="2400" cap="none" dirty="0"/>
                  <a:t> </a:t>
                </a:r>
                <a14:m>
                  <m:oMath xmlns:m="http://schemas.openxmlformats.org/officeDocument/2006/math">
                    <m:r>
                      <a:rPr lang="en-CA" sz="2400" i="1" cap="non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∋</m:t>
                    </m:r>
                    <m:r>
                      <a:rPr lang="en-CA" sz="2400" i="1" cap="non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𝐴𝐵𝑜𝑥</m:t>
                    </m:r>
                  </m:oMath>
                </a14:m>
                <a:endParaRPr lang="en-CA" sz="2400" cap="none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CA" sz="2400" cap="none" dirty="0"/>
                  <a:t>Rewrite </a:t>
                </a:r>
                <a14:m>
                  <m:oMath xmlns:m="http://schemas.openxmlformats.org/officeDocument/2006/math">
                    <m:r>
                      <a:rPr lang="en-CA" sz="2400" cap="none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400" cap="none">
                        <a:latin typeface="Cambria Math" panose="02040503050406030204" pitchFamily="18" charset="0"/>
                      </a:rPr>
                      <m:t> ⊑</m:t>
                    </m:r>
                    <m:sSub>
                      <m:sSubPr>
                        <m:ctrlPr>
                          <a:rPr lang="en-CA" sz="24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cap="none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cap="none">
                        <a:latin typeface="Cambria Math" panose="02040503050406030204" pitchFamily="18" charset="0"/>
                      </a:rPr>
                      <m:t>⊓</m:t>
                    </m:r>
                    <m:sSub>
                      <m:sSubPr>
                        <m:ctrlPr>
                          <a:rPr lang="en-CA" sz="24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cap="none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cap="none" dirty="0"/>
                  <a:t>  as </a:t>
                </a:r>
                <a14:m>
                  <m:oMath xmlns:m="http://schemas.openxmlformats.org/officeDocument/2006/math">
                    <m:r>
                      <a:rPr lang="en-CA" sz="2400" cap="none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400" cap="none">
                        <a:latin typeface="Cambria Math" panose="02040503050406030204" pitchFamily="18" charset="0"/>
                      </a:rPr>
                      <m:t> ⊑</m:t>
                    </m:r>
                    <m:sSub>
                      <m:sSubPr>
                        <m:ctrlPr>
                          <a:rPr lang="en-CA" sz="24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cap="none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cap="none" dirty="0"/>
                  <a:t>, </a:t>
                </a:r>
                <a14:m>
                  <m:oMath xmlns:m="http://schemas.openxmlformats.org/officeDocument/2006/math">
                    <m:r>
                      <a:rPr lang="en-CA" sz="2400" cap="none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400" cap="none">
                        <a:latin typeface="Cambria Math" panose="02040503050406030204" pitchFamily="18" charset="0"/>
                      </a:rPr>
                      <m:t> ⊑</m:t>
                    </m:r>
                    <m:sSub>
                      <m:sSubPr>
                        <m:ctrlPr>
                          <a:rPr lang="en-CA" sz="24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cap="none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sz="2400" cap="none" dirty="0"/>
              </a:p>
              <a:p>
                <a:pPr>
                  <a:lnSpc>
                    <a:spcPct val="100000"/>
                  </a:lnSpc>
                </a:pPr>
                <a:r>
                  <a:rPr lang="en-CA" sz="2400" cap="none" dirty="0"/>
                  <a:t>Results in inclusions of basic concepts: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CA" sz="2000" cap="none" dirty="0"/>
                  <a:t>Positive inclusion (PI):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 cap="non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cap="none" dirty="0"/>
                  <a:t>, Negative inclusion (NI)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 cap="non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sz="2000" cap="none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𝑓𝑢𝑛𝑐</m:t>
                        </m:r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CA" sz="2000" i="1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cap="none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𝑓𝑢𝑛𝑐</m:t>
                        </m:r>
                        <m:sSup>
                          <m:sSupPr>
                            <m:ctrlPr>
                              <a:rPr lang="en-CA" sz="20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CA" sz="20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CA" sz="2000" i="1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cap="none" dirty="0"/>
                  <a:t> (functionality assertions)</a:t>
                </a:r>
              </a:p>
              <a:p>
                <a:r>
                  <a:rPr lang="en-CA" sz="2400" cap="none" dirty="0" smtClean="0"/>
                  <a:t>KB </a:t>
                </a:r>
                <a:r>
                  <a:rPr lang="en-CA" sz="2400" cap="none" dirty="0" err="1" smtClean="0"/>
                  <a:t>satisfiability</a:t>
                </a:r>
                <a:r>
                  <a:rPr lang="en-CA" sz="2400" cap="none" dirty="0" smtClean="0"/>
                  <a:t>: </a:t>
                </a:r>
              </a:p>
              <a:p>
                <a:pPr lvl="1"/>
                <a:r>
                  <a:rPr lang="en-CA" sz="2000" cap="none" dirty="0" smtClean="0"/>
                  <a:t>Negative inclusion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 cap="non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cap="none" dirty="0" smtClean="0"/>
                  <a:t> and constant </a:t>
                </a:r>
                <a14:m>
                  <m:oMath xmlns:m="http://schemas.openxmlformats.org/officeDocument/2006/math">
                    <m:r>
                      <a:rPr lang="en-CA" sz="2000" i="1" cap="none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CA" sz="2000" i="1" cap="none" dirty="0" smtClean="0"/>
                  <a:t> </a:t>
                </a:r>
                <a:r>
                  <a:rPr lang="en-CA" sz="2000" cap="none" dirty="0" smtClean="0"/>
                  <a:t>exists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i="1" cap="none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 cap="none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i="1" cap="none" dirty="0"/>
                  <a:t> </a:t>
                </a:r>
                <a:r>
                  <a:rPr lang="en-CA" sz="2000" cap="none" dirty="0" smtClean="0"/>
                  <a:t>belong to the </a:t>
                </a:r>
                <a:r>
                  <a:rPr lang="en-CA" sz="2000" cap="none" dirty="0" err="1" smtClean="0"/>
                  <a:t>Abox</a:t>
                </a:r>
                <a:endParaRPr lang="en-CA" sz="2000" cap="none" dirty="0" smtClean="0"/>
              </a:p>
              <a:p>
                <a:pPr lvl="1"/>
                <a:r>
                  <a:rPr lang="en-CA" sz="2000" cap="none" dirty="0" smtClean="0"/>
                  <a:t>There </a:t>
                </a:r>
                <a:r>
                  <a:rPr lang="en-CA" sz="2000" cap="none" dirty="0"/>
                  <a:t>exists an assertion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𝑓𝑢𝑛𝑐</m:t>
                        </m:r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CA" sz="2000" i="1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cap="none" dirty="0"/>
                  <a:t>(respectively</a:t>
                </a:r>
                <a:r>
                  <a:rPr lang="en-CA" sz="2000" cap="none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cap="none">
                            <a:latin typeface="Cambria Math" panose="02040503050406030204" pitchFamily="18" charset="0"/>
                          </a:rPr>
                          <m:t>𝑓𝑢𝑛𝑐</m:t>
                        </m:r>
                        <m:sSup>
                          <m:sSupPr>
                            <m:ctrlPr>
                              <a:rPr lang="en-CA" sz="20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CA" sz="200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cap="none" dirty="0" smtClean="0"/>
                  <a:t>) </a:t>
                </a:r>
                <a:r>
                  <a:rPr lang="en-CA" sz="2000" cap="none" dirty="0"/>
                  <a:t>in </a:t>
                </a:r>
                <a:r>
                  <a:rPr lang="en-CA" sz="2000" cap="none" dirty="0" smtClean="0"/>
                  <a:t>TBox</a:t>
                </a:r>
                <a14:m>
                  <m:oMath xmlns:m="http://schemas.openxmlformats.org/officeDocument/2006/math">
                    <m:r>
                      <a:rPr lang="en-CA" sz="2000" i="1" cap="none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cap="none" dirty="0"/>
                  <a:t>and three constants </a:t>
                </a:r>
                <a14:m>
                  <m:oMath xmlns:m="http://schemas.openxmlformats.org/officeDocument/2006/math">
                    <m:r>
                      <a:rPr lang="en-CA" sz="2000" i="1" cap="none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000" i="1" cap="none" dirty="0"/>
                  <a:t> </a:t>
                </a:r>
                <a:r>
                  <a:rPr lang="en-CA" sz="2000" cap="none" dirty="0"/>
                  <a:t>such that </a:t>
                </a:r>
                <a:r>
                  <a:rPr lang="en-CA" sz="2000" cap="none" dirty="0" smtClean="0"/>
                  <a:t>both</a:t>
                </a:r>
                <a14:m>
                  <m:oMath xmlns:m="http://schemas.openxmlformats.org/officeDocument/2006/math">
                    <m:r>
                      <a:rPr lang="en-CA" sz="2000" b="0" i="0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i="1" cap="none" dirty="0"/>
                  <a:t> </a:t>
                </a:r>
                <a:r>
                  <a:rPr lang="en-CA" sz="2000" cap="none" dirty="0"/>
                  <a:t>and </a:t>
                </a:r>
                <a14:m>
                  <m:oMath xmlns:m="http://schemas.openxmlformats.org/officeDocument/2006/math"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i="1" cap="none" dirty="0"/>
                  <a:t> </a:t>
                </a:r>
                <a:r>
                  <a:rPr lang="en-CA" sz="2000" cap="none" dirty="0"/>
                  <a:t>(resp., </a:t>
                </a:r>
                <a14:m>
                  <m:oMath xmlns:m="http://schemas.openxmlformats.org/officeDocument/2006/math"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i="1" cap="none" dirty="0"/>
                  <a:t> </a:t>
                </a:r>
                <a:r>
                  <a:rPr lang="en-CA" sz="2000" cap="none" dirty="0"/>
                  <a:t>and </a:t>
                </a:r>
                <a14:m>
                  <m:oMath xmlns:m="http://schemas.openxmlformats.org/officeDocument/2006/math">
                    <m:r>
                      <a:rPr lang="en-CA" sz="20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cap="none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i="1" cap="non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i="1" cap="none" dirty="0"/>
                  <a:t> </a:t>
                </a:r>
                <a:r>
                  <a:rPr lang="en-CA" sz="2000" cap="none" dirty="0" smtClean="0"/>
                  <a:t>) </a:t>
                </a:r>
                <a:r>
                  <a:rPr lang="en-CA" sz="2000" cap="none" dirty="0"/>
                  <a:t>belong to </a:t>
                </a:r>
                <a:r>
                  <a:rPr lang="en-CA" sz="2000" cap="none" dirty="0" smtClean="0"/>
                  <a:t>the </a:t>
                </a:r>
                <a:r>
                  <a:rPr lang="en-CA" sz="2000" cap="none" dirty="0" err="1" smtClean="0"/>
                  <a:t>Abox</a:t>
                </a:r>
                <a:endParaRPr lang="en-CA" sz="2000" cap="none" dirty="0" smtClean="0"/>
              </a:p>
              <a:p>
                <a:pPr marL="457200" lvl="1" indent="0">
                  <a:buNone/>
                </a:pPr>
                <a:endParaRPr lang="en-CA" sz="2200" cap="non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70560" y="1367245"/>
                <a:ext cx="11216640" cy="5024845"/>
              </a:xfrm>
              <a:blipFill rotWithShape="0">
                <a:blip r:embed="rId2"/>
                <a:stretch>
                  <a:fillRect l="-707" t="-9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2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11471</TotalTime>
  <Words>547</Words>
  <Application>Microsoft Office PowerPoint</Application>
  <PresentationFormat>Widescreen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Tw Cen MT</vt:lpstr>
      <vt:lpstr>Droplet</vt:lpstr>
      <vt:lpstr>DL-Lite: Tractable Description Logics for Ontologies</vt:lpstr>
      <vt:lpstr>Content</vt:lpstr>
      <vt:lpstr>background</vt:lpstr>
      <vt:lpstr>Dl-LITE: Goals, Features and Applications</vt:lpstr>
      <vt:lpstr>Concepts</vt:lpstr>
      <vt:lpstr>Concepts</vt:lpstr>
      <vt:lpstr>Dl-LITE: Goals, Features and Applications</vt:lpstr>
      <vt:lpstr>High-level approach</vt:lpstr>
      <vt:lpstr>High-level approach (KB normalization, Satisfiability)</vt:lpstr>
      <vt:lpstr>High-level approach (Query reformulation)</vt:lpstr>
      <vt:lpstr>High-level approach (Query reformulation)</vt:lpstr>
      <vt:lpstr>High-level approach (Query evaluation)</vt:lpstr>
      <vt:lpstr>Discussion</vt:lpstr>
      <vt:lpstr>Remarks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DL-Lite: Tractable Description Logics for Ontologies</dc:title>
  <dc:creator>Ahsan</dc:creator>
  <cp:lastModifiedBy>Ahsan</cp:lastModifiedBy>
  <cp:revision>158</cp:revision>
  <dcterms:created xsi:type="dcterms:W3CDTF">2015-02-15T05:30:38Z</dcterms:created>
  <dcterms:modified xsi:type="dcterms:W3CDTF">2015-02-23T04:42:46Z</dcterms:modified>
</cp:coreProperties>
</file>