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1"/>
  </p:notesMasterIdLst>
  <p:sldIdLst>
    <p:sldId id="259" r:id="rId2"/>
    <p:sldId id="266" r:id="rId3"/>
    <p:sldId id="260" r:id="rId4"/>
    <p:sldId id="280" r:id="rId5"/>
    <p:sldId id="281" r:id="rId6"/>
    <p:sldId id="268" r:id="rId7"/>
    <p:sldId id="261" r:id="rId8"/>
    <p:sldId id="267" r:id="rId9"/>
    <p:sldId id="269" r:id="rId10"/>
    <p:sldId id="289" r:id="rId11"/>
    <p:sldId id="282" r:id="rId12"/>
    <p:sldId id="283" r:id="rId13"/>
    <p:sldId id="288" r:id="rId14"/>
    <p:sldId id="285" r:id="rId15"/>
    <p:sldId id="284" r:id="rId16"/>
    <p:sldId id="286" r:id="rId17"/>
    <p:sldId id="287" r:id="rId18"/>
    <p:sldId id="270" r:id="rId19"/>
    <p:sldId id="271" r:id="rId20"/>
    <p:sldId id="272" r:id="rId21"/>
    <p:sldId id="273" r:id="rId22"/>
    <p:sldId id="274" r:id="rId23"/>
    <p:sldId id="275" r:id="rId24"/>
    <p:sldId id="278" r:id="rId25"/>
    <p:sldId id="276" r:id="rId26"/>
    <p:sldId id="279" r:id="rId27"/>
    <p:sldId id="262" r:id="rId28"/>
    <p:sldId id="263" r:id="rId29"/>
    <p:sldId id="264" r:id="rId3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3" autoAdjust="0"/>
    <p:restoredTop sz="94660"/>
  </p:normalViewPr>
  <p:slideViewPr>
    <p:cSldViewPr snapToGrid="0" snapToObjects="1">
      <p:cViewPr varScale="1">
        <p:scale>
          <a:sx n="109" d="100"/>
          <a:sy n="109" d="100"/>
        </p:scale>
        <p:origin x="1686" y="10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3ECE49A-437B-43BD-BF08-1609CFE17F9F}" type="datetimeFigureOut">
              <a:rPr lang="en-US" altLang="en-US"/>
              <a:pPr/>
              <a:t>10/30/2017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8778F0B-63E5-4BED-80F2-F2AD5AD065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96682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8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To add a photo to this slide, click the Picture icon in the content area (first column of icons, second row). Navigate to the photo you would like to insert. PowerPoint will auto-resize the photo to fit the area. If you are unhappy with the results, you can either: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altLang="en-US" smtClean="0"/>
              <a:t>Manually resize your photo to 6.4” high x 10” wide using an image editor. Then, insert it via Home&gt;Insert&gt;Picture. 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altLang="en-US" smtClean="0"/>
              <a:t>Insert your picture as-is via Home&gt;Insert&gt;Picture. Then, select your photo and choose Format. Resize and crop your photo using the editing tools in PowerPoint.</a:t>
            </a:r>
          </a:p>
          <a:p>
            <a:pPr eaLnBrk="1" hangingPunct="1">
              <a:spcBef>
                <a:spcPct val="0"/>
              </a:spcBef>
              <a:buFont typeface="Calibri" pitchFamily="34" charset="0"/>
              <a:buAutoNum type="arabicPeriod"/>
            </a:pPr>
            <a:endParaRPr lang="en-US" altLang="en-US" smtClean="0"/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03B5464E-E4C0-43AF-AD04-ACFA52E1EA94}" type="slidenum">
              <a:rPr lang="en-US" altLang="en-US" sz="1200">
                <a:solidFill>
                  <a:prstClr val="black"/>
                </a:solidFill>
              </a:rPr>
              <a:pPr eaLnBrk="1" hangingPunct="1"/>
              <a:t>28</a:t>
            </a:fld>
            <a:endParaRPr lang="en-US" alt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810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6462" y="1366174"/>
            <a:ext cx="7402894" cy="136207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1155197" y="2966001"/>
            <a:ext cx="6847004" cy="584199"/>
          </a:xfrm>
        </p:spPr>
        <p:txBody>
          <a:bodyPr/>
          <a:lstStyle>
            <a:lvl1pPr marL="0" indent="0" algn="ctr">
              <a:buNone/>
              <a:defRPr>
                <a:latin typeface="Times New Roman"/>
                <a:cs typeface="Times New Roman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 sz="12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487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7338"/>
            <a:ext cx="8229600" cy="1143000"/>
          </a:xfrm>
        </p:spPr>
        <p:txBody>
          <a:bodyPr anchor="t"/>
          <a:lstStyle>
            <a:lvl1pPr>
              <a:defRPr cap="all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pc="100">
                <a:solidFill>
                  <a:srgbClr val="000000"/>
                </a:solidFill>
              </a:defRPr>
            </a:lvl1pPr>
            <a:lvl2pPr>
              <a:defRPr spc="100">
                <a:solidFill>
                  <a:srgbClr val="000000"/>
                </a:solidFill>
              </a:defRPr>
            </a:lvl2pPr>
            <a:lvl3pPr>
              <a:defRPr spc="100">
                <a:solidFill>
                  <a:srgbClr val="000000"/>
                </a:solidFill>
              </a:defRPr>
            </a:lvl3pPr>
            <a:lvl4pPr>
              <a:defRPr spc="100">
                <a:solidFill>
                  <a:srgbClr val="000000"/>
                </a:solidFill>
              </a:defRPr>
            </a:lvl4pPr>
            <a:lvl5pPr>
              <a:defRPr spc="1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095A011-A32D-476F-AE2B-B143CDC0FB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1658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5A7F0E5-41CA-4F23-8006-5A1E45CADD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9103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 spc="100"/>
            </a:lvl1pPr>
            <a:lvl2pPr>
              <a:defRPr sz="2000" spc="100"/>
            </a:lvl2pPr>
            <a:lvl3pPr>
              <a:defRPr sz="1800" spc="100"/>
            </a:lvl3pPr>
            <a:lvl4pPr>
              <a:defRPr sz="1600" spc="100"/>
            </a:lvl4pPr>
            <a:lvl5pPr>
              <a:defRPr sz="1600" spc="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 spc="100"/>
            </a:lvl1pPr>
            <a:lvl2pPr>
              <a:defRPr sz="2000" spc="100"/>
            </a:lvl2pPr>
            <a:lvl3pPr>
              <a:defRPr sz="1800" spc="100"/>
            </a:lvl3pPr>
            <a:lvl4pPr>
              <a:defRPr sz="1600" spc="100"/>
            </a:lvl4pPr>
            <a:lvl5pPr>
              <a:defRPr sz="1600" spc="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F6ACAB0-A438-4F5C-9E06-D83B93C778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7847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University of Waterlo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28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8822"/>
            <a:ext cx="9153144" cy="5851703"/>
          </a:xfrm>
        </p:spPr>
        <p:txBody>
          <a:bodyPr/>
          <a:lstStyle>
            <a:lvl1pPr marL="457200" indent="-457200">
              <a:buFontTx/>
              <a:buChar char="-"/>
              <a:defRPr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60653BB-03CA-4E8A-B630-E49809F7AE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395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49"/>
            <a:ext cx="3008313" cy="1040493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343979"/>
          </a:xfrm>
        </p:spPr>
        <p:txBody>
          <a:bodyPr/>
          <a:lstStyle>
            <a:lvl1pPr marL="0" indent="0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386114"/>
            <a:ext cx="3008313" cy="42309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47F10A7-45EB-4FF7-9B57-421EDDB338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355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242425" cy="6958013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9144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999999"/>
              </a:solidFill>
              <a:latin typeface="Arial" charset="0"/>
              <a:ea typeface="+mn-ea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286" y="5842254"/>
            <a:ext cx="4492752" cy="828548"/>
          </a:xfrm>
        </p:spPr>
        <p:txBody>
          <a:bodyPr/>
          <a:lstStyle>
            <a:lvl1pPr algn="l">
              <a:defRPr sz="1800">
                <a:solidFill>
                  <a:srgbClr val="FFFFFF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322263" y="324672"/>
            <a:ext cx="3111500" cy="4224528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26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3502025" y="324673"/>
            <a:ext cx="2711450" cy="2068513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2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6289675" y="324670"/>
            <a:ext cx="2625725" cy="6346131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2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961038" y="2450336"/>
            <a:ext cx="1252437" cy="4220465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29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3502025" y="2450336"/>
            <a:ext cx="1385888" cy="4220465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30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322263" y="4604038"/>
            <a:ext cx="3111500" cy="2071687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168011959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University of Waterloo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3525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838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33513"/>
            <a:ext cx="8229600" cy="4310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2625" y="6173788"/>
            <a:ext cx="54975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5CDF5AC5-8682-4456-B16A-72957BD5BFA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4" r:id="rId2"/>
    <p:sldLayoutId id="2147483695" r:id="rId3"/>
    <p:sldLayoutId id="2147483696" r:id="rId4"/>
    <p:sldLayoutId id="2147483699" r:id="rId5"/>
    <p:sldLayoutId id="2147483697" r:id="rId6"/>
    <p:sldLayoutId id="2147483700" r:id="rId7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b="1" kern="1200" cap="all" spc="300">
          <a:solidFill>
            <a:schemeClr val="accent1"/>
          </a:solidFill>
          <a:latin typeface="Arial"/>
          <a:ea typeface="MS PGothic" pitchFamily="34" charset="-128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  <a:ea typeface="MS PGothic" pitchFamily="34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  <a:ea typeface="MS PGothic" pitchFamily="34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  <a:ea typeface="MS PGothic" pitchFamily="34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  <a:ea typeface="MS PGothic" pitchFamily="34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  <a:ea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  <a:ea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  <a:ea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  <a:ea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800" kern="1200" spc="200">
          <a:solidFill>
            <a:schemeClr val="tx1"/>
          </a:solidFill>
          <a:latin typeface="Arial"/>
          <a:ea typeface="MS PGothic" pitchFamily="34" charset="-128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SzPct val="70000"/>
        <a:buBlip>
          <a:blip r:embed="rId10"/>
        </a:buBlip>
        <a:defRPr sz="2400" kern="1200" spc="200">
          <a:solidFill>
            <a:schemeClr val="tx1"/>
          </a:solidFill>
          <a:latin typeface="Arial"/>
          <a:ea typeface="MS PGothic" pitchFamily="34" charset="-128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kern="1200" spc="200">
          <a:solidFill>
            <a:schemeClr val="tx1"/>
          </a:solidFill>
          <a:latin typeface="Arial"/>
          <a:ea typeface="MS PGothic" pitchFamily="34" charset="-128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400" kern="1200" spc="200">
          <a:solidFill>
            <a:schemeClr val="tx1"/>
          </a:solidFill>
          <a:latin typeface="Arial"/>
          <a:ea typeface="MS PGothic" pitchFamily="34" charset="-128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200" kern="1200" spc="200">
          <a:solidFill>
            <a:schemeClr val="tx1"/>
          </a:solidFill>
          <a:latin typeface="Arial"/>
          <a:ea typeface="MS PGothic" pitchFamily="34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orbes.com/sites/amyanderson/2012/11/28/success-will-come-and-go-but-integrity-is-forever/#239f34ac6141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go.turnitin.com/posters/plagiarism-spectrum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log.toonpool.com/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urnitin.com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turnitin.com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urnitin.com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urnitin.com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urnitin.com/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dictionary.cambridge.org/dictionary/american-english/integrity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itzzer.com/jun30-1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ergusonvalues.com/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hyperlink" Target="https://www.youtube.com/watch?v=kzzD6pVzfUw&amp;index=2&amp;list=PL8762B473D4E8CE7E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watch?v=_6bbUbDnxPI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T6S4ERI0o8#t=43" TargetMode="External"/><Relationship Id="rId2" Type="http://schemas.openxmlformats.org/officeDocument/2006/relationships/hyperlink" Target="https://www.youtube.com/watch?v=8Bx5DAqTPhU&amp;list=UU1DxRKUSdpvf7Mlf490sRoQ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9378" y="1992122"/>
            <a:ext cx="8039532" cy="136207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6000" dirty="0" smtClean="0">
                <a:solidFill>
                  <a:schemeClr val="tx2"/>
                </a:solidFill>
              </a:rPr>
              <a:t>“</a:t>
            </a:r>
            <a:r>
              <a:rPr lang="en-US" sz="4400" i="1" dirty="0" smtClean="0">
                <a:solidFill>
                  <a:schemeClr val="tx2"/>
                </a:solidFill>
              </a:rPr>
              <a:t>success Will come </a:t>
            </a:r>
            <a:br>
              <a:rPr lang="en-US" sz="4400" i="1" dirty="0" smtClean="0">
                <a:solidFill>
                  <a:schemeClr val="tx2"/>
                </a:solidFill>
              </a:rPr>
            </a:br>
            <a:r>
              <a:rPr lang="en-US" sz="4400" i="1" dirty="0" smtClean="0">
                <a:solidFill>
                  <a:schemeClr val="tx2"/>
                </a:solidFill>
              </a:rPr>
              <a:t>and go, but integrity </a:t>
            </a:r>
            <a:br>
              <a:rPr lang="en-US" sz="4400" i="1" dirty="0" smtClean="0">
                <a:solidFill>
                  <a:schemeClr val="tx2"/>
                </a:solidFill>
              </a:rPr>
            </a:br>
            <a:r>
              <a:rPr lang="en-US" sz="4400" i="1" dirty="0" smtClean="0">
                <a:solidFill>
                  <a:schemeClr val="tx2"/>
                </a:solidFill>
              </a:rPr>
              <a:t>is forever</a:t>
            </a:r>
            <a:r>
              <a:rPr lang="en-US" sz="5200" dirty="0">
                <a:solidFill>
                  <a:schemeClr val="tx2"/>
                </a:solidFill>
              </a:rPr>
              <a:t>”</a:t>
            </a:r>
            <a:br>
              <a:rPr lang="en-US" sz="5200" dirty="0">
                <a:solidFill>
                  <a:schemeClr val="tx2"/>
                </a:solidFill>
              </a:rPr>
            </a:br>
            <a:endParaRPr lang="en-US" sz="1200" dirty="0">
              <a:solidFill>
                <a:schemeClr val="tx2"/>
              </a:solidFill>
              <a:ea typeface="+mj-e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1155700" y="3700218"/>
            <a:ext cx="6846888" cy="584200"/>
          </a:xfrm>
        </p:spPr>
        <p:txBody>
          <a:bodyPr>
            <a:noAutofit/>
          </a:bodyPr>
          <a:lstStyle/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Amanda McKenzie</a:t>
            </a:r>
          </a:p>
        </p:txBody>
      </p:sp>
      <p:sp>
        <p:nvSpPr>
          <p:cNvPr id="7" name="Rectangle 6"/>
          <p:cNvSpPr/>
          <p:nvPr/>
        </p:nvSpPr>
        <p:spPr>
          <a:xfrm>
            <a:off x="694593" y="6106189"/>
            <a:ext cx="51874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tx2"/>
                </a:solidFill>
                <a:hlinkClick r:id="rId2"/>
              </a:rPr>
              <a:t>http://www.forbes.com/sites/amyanderson/2012/11/28/success-will-come-and-go-but-integrity-is-forever/#239f34ac6141</a:t>
            </a:r>
            <a:endParaRPr lang="en-US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94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618" y="610"/>
            <a:ext cx="4388661" cy="5851549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65" y="6246889"/>
            <a:ext cx="2981741" cy="190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94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go.turnitin.com/posters/plagiarism-spectrum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54" y="339874"/>
            <a:ext cx="7840312" cy="5129110"/>
          </a:xfrm>
        </p:spPr>
      </p:pic>
    </p:spTree>
    <p:extLst>
      <p:ext uri="{BB962C8B-B14F-4D97-AF65-F5344CB8AC3E}">
        <p14:creationId xmlns:p14="http://schemas.microsoft.com/office/powerpoint/2010/main" val="345648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#1 CLONE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553" y="1524000"/>
            <a:ext cx="6565833" cy="3431177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hlinkClick r:id="rId3"/>
              </a:rPr>
              <a:t>www.blog.toonpool.com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962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003" y="478971"/>
            <a:ext cx="6228441" cy="5264604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hlinkClick r:id="rId3"/>
              </a:rPr>
              <a:t>www.turnitin.com</a:t>
            </a:r>
            <a:r>
              <a:rPr lang="en-US" dirty="0"/>
              <a:t> WHITE PAPER – The Plagiarism </a:t>
            </a:r>
            <a:r>
              <a:rPr lang="en-US" dirty="0" smtClean="0"/>
              <a:t>Spectrum pg. 9</a:t>
            </a:r>
            <a:endParaRPr lang="en-US" dirty="0"/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06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#2 CTRL-C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hlinkClick r:id="rId2"/>
              </a:rPr>
              <a:t>www.turnitin.com</a:t>
            </a:r>
            <a:r>
              <a:rPr lang="en-US" dirty="0"/>
              <a:t> WHITE PAPER – The Plagiarism Spectrum pg. 10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549" y="900766"/>
            <a:ext cx="6130980" cy="4947312"/>
          </a:xfrm>
        </p:spPr>
      </p:pic>
    </p:spTree>
    <p:extLst>
      <p:ext uri="{BB962C8B-B14F-4D97-AF65-F5344CB8AC3E}">
        <p14:creationId xmlns:p14="http://schemas.microsoft.com/office/powerpoint/2010/main" val="2797476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#3 Find - Replace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129" y="923108"/>
            <a:ext cx="5962285" cy="4963885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hlinkClick r:id="rId3"/>
              </a:rPr>
              <a:t>www.turnitin.com</a:t>
            </a:r>
            <a:r>
              <a:rPr lang="en-US" dirty="0"/>
              <a:t> WHITE PAPER – The Plagiarism Spectrum pg. </a:t>
            </a:r>
            <a:r>
              <a:rPr lang="en-US" dirty="0" smtClean="0"/>
              <a:t>11</a:t>
            </a:r>
            <a:endParaRPr lang="en-US" dirty="0"/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971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#4 Remix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463" y="957943"/>
            <a:ext cx="6114418" cy="4976852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hlinkClick r:id="rId3"/>
              </a:rPr>
              <a:t>www.turnitin.com</a:t>
            </a:r>
            <a:r>
              <a:rPr lang="en-US" dirty="0"/>
              <a:t> WHITE PAPER – The Plagiarism Spectrum pg. </a:t>
            </a:r>
            <a:r>
              <a:rPr lang="en-US" dirty="0" smtClean="0"/>
              <a:t>12</a:t>
            </a:r>
            <a:endParaRPr lang="en-US" dirty="0"/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198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#5 recycle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590" y="905690"/>
            <a:ext cx="6087170" cy="505484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 smtClean="0">
              <a:hlinkClick r:id="rId3"/>
            </a:endParaRPr>
          </a:p>
          <a:p>
            <a:pPr>
              <a:defRPr/>
            </a:pPr>
            <a:r>
              <a:rPr lang="en-US" dirty="0" smtClean="0">
                <a:hlinkClick r:id="rId3"/>
              </a:rPr>
              <a:t>This is SELF-PLAGIARISM!!! </a:t>
            </a:r>
            <a:endParaRPr lang="en-US" dirty="0">
              <a:hlinkClick r:id="rId3"/>
            </a:endParaRPr>
          </a:p>
          <a:p>
            <a:pPr>
              <a:defRPr/>
            </a:pPr>
            <a:r>
              <a:rPr lang="en-US" sz="900" dirty="0" smtClean="0">
                <a:hlinkClick r:id="rId3"/>
              </a:rPr>
              <a:t>www.turnitin.com</a:t>
            </a:r>
            <a:r>
              <a:rPr lang="en-US" sz="900" dirty="0" smtClean="0"/>
              <a:t> </a:t>
            </a:r>
            <a:r>
              <a:rPr lang="en-US" sz="900" dirty="0"/>
              <a:t>WHITE PAPER – The Plagiarism Spectrum pg. </a:t>
            </a:r>
            <a:r>
              <a:rPr lang="en-US" sz="900" dirty="0" smtClean="0"/>
              <a:t>13</a:t>
            </a:r>
            <a:endParaRPr lang="en-US" sz="900" dirty="0"/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180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582" y="287338"/>
            <a:ext cx="8229600" cy="894917"/>
          </a:xfrm>
        </p:spPr>
        <p:txBody>
          <a:bodyPr/>
          <a:lstStyle/>
          <a:p>
            <a:r>
              <a:rPr lang="en-US" dirty="0" smtClean="0"/>
              <a:t>Avoid plagiarizing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436" y="1108363"/>
            <a:ext cx="8765309" cy="5083897"/>
          </a:xfrm>
        </p:spPr>
        <p:txBody>
          <a:bodyPr>
            <a:normAutofit fontScale="85000" lnSpcReduction="20000"/>
          </a:bodyPr>
          <a:lstStyle/>
          <a:p>
            <a:pPr marL="571500" lvl="1" indent="-571500">
              <a:buSzTx/>
              <a:buFont typeface="Arial" panose="020B0604020202020204" pitchFamily="34" charset="0"/>
              <a:buChar char="•"/>
            </a:pPr>
            <a:r>
              <a:rPr lang="en-US" sz="4100" dirty="0">
                <a:latin typeface="Arial" panose="020B0604020202020204" pitchFamily="34" charset="0"/>
                <a:cs typeface="Arial" panose="020B0604020202020204" pitchFamily="34" charset="0"/>
              </a:rPr>
              <a:t>Cite </a:t>
            </a:r>
            <a:r>
              <a:rPr lang="en-US" sz="4100" dirty="0" smtClean="0">
                <a:latin typeface="Arial" panose="020B0604020202020204" pitchFamily="34" charset="0"/>
                <a:cs typeface="Arial" panose="020B0604020202020204" pitchFamily="34" charset="0"/>
              </a:rPr>
              <a:t>where </a:t>
            </a:r>
            <a:r>
              <a:rPr lang="en-US" sz="4100" dirty="0">
                <a:latin typeface="Arial" panose="020B0604020202020204" pitchFamily="34" charset="0"/>
                <a:cs typeface="Arial" panose="020B0604020202020204" pitchFamily="34" charset="0"/>
              </a:rPr>
              <a:t>you found ideas, words, images, code, etc. </a:t>
            </a:r>
            <a:endParaRPr lang="en-US" sz="4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>
              <a:buSzTx/>
              <a:buNone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lvl="1" indent="-571500">
              <a:buSzTx/>
              <a:buFont typeface="Arial" panose="020B0604020202020204" pitchFamily="34" charset="0"/>
              <a:buChar char="•"/>
            </a:pPr>
            <a:r>
              <a:rPr lang="en-US" sz="4100" dirty="0" smtClean="0">
                <a:latin typeface="Arial" panose="020B0604020202020204" pitchFamily="34" charset="0"/>
                <a:cs typeface="Arial" panose="020B0604020202020204" pitchFamily="34" charset="0"/>
              </a:rPr>
              <a:t>If </a:t>
            </a:r>
            <a:r>
              <a:rPr lang="en-US" sz="4100" dirty="0">
                <a:latin typeface="Arial" panose="020B0604020202020204" pitchFamily="34" charset="0"/>
                <a:cs typeface="Arial" panose="020B0604020202020204" pitchFamily="34" charset="0"/>
              </a:rPr>
              <a:t>you summarize an idea, you still have to cite it!</a:t>
            </a:r>
          </a:p>
          <a:p>
            <a:pPr marL="0" lvl="1" indent="0">
              <a:buSzTx/>
              <a:buNone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lvl="1" indent="-571500">
              <a:buSzTx/>
              <a:buFont typeface="Arial" panose="020B0604020202020204" pitchFamily="34" charset="0"/>
              <a:buChar char="•"/>
            </a:pPr>
            <a:r>
              <a:rPr lang="en-US" sz="4100" dirty="0">
                <a:latin typeface="Arial" panose="020B0604020202020204" pitchFamily="34" charset="0"/>
                <a:cs typeface="Arial" panose="020B0604020202020204" pitchFamily="34" charset="0"/>
              </a:rPr>
              <a:t>Take detailed notes when you do research</a:t>
            </a:r>
          </a:p>
          <a:p>
            <a:pPr marL="0" lvl="1" indent="0">
              <a:buSzTx/>
              <a:buNone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lvl="1" indent="-571500">
              <a:buSzTx/>
              <a:buFont typeface="Arial" panose="020B0604020202020204" pitchFamily="34" charset="0"/>
              <a:buChar char="•"/>
            </a:pP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Take workshops, ask questions, and use 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Waterloo’s 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resources!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65" y="6246890"/>
            <a:ext cx="2981741" cy="190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96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together without Permission 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44349"/>
            <a:ext cx="8229600" cy="43100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Sharing </a:t>
            </a:r>
            <a:r>
              <a:rPr lang="en-US" sz="3200" dirty="0"/>
              <a:t>work with other students when the instructor said to work </a:t>
            </a:r>
            <a:r>
              <a:rPr lang="en-US" sz="3200" dirty="0" smtClean="0"/>
              <a:t>alone</a:t>
            </a:r>
            <a:endParaRPr lang="en-US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3200" dirty="0" smtClean="0"/>
              <a:t>Getting </a:t>
            </a:r>
            <a:r>
              <a:rPr lang="en-US" sz="3200" dirty="0"/>
              <a:t>too much help </a:t>
            </a: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from tutors </a:t>
            </a:r>
            <a:r>
              <a:rPr lang="en-US" sz="3200" dirty="0"/>
              <a:t>or editors</a:t>
            </a: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3200" dirty="0" smtClean="0"/>
              <a:t>If you don’t know the </a:t>
            </a:r>
          </a:p>
          <a:p>
            <a:pPr marL="0" indent="0">
              <a:buNone/>
            </a:pPr>
            <a:r>
              <a:rPr lang="en-US" sz="3200" dirty="0" smtClean="0"/>
              <a:t>Content – don’t hand it in!</a:t>
            </a:r>
            <a:endParaRPr lang="en-US" sz="3200" dirty="0"/>
          </a:p>
        </p:txBody>
      </p:sp>
      <p:pic>
        <p:nvPicPr>
          <p:cNvPr id="5" name="Content Placeholder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6536" y="3323448"/>
            <a:ext cx="3244228" cy="33066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65" y="6246890"/>
            <a:ext cx="2981741" cy="19052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99200" y="6501433"/>
            <a:ext cx="243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</a:t>
            </a:r>
            <a:r>
              <a:rPr lang="en-US" sz="1200" dirty="0" err="1" smtClean="0"/>
              <a:t>wesleyowns</a:t>
            </a:r>
            <a:r>
              <a:rPr lang="en-US" sz="1200" dirty="0" smtClean="0"/>
              <a:t>, zazzle.ca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4153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7592"/>
            <a:ext cx="8229600" cy="1143000"/>
          </a:xfrm>
        </p:spPr>
        <p:txBody>
          <a:bodyPr/>
          <a:lstStyle/>
          <a:p>
            <a:r>
              <a:rPr lang="en-US" dirty="0" smtClean="0"/>
              <a:t>Integrity Defined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273" y="1784850"/>
            <a:ext cx="8229600" cy="3350923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 smtClean="0"/>
              <a:t>“</a:t>
            </a:r>
            <a:r>
              <a:rPr lang="en-US" sz="4000" i="1" dirty="0" smtClean="0"/>
              <a:t>The quality of being honest and having strong moral principles”</a:t>
            </a:r>
          </a:p>
          <a:p>
            <a:pPr marL="0" indent="0">
              <a:buNone/>
            </a:pPr>
            <a:r>
              <a:rPr lang="en-US" sz="2000" dirty="0" smtClean="0"/>
              <a:t>          </a:t>
            </a:r>
          </a:p>
          <a:p>
            <a:pPr marL="0" indent="0">
              <a:buNone/>
            </a:pPr>
            <a:r>
              <a:rPr lang="en-US" sz="1200" dirty="0" smtClean="0"/>
              <a:t>(Cambridge Dictionaries: </a:t>
            </a:r>
            <a:r>
              <a:rPr lang="en-US" sz="1200" dirty="0">
                <a:hlinkClick r:id="rId2"/>
              </a:rPr>
              <a:t>http://</a:t>
            </a:r>
            <a:r>
              <a:rPr lang="en-US" sz="1200" dirty="0" smtClean="0">
                <a:hlinkClick r:id="rId2"/>
              </a:rPr>
              <a:t>dictionary.cambridge.org/dictionary/american-english/integrity</a:t>
            </a:r>
            <a:r>
              <a:rPr lang="en-US" sz="1200" dirty="0" smtClean="0"/>
              <a:t>)</a:t>
            </a:r>
            <a:endParaRPr lang="en-US" sz="1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65" y="6246890"/>
            <a:ext cx="2981741" cy="190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95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avoid troubles </a:t>
            </a:r>
            <a:br>
              <a:rPr lang="en-US" dirty="0"/>
            </a:br>
            <a:r>
              <a:rPr lang="en-US" dirty="0"/>
              <a:t>with </a:t>
            </a:r>
            <a:r>
              <a:rPr lang="en-US" dirty="0" smtClean="0"/>
              <a:t>Group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710" y="1620116"/>
            <a:ext cx="8492836" cy="4310062"/>
          </a:xfrm>
        </p:spPr>
        <p:txBody>
          <a:bodyPr>
            <a:normAutofit/>
          </a:bodyPr>
          <a:lstStyle/>
          <a:p>
            <a:r>
              <a:rPr lang="en-US" sz="3200" u="sng" dirty="0">
                <a:latin typeface="Arial" panose="020B0604020202020204" pitchFamily="34" charset="0"/>
                <a:cs typeface="Arial" panose="020B0604020202020204" pitchFamily="34" charset="0"/>
              </a:rPr>
              <a:t>Always work alone ,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unless your instructor specifically asks for group work</a:t>
            </a:r>
          </a:p>
          <a:p>
            <a:pPr marL="0" indent="0">
              <a:buNone/>
            </a:pP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Don’t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use a tutor’s answers - a tutor should only help you with concepts 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Editors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friends should not rewrite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your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work  &amp; don’t write work for anyone else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65" y="6246890"/>
            <a:ext cx="2981741" cy="190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24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Cheating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5309"/>
            <a:ext cx="8483600" cy="469986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500" dirty="0"/>
              <a:t>Doing anything that gives you an unfair advantage over others.</a:t>
            </a:r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r>
              <a:rPr lang="en-US" sz="3500" dirty="0"/>
              <a:t>A student is most likely to cheat if he/she is feeling stressed.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3500" dirty="0"/>
              <a:t>Getting good marks isn’t </a:t>
            </a:r>
          </a:p>
          <a:p>
            <a:pPr marL="0" indent="0">
              <a:buNone/>
            </a:pPr>
            <a:r>
              <a:rPr lang="en-US" sz="3500" dirty="0"/>
              <a:t>as important as working </a:t>
            </a:r>
          </a:p>
          <a:p>
            <a:pPr marL="0" indent="0">
              <a:buNone/>
            </a:pPr>
            <a:r>
              <a:rPr lang="en-US" sz="3500" dirty="0"/>
              <a:t>hard and making the </a:t>
            </a:r>
          </a:p>
          <a:p>
            <a:pPr marL="0" indent="0">
              <a:buNone/>
            </a:pPr>
            <a:r>
              <a:rPr lang="en-US" sz="3500" dirty="0"/>
              <a:t>right decisions!</a:t>
            </a:r>
          </a:p>
          <a:p>
            <a:pPr marL="0" indent="0">
              <a:buNone/>
            </a:pPr>
            <a:endParaRPr lang="en-US" sz="1300" dirty="0" smtClean="0"/>
          </a:p>
          <a:p>
            <a:pPr marL="0" indent="0">
              <a:buNone/>
            </a:pPr>
            <a:r>
              <a:rPr lang="en-US" sz="1300" dirty="0"/>
              <a:t>	</a:t>
            </a:r>
            <a:r>
              <a:rPr lang="en-US" sz="1300" dirty="0" smtClean="0"/>
              <a:t>										Source: </a:t>
            </a:r>
            <a:r>
              <a:rPr lang="en-US" sz="1300" dirty="0" smtClean="0">
                <a:hlinkClick r:id="rId2"/>
              </a:rPr>
              <a:t>http</a:t>
            </a:r>
            <a:r>
              <a:rPr lang="en-US" sz="1300" dirty="0">
                <a:hlinkClick r:id="rId2"/>
              </a:rPr>
              <a:t>://witzzer.com/jun30-1</a:t>
            </a:r>
            <a:r>
              <a:rPr lang="en-US" sz="1300" dirty="0" smtClean="0">
                <a:hlinkClick r:id="rId2"/>
              </a:rPr>
              <a:t>/</a:t>
            </a:r>
            <a:r>
              <a:rPr lang="en-US" sz="1300" dirty="0" smtClean="0"/>
              <a:t> </a:t>
            </a:r>
            <a:endParaRPr lang="en-US" sz="1300" dirty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65" y="6246890"/>
            <a:ext cx="2981741" cy="19052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502399" y="6535968"/>
            <a:ext cx="243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</a:t>
            </a:r>
            <a:r>
              <a:rPr lang="en-US" sz="1200" dirty="0"/>
              <a:t>www.isleyunruh.com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495" y="3182815"/>
            <a:ext cx="3344643" cy="2224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76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Avoid Being tempted to cheat by: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65" y="6246890"/>
            <a:ext cx="2981741" cy="190527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03200" y="1430338"/>
            <a:ext cx="8737600" cy="4719780"/>
          </a:xfrm>
        </p:spPr>
        <p:txBody>
          <a:bodyPr>
            <a:normAutofit/>
          </a:bodyPr>
          <a:lstStyle/>
          <a:p>
            <a:pPr marL="457200" lvl="1" indent="-457200">
              <a:buSzTx/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Talking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to your instructor if you are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overwhelmed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- Don’t wait until the deadline or exam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date!</a:t>
            </a:r>
          </a:p>
          <a:p>
            <a:pPr marL="0" lvl="1" indent="0">
              <a:buSzTx/>
              <a:buNone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Stay healthy, and leave plenty of time to complete your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assignments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Carefully follow instructions on assignments and tests, and ask questions!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61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Stuff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117600"/>
            <a:ext cx="8475785" cy="4625975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Making up research or altering results to make sure it fits your </a:t>
            </a:r>
            <a:r>
              <a:rPr lang="en-US" sz="3200" dirty="0" smtClean="0"/>
              <a:t>assignment is WRONG!</a:t>
            </a:r>
            <a:endParaRPr lang="en-US" sz="3200" dirty="0"/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r>
              <a:rPr lang="en-US" sz="3200" dirty="0"/>
              <a:t>It can be frustrating if you can’t find the right research, or your results are different than expected. </a:t>
            </a:r>
          </a:p>
          <a:p>
            <a:pPr marL="0" indent="0">
              <a:buNone/>
            </a:pPr>
            <a:endParaRPr lang="en-US" sz="1100" dirty="0"/>
          </a:p>
          <a:p>
            <a:pPr marL="0" indent="0">
              <a:spcBef>
                <a:spcPts val="0"/>
              </a:spcBef>
              <a:buNone/>
            </a:pPr>
            <a:r>
              <a:rPr lang="en-US" sz="3200" u="sng" dirty="0"/>
              <a:t>But</a:t>
            </a:r>
            <a:r>
              <a:rPr lang="en-US" sz="3200" dirty="0"/>
              <a:t> don’t make up research </a:t>
            </a:r>
            <a:r>
              <a:rPr lang="en-US" sz="3200" dirty="0" smtClean="0"/>
              <a:t>or </a:t>
            </a:r>
            <a:r>
              <a:rPr lang="en-US" sz="3200" dirty="0"/>
              <a:t>cite something that </a:t>
            </a:r>
            <a:r>
              <a:rPr lang="en-US" sz="3200" dirty="0" smtClean="0"/>
              <a:t>doesn’t </a:t>
            </a:r>
            <a:r>
              <a:rPr lang="en-US" sz="3200" dirty="0"/>
              <a:t>exist!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65" y="6246890"/>
            <a:ext cx="2981741" cy="190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04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Don’t Be tempted to make stuff up: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0936"/>
            <a:ext cx="8229600" cy="4310062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Talk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to your instructor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if you need help. Never edit images, numbers or text without permission</a:t>
            </a:r>
          </a:p>
          <a:p>
            <a:pPr marL="0" indent="0">
              <a:buNone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Don’t try to create “the perfect result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 marL="0" indent="0">
              <a:buNone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If you are having trouble finding research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material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ask your instructor or a Liaison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Librarian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for assistance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65" y="6246890"/>
            <a:ext cx="2981741" cy="190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11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Don’t Alter reality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836" y="1071418"/>
            <a:ext cx="8511309" cy="4570557"/>
          </a:xfrm>
        </p:spPr>
        <p:txBody>
          <a:bodyPr>
            <a:normAutofit/>
          </a:bodyPr>
          <a:lstStyle/>
          <a:p>
            <a:pPr marL="230188" indent="0">
              <a:buNone/>
            </a:pPr>
            <a:r>
              <a:rPr lang="en-US" sz="3200" dirty="0" smtClean="0"/>
              <a:t>Official </a:t>
            </a:r>
            <a:r>
              <a:rPr lang="en-US" sz="3200" dirty="0"/>
              <a:t>documents (e.g. </a:t>
            </a:r>
            <a:r>
              <a:rPr lang="en-US" sz="3200" dirty="0" smtClean="0"/>
              <a:t>transcripts, degrees, Verification </a:t>
            </a:r>
            <a:r>
              <a:rPr lang="en-US" sz="3200" dirty="0"/>
              <a:t>of Illness form)</a:t>
            </a:r>
          </a:p>
          <a:p>
            <a:pPr marL="230188" indent="0">
              <a:buNone/>
            </a:pPr>
            <a:endParaRPr lang="en-US" sz="1400" dirty="0" smtClean="0"/>
          </a:p>
          <a:p>
            <a:pPr marL="230188" indent="0">
              <a:buNone/>
            </a:pPr>
            <a:r>
              <a:rPr lang="en-US" sz="3200" dirty="0" smtClean="0"/>
              <a:t>When doing assignments or</a:t>
            </a:r>
            <a:r>
              <a:rPr lang="en-US" sz="3200" dirty="0"/>
              <a:t> </a:t>
            </a:r>
            <a:r>
              <a:rPr lang="en-US" sz="3200" dirty="0" smtClean="0"/>
              <a:t>taking </a:t>
            </a:r>
            <a:r>
              <a:rPr lang="en-US" sz="3200" dirty="0"/>
              <a:t>tests</a:t>
            </a:r>
          </a:p>
          <a:p>
            <a:pPr marL="230188" indent="0">
              <a:buNone/>
            </a:pPr>
            <a:endParaRPr lang="en-US" sz="1400" dirty="0" smtClean="0"/>
          </a:p>
          <a:p>
            <a:pPr marL="230188" indent="0">
              <a:buNone/>
            </a:pPr>
            <a:r>
              <a:rPr lang="en-US" sz="3200" dirty="0" smtClean="0"/>
              <a:t>When </a:t>
            </a:r>
            <a:r>
              <a:rPr lang="en-US" sz="3200" dirty="0"/>
              <a:t>applying or </a:t>
            </a:r>
            <a:r>
              <a:rPr lang="en-US" sz="3200" dirty="0" smtClean="0"/>
              <a:t>interviewing </a:t>
            </a:r>
            <a:r>
              <a:rPr lang="en-US" sz="3200" dirty="0"/>
              <a:t>for </a:t>
            </a:r>
            <a:r>
              <a:rPr lang="en-US" sz="3200" dirty="0" smtClean="0"/>
              <a:t>a </a:t>
            </a:r>
            <a:r>
              <a:rPr lang="en-US" sz="3200" dirty="0"/>
              <a:t>job</a:t>
            </a:r>
          </a:p>
          <a:p>
            <a:pPr marL="0" indent="0">
              <a:spcBef>
                <a:spcPts val="0"/>
              </a:spcBef>
              <a:buNone/>
            </a:pPr>
            <a:endParaRPr lang="en-US" sz="14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65" y="6246890"/>
            <a:ext cx="2981741" cy="1905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645" y="4091929"/>
            <a:ext cx="4000500" cy="249327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02399" y="6585199"/>
            <a:ext cx="243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</a:t>
            </a:r>
            <a:r>
              <a:rPr lang="en-US" sz="1200" dirty="0" smtClean="0">
                <a:hlinkClick r:id="rId4"/>
              </a:rPr>
              <a:t>www.fergusonvalues.com</a:t>
            </a:r>
            <a:r>
              <a:rPr lang="en-US" sz="1200" dirty="0" smtClean="0"/>
              <a:t> 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1324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Avoid ISSUES by: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2624" y="1052947"/>
            <a:ext cx="8461376" cy="4801466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Being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truthful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Do not complete assignments or take tests for someone else</a:t>
            </a:r>
          </a:p>
          <a:p>
            <a:pPr marL="0" indent="0">
              <a:buNone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Do not make up marks, skills, experiences, or other information </a:t>
            </a:r>
          </a:p>
          <a:p>
            <a:pPr marL="0" indent="0">
              <a:buNone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Leave plenty of time to get the right information (e.g. transcripts, reference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letters etc.)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65" y="6246890"/>
            <a:ext cx="2981741" cy="190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72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7338"/>
            <a:ext cx="8229600" cy="608589"/>
          </a:xfrm>
        </p:spPr>
        <p:txBody>
          <a:bodyPr/>
          <a:lstStyle/>
          <a:p>
            <a:r>
              <a:rPr lang="en-US" dirty="0" smtClean="0"/>
              <a:t>Remember to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3565" y="2428903"/>
            <a:ext cx="8666772" cy="78536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5100" dirty="0" smtClean="0">
                <a:latin typeface="+mn-lt"/>
              </a:rPr>
              <a:t>Give </a:t>
            </a:r>
            <a:r>
              <a:rPr lang="en-US" sz="5100" dirty="0">
                <a:latin typeface="+mn-lt"/>
              </a:rPr>
              <a:t>credit to </a:t>
            </a:r>
            <a:r>
              <a:rPr lang="en-US" sz="5100" dirty="0" smtClean="0">
                <a:latin typeface="+mn-lt"/>
              </a:rPr>
              <a:t>others </a:t>
            </a:r>
            <a:r>
              <a:rPr lang="en-US" sz="5100" dirty="0">
                <a:latin typeface="+mn-lt"/>
              </a:rPr>
              <a:t>when using their </a:t>
            </a:r>
            <a:r>
              <a:rPr lang="en-US" sz="5100" dirty="0" smtClean="0">
                <a:latin typeface="+mn-lt"/>
              </a:rPr>
              <a:t>work</a:t>
            </a:r>
            <a:endParaRPr lang="en-US" dirty="0"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65" y="6246890"/>
            <a:ext cx="2981741" cy="1905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3565" y="1133330"/>
            <a:ext cx="695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</a:rPr>
              <a:t>Plan ahead – give yourself enough time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98544" y="3506655"/>
            <a:ext cx="40870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/>
            <a:r>
              <a:rPr lang="en-US" sz="3200" dirty="0">
                <a:solidFill>
                  <a:prstClr val="black"/>
                </a:solidFill>
              </a:rPr>
              <a:t>Do your own work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53565" y="1746334"/>
            <a:ext cx="77770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/>
            <a:r>
              <a:rPr lang="en-US" sz="3200" dirty="0" smtClean="0">
                <a:solidFill>
                  <a:prstClr val="black"/>
                </a:solidFill>
              </a:rPr>
              <a:t>Take good notes, be thorough </a:t>
            </a:r>
            <a:r>
              <a:rPr lang="en-US" sz="3200" dirty="0">
                <a:solidFill>
                  <a:prstClr val="black"/>
                </a:solidFill>
              </a:rPr>
              <a:t>and don’t </a:t>
            </a:r>
            <a:r>
              <a:rPr lang="en-US" sz="3200" dirty="0" smtClean="0">
                <a:solidFill>
                  <a:prstClr val="black"/>
                </a:solidFill>
              </a:rPr>
              <a:t>rush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37491" y="4958618"/>
            <a:ext cx="71989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/>
            <a:r>
              <a:rPr 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only get out what you put in! </a:t>
            </a:r>
            <a:endParaRPr 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97239" y="2921880"/>
            <a:ext cx="80106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/>
            <a:r>
              <a:rPr lang="en-US" sz="3200" dirty="0" smtClean="0">
                <a:solidFill>
                  <a:prstClr val="black"/>
                </a:solidFill>
              </a:rPr>
              <a:t>Show your instructors what you know 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97239" y="4091430"/>
            <a:ext cx="82942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/>
            <a:r>
              <a:rPr lang="en-US" sz="3200" dirty="0">
                <a:solidFill>
                  <a:prstClr val="black"/>
                </a:solidFill>
              </a:rPr>
              <a:t>Don’t </a:t>
            </a:r>
            <a:r>
              <a:rPr lang="en-US" sz="3200" dirty="0" smtClean="0">
                <a:solidFill>
                  <a:prstClr val="black"/>
                </a:solidFill>
              </a:rPr>
              <a:t>copy or </a:t>
            </a:r>
            <a:r>
              <a:rPr lang="en-US" sz="3200" dirty="0">
                <a:solidFill>
                  <a:prstClr val="black"/>
                </a:solidFill>
              </a:rPr>
              <a:t>share answers or exams </a:t>
            </a:r>
          </a:p>
          <a:p>
            <a:pPr marL="285750" indent="-285750"/>
            <a:endParaRPr lang="en-US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462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  <p:bldP spid="8" grpId="0"/>
      <p:bldP spid="11" grpId="0"/>
      <p:bldP spid="12" grpId="0"/>
      <p:bldP spid="13" grpId="0"/>
      <p:bldP spid="1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 descr=" "/>
          <p:cNvSpPr txBox="1"/>
          <p:nvPr/>
        </p:nvSpPr>
        <p:spPr bwMode="auto">
          <a:xfrm>
            <a:off x="753565" y="652667"/>
            <a:ext cx="7549926" cy="1077218"/>
          </a:xfrm>
          <a:prstGeom prst="rect">
            <a:avLst/>
          </a:prstGeom>
          <a:solidFill>
            <a:schemeClr val="tx1">
              <a:alpha val="75000"/>
            </a:schemeClr>
          </a:solidFill>
        </p:spPr>
        <p:txBody>
          <a:bodyPr wrap="square" lIns="274320" tIns="182880" rIns="274320" bIns="27432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US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Unsure??? It’s okay to ask</a:t>
            </a:r>
            <a:r>
              <a:rPr lang="en-US" sz="4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en-US" sz="4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292" name="Picture 8" descr=" 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990" y="980495"/>
            <a:ext cx="34290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65" y="6246890"/>
            <a:ext cx="2981741" cy="19052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09164" y="2259733"/>
            <a:ext cx="68387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</a:rPr>
              <a:t>Your </a:t>
            </a:r>
            <a:r>
              <a:rPr lang="en-US" sz="3200" b="1" dirty="0">
                <a:solidFill>
                  <a:prstClr val="black"/>
                </a:solidFill>
              </a:rPr>
              <a:t>instructor</a:t>
            </a:r>
            <a:r>
              <a:rPr lang="en-US" sz="3200" dirty="0">
                <a:solidFill>
                  <a:prstClr val="black"/>
                </a:solidFill>
              </a:rPr>
              <a:t> is the best place to start</a:t>
            </a:r>
            <a:r>
              <a:rPr lang="en-US" sz="3200" dirty="0" smtClean="0">
                <a:solidFill>
                  <a:prstClr val="black"/>
                </a:solidFill>
              </a:rPr>
              <a:t>.</a:t>
            </a:r>
          </a:p>
          <a:p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61270" y="3336951"/>
            <a:ext cx="588050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</a:rPr>
              <a:t>You can also speak to your:  </a:t>
            </a:r>
          </a:p>
          <a:p>
            <a:endParaRPr lang="en-US" sz="1000" dirty="0">
              <a:solidFill>
                <a:prstClr val="black"/>
              </a:solidFill>
            </a:endParaRPr>
          </a:p>
          <a:p>
            <a:pPr marL="9144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prstClr val="black"/>
                </a:solidFill>
              </a:rPr>
              <a:t>Supervisor</a:t>
            </a:r>
            <a:endParaRPr lang="en-US" sz="3200" dirty="0">
              <a:solidFill>
                <a:prstClr val="black"/>
              </a:solidFill>
            </a:endParaRPr>
          </a:p>
          <a:p>
            <a:pPr marL="9144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prstClr val="black"/>
                </a:solidFill>
              </a:rPr>
              <a:t>Liaison librarian </a:t>
            </a:r>
          </a:p>
          <a:p>
            <a:pPr marL="9144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prstClr val="black"/>
                </a:solidFill>
              </a:rPr>
              <a:t>or The Writing Centre</a:t>
            </a:r>
            <a:endParaRPr lang="en-US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264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1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145" y="785090"/>
            <a:ext cx="4812145" cy="48121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65" y="6246890"/>
            <a:ext cx="2981741" cy="190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83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183" y="287338"/>
            <a:ext cx="8229600" cy="752475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Acting with integrity means:</a:t>
            </a:r>
            <a:endParaRPr lang="en-US" dirty="0">
              <a:ea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889" y="1069387"/>
            <a:ext cx="9458037" cy="4461164"/>
          </a:xfrm>
        </p:spPr>
        <p:txBody>
          <a:bodyPr>
            <a:normAutofit fontScale="92500" lnSpcReduction="10000"/>
          </a:bodyPr>
          <a:lstStyle/>
          <a:p>
            <a:pPr marL="341313" indent="-341313">
              <a:buNone/>
            </a:pPr>
            <a:endParaRPr lang="en-US" sz="1200" dirty="0"/>
          </a:p>
          <a:p>
            <a:pPr marL="341313" lvl="1" indent="-341313"/>
            <a:r>
              <a:rPr lang="en-US" sz="3900" dirty="0"/>
              <a:t>Being</a:t>
            </a:r>
            <a:r>
              <a:rPr lang="en-US" sz="3200" dirty="0"/>
              <a:t> </a:t>
            </a:r>
            <a:r>
              <a:rPr lang="en-US" sz="3200" b="1" dirty="0" smtClean="0"/>
              <a:t>HONEST</a:t>
            </a:r>
          </a:p>
          <a:p>
            <a:pPr marL="0" lvl="1" indent="0">
              <a:buNone/>
            </a:pPr>
            <a:endParaRPr lang="en-US" sz="1500" b="1" dirty="0"/>
          </a:p>
          <a:p>
            <a:pPr marL="341313" lvl="1" indent="-341313"/>
            <a:r>
              <a:rPr lang="en-US" sz="3900" dirty="0"/>
              <a:t>Having</a:t>
            </a:r>
            <a:r>
              <a:rPr lang="en-US" sz="3200" dirty="0"/>
              <a:t> and giving </a:t>
            </a:r>
            <a:r>
              <a:rPr lang="en-US" sz="3200" b="1" dirty="0" smtClean="0"/>
              <a:t>RESPECT</a:t>
            </a:r>
          </a:p>
          <a:p>
            <a:pPr marL="0" lvl="1" indent="0">
              <a:buNone/>
            </a:pPr>
            <a:endParaRPr lang="en-US" sz="1500" b="1" dirty="0"/>
          </a:p>
          <a:p>
            <a:pPr marL="341313" lvl="1" indent="-341313"/>
            <a:r>
              <a:rPr lang="en-US" sz="3900" dirty="0"/>
              <a:t>Taking</a:t>
            </a:r>
            <a:r>
              <a:rPr lang="en-US" sz="3200" dirty="0"/>
              <a:t> </a:t>
            </a:r>
            <a:r>
              <a:rPr lang="en-US" sz="3200" b="1" dirty="0"/>
              <a:t>RESPONSIBILITY</a:t>
            </a:r>
            <a:r>
              <a:rPr lang="en-US" sz="3200" dirty="0"/>
              <a:t> for your </a:t>
            </a:r>
            <a:r>
              <a:rPr lang="en-US" sz="3200" dirty="0" smtClean="0"/>
              <a:t>actions</a:t>
            </a:r>
          </a:p>
          <a:p>
            <a:pPr marL="0" lvl="1" indent="0">
              <a:buNone/>
            </a:pPr>
            <a:endParaRPr lang="en-US" sz="1500" dirty="0"/>
          </a:p>
          <a:p>
            <a:pPr marL="341313" lvl="1" indent="-341313"/>
            <a:r>
              <a:rPr lang="en-US" sz="3900" dirty="0"/>
              <a:t>Being </a:t>
            </a:r>
            <a:r>
              <a:rPr lang="en-US" sz="3900" b="1" dirty="0" smtClean="0"/>
              <a:t>FAIR</a:t>
            </a:r>
          </a:p>
          <a:p>
            <a:pPr marL="0" lvl="1" indent="0">
              <a:buNone/>
            </a:pPr>
            <a:endParaRPr lang="en-US" sz="1500" b="1" dirty="0"/>
          </a:p>
          <a:p>
            <a:pPr marL="341313" lvl="1" indent="-341313"/>
            <a:r>
              <a:rPr lang="en-US" sz="3900" dirty="0"/>
              <a:t>Building </a:t>
            </a:r>
            <a:r>
              <a:rPr lang="en-US" sz="3900" b="1" dirty="0"/>
              <a:t>TRUST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65" y="6246890"/>
            <a:ext cx="2981741" cy="190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289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18" y="265952"/>
            <a:ext cx="8629363" cy="547762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65" y="6246890"/>
            <a:ext cx="2981741" cy="190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1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42" y="200297"/>
            <a:ext cx="8698067" cy="5521234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65" y="6246890"/>
            <a:ext cx="2981741" cy="190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26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7338"/>
            <a:ext cx="8686800" cy="1143000"/>
          </a:xfrm>
        </p:spPr>
        <p:txBody>
          <a:bodyPr/>
          <a:lstStyle/>
          <a:p>
            <a:r>
              <a:rPr lang="en-US" dirty="0" smtClean="0"/>
              <a:t>Integrity Matters everywhere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2255"/>
            <a:ext cx="8229600" cy="456132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Academics</a:t>
            </a:r>
            <a:r>
              <a:rPr lang="en-US" sz="5100" dirty="0" smtClean="0"/>
              <a:t> </a:t>
            </a:r>
            <a:endParaRPr lang="en-US" sz="5100" dirty="0"/>
          </a:p>
          <a:p>
            <a:pPr marL="0" indent="0">
              <a:buNone/>
            </a:pPr>
            <a:endParaRPr lang="en-US" sz="800" dirty="0"/>
          </a:p>
          <a:p>
            <a:r>
              <a:rPr lang="en-US" sz="3600" dirty="0" smtClean="0"/>
              <a:t>Athletics</a:t>
            </a:r>
            <a:r>
              <a:rPr lang="en-US" sz="5100" dirty="0" smtClean="0"/>
              <a:t> </a:t>
            </a:r>
          </a:p>
          <a:p>
            <a:pPr marL="0" indent="0">
              <a:buNone/>
            </a:pPr>
            <a:endParaRPr lang="en-US" sz="1800" dirty="0" smtClean="0"/>
          </a:p>
          <a:p>
            <a:r>
              <a:rPr lang="en-US" sz="3600" dirty="0" smtClean="0"/>
              <a:t>Research Assistant, TA’s</a:t>
            </a:r>
            <a:endParaRPr lang="en-US" sz="3600" dirty="0"/>
          </a:p>
          <a:p>
            <a:pPr marL="0" indent="0">
              <a:buNone/>
            </a:pPr>
            <a:endParaRPr lang="en-US" sz="1600" dirty="0"/>
          </a:p>
          <a:p>
            <a:r>
              <a:rPr lang="en-US" sz="3600" dirty="0"/>
              <a:t>Post-graduation </a:t>
            </a:r>
            <a:r>
              <a:rPr lang="en-US" sz="3600" dirty="0" smtClean="0"/>
              <a:t>employment </a:t>
            </a:r>
            <a:endParaRPr lang="en-US" sz="36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5" name="Picture 4" descr="books ic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0503" y="1313059"/>
            <a:ext cx="746731" cy="6347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360" y="2490316"/>
            <a:ext cx="724341" cy="704764"/>
          </a:xfrm>
          <a:prstGeom prst="rect">
            <a:avLst/>
          </a:prstGeom>
        </p:spPr>
      </p:pic>
      <p:pic>
        <p:nvPicPr>
          <p:cNvPr id="8" name="Picture 7" descr="resume 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5100" y="4557516"/>
            <a:ext cx="939367" cy="785566"/>
          </a:xfrm>
          <a:prstGeom prst="rect">
            <a:avLst/>
          </a:prstGeom>
        </p:spPr>
      </p:pic>
      <p:pic>
        <p:nvPicPr>
          <p:cNvPr id="9" name="Picture 8" descr="grad cap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1272" y="3587648"/>
            <a:ext cx="1007358" cy="56937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65" y="6246890"/>
            <a:ext cx="2981741" cy="190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783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 to Know the Rules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pPr marL="0" indent="0">
              <a:buNone/>
            </a:pPr>
            <a:r>
              <a:rPr lang="en-US" sz="3600" dirty="0" smtClean="0">
                <a:ln>
                  <a:solidFill>
                    <a:schemeClr val="accent1"/>
                  </a:solidFill>
                </a:ln>
                <a:solidFill>
                  <a:srgbClr val="FFFF00"/>
                </a:solidFill>
                <a:hlinkClick r:id="rId2"/>
              </a:rPr>
              <a:t>Policy 71 </a:t>
            </a:r>
            <a:r>
              <a:rPr lang="en-US" sz="3600" dirty="0" smtClean="0">
                <a:ln>
                  <a:solidFill>
                    <a:schemeClr val="accent1"/>
                  </a:solidFill>
                </a:ln>
                <a:solidFill>
                  <a:srgbClr val="FFFF00"/>
                </a:solidFill>
              </a:rPr>
              <a:t> </a:t>
            </a:r>
          </a:p>
          <a:p>
            <a:pPr marL="914400" indent="-573088">
              <a:buNone/>
            </a:pPr>
            <a:endParaRPr lang="en-US" sz="1600" dirty="0" smtClean="0">
              <a:ln>
                <a:solidFill>
                  <a:schemeClr val="accent1"/>
                </a:solidFill>
              </a:ln>
              <a:solidFill>
                <a:srgbClr val="FFFF00"/>
              </a:solidFill>
            </a:endParaRPr>
          </a:p>
          <a:p>
            <a:pPr marL="341312" indent="0">
              <a:buNone/>
            </a:pPr>
            <a:r>
              <a:rPr lang="en-US" sz="3600" dirty="0" smtClean="0">
                <a:ln w="0">
                  <a:noFill/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Sets out expectations</a:t>
            </a:r>
          </a:p>
          <a:p>
            <a:pPr marL="341312" indent="0">
              <a:buNone/>
            </a:pPr>
            <a:r>
              <a:rPr lang="en-US" sz="3600" dirty="0" smtClean="0">
                <a:ln w="0">
                  <a:noFill/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Lists various offences</a:t>
            </a:r>
          </a:p>
          <a:p>
            <a:pPr marL="341312" indent="0">
              <a:buNone/>
            </a:pPr>
            <a:r>
              <a:rPr lang="en-US" sz="3600" dirty="0" smtClean="0">
                <a:ln w="0">
                  <a:noFill/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Explains </a:t>
            </a:r>
            <a:r>
              <a:rPr lang="en-US" sz="3600" dirty="0">
                <a:ln w="0">
                  <a:noFill/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disciplinary process </a:t>
            </a:r>
          </a:p>
          <a:p>
            <a:pPr marL="341312" indent="0">
              <a:buNone/>
            </a:pPr>
            <a:r>
              <a:rPr lang="en-US" sz="3600" dirty="0" smtClean="0">
                <a:ln w="0">
                  <a:noFill/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Describes potential penalties</a:t>
            </a:r>
          </a:p>
          <a:p>
            <a:pPr marL="914400" indent="-573088">
              <a:buNone/>
            </a:pPr>
            <a:endParaRPr lang="en-US" dirty="0">
              <a:ln>
                <a:solidFill>
                  <a:schemeClr val="accent1"/>
                </a:solidFill>
              </a:ln>
              <a:solidFill>
                <a:srgbClr val="FFFF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65" y="6246890"/>
            <a:ext cx="2981741" cy="190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397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you need to Know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5621"/>
            <a:ext cx="8880764" cy="4468523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en-US" sz="3200" dirty="0"/>
              <a:t>Do not </a:t>
            </a:r>
            <a:r>
              <a:rPr lang="en-US" sz="3200" dirty="0" smtClean="0"/>
              <a:t>plagiarize</a:t>
            </a:r>
            <a:endParaRPr lang="en-US" sz="3200" dirty="0"/>
          </a:p>
          <a:p>
            <a:pPr marL="514350" indent="-514350">
              <a:buAutoNum type="arabicPeriod"/>
            </a:pPr>
            <a:endParaRPr lang="en-US" sz="1100" dirty="0"/>
          </a:p>
          <a:p>
            <a:pPr marL="514350" indent="-514350">
              <a:buAutoNum type="arabicPeriod"/>
            </a:pPr>
            <a:r>
              <a:rPr lang="en-US" sz="3200" dirty="0"/>
              <a:t>Do not work together </a:t>
            </a:r>
            <a:r>
              <a:rPr lang="en-US" sz="3200" dirty="0" smtClean="0"/>
              <a:t>without </a:t>
            </a:r>
            <a:r>
              <a:rPr lang="en-US" sz="3200" dirty="0"/>
              <a:t>permission from your </a:t>
            </a:r>
            <a:r>
              <a:rPr lang="en-US" sz="3200" dirty="0" smtClean="0"/>
              <a:t>instructor</a:t>
            </a:r>
            <a:endParaRPr lang="en-US" sz="3200" dirty="0"/>
          </a:p>
          <a:p>
            <a:pPr marL="514350" indent="-514350">
              <a:buAutoNum type="arabicPeriod"/>
            </a:pPr>
            <a:endParaRPr lang="en-US" sz="1100" dirty="0"/>
          </a:p>
          <a:p>
            <a:pPr marL="514350" indent="-514350">
              <a:buAutoNum type="arabicPeriod"/>
            </a:pPr>
            <a:r>
              <a:rPr lang="en-US" sz="3200" dirty="0"/>
              <a:t>Do not </a:t>
            </a:r>
            <a:r>
              <a:rPr lang="en-US" sz="3200" dirty="0" smtClean="0"/>
              <a:t>cheat</a:t>
            </a:r>
            <a:endParaRPr lang="en-US" sz="3200" dirty="0"/>
          </a:p>
          <a:p>
            <a:pPr marL="514350" indent="-514350">
              <a:buAutoNum type="arabicPeriod"/>
            </a:pPr>
            <a:endParaRPr lang="en-US" sz="1100" dirty="0"/>
          </a:p>
          <a:p>
            <a:pPr marL="514350" indent="-514350">
              <a:buAutoNum type="arabicPeriod"/>
            </a:pPr>
            <a:r>
              <a:rPr lang="en-US" sz="3200" dirty="0"/>
              <a:t>Do not </a:t>
            </a:r>
            <a:r>
              <a:rPr lang="en-US" sz="3200" dirty="0" smtClean="0"/>
              <a:t>make up data</a:t>
            </a:r>
            <a:endParaRPr lang="en-US" sz="3200" dirty="0"/>
          </a:p>
          <a:p>
            <a:pPr marL="514350" indent="-514350">
              <a:buAutoNum type="arabicPeriod"/>
            </a:pPr>
            <a:endParaRPr lang="en-US" sz="1100" dirty="0"/>
          </a:p>
          <a:p>
            <a:pPr marL="514350" indent="-514350">
              <a:buAutoNum type="arabicPeriod"/>
            </a:pPr>
            <a:r>
              <a:rPr lang="en-US" sz="3200" dirty="0"/>
              <a:t>Do </a:t>
            </a:r>
            <a:r>
              <a:rPr lang="en-US" sz="3200" dirty="0" smtClean="0"/>
              <a:t>not alter documents, grades, images etc.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65" y="6246890"/>
            <a:ext cx="2981741" cy="190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226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Plagiarism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600" y="1110240"/>
            <a:ext cx="8229600" cy="4310062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Pretending that someone else’s work, ideas, or words are your own.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spcBef>
                <a:spcPts val="0"/>
              </a:spcBef>
              <a:buNone/>
            </a:pPr>
            <a:r>
              <a:rPr lang="en-US" sz="3200" dirty="0"/>
              <a:t>When researching for an assignment,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200" dirty="0"/>
              <a:t>make sure to </a:t>
            </a:r>
            <a:r>
              <a:rPr lang="en-US" sz="3200" b="1" dirty="0">
                <a:hlinkClick r:id="rId3"/>
              </a:rPr>
              <a:t>cite the source </a:t>
            </a:r>
            <a:endParaRPr lang="en-US" sz="3200" b="1" dirty="0"/>
          </a:p>
          <a:p>
            <a:pPr marL="0" indent="0">
              <a:spcBef>
                <a:spcPts val="0"/>
              </a:spcBef>
              <a:buNone/>
            </a:pPr>
            <a:r>
              <a:rPr lang="en-US" sz="3200" dirty="0"/>
              <a:t>of any research that you use.</a:t>
            </a:r>
          </a:p>
          <a:p>
            <a:pPr marL="0" indent="0">
              <a:buNone/>
            </a:pPr>
            <a:endParaRPr lang="en-US" sz="1200" dirty="0" smtClean="0">
              <a:solidFill>
                <a:schemeClr val="tx1">
                  <a:alpha val="27000"/>
                </a:schemeClr>
              </a:solidFill>
            </a:endParaRPr>
          </a:p>
          <a:p>
            <a:pPr marL="0" indent="0">
              <a:buNone/>
            </a:pPr>
            <a:endParaRPr lang="en-US" sz="1200" dirty="0">
              <a:solidFill>
                <a:schemeClr val="tx1">
                  <a:alpha val="27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3200" dirty="0"/>
              <a:t>That means giving credit to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200" dirty="0"/>
              <a:t>the original thinker!</a:t>
            </a:r>
          </a:p>
          <a:p>
            <a:endParaRPr lang="en-US" dirty="0"/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291" y="3629547"/>
            <a:ext cx="3048000" cy="29005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65" y="6246889"/>
            <a:ext cx="2981741" cy="19052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629400" y="6530063"/>
            <a:ext cx="23598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Mark Airs/</a:t>
            </a:r>
            <a:r>
              <a:rPr lang="en-US" sz="1200" dirty="0" err="1" smtClean="0"/>
              <a:t>iStockphoto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7190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aterloo-temporary-template_2">
  <a:themeElements>
    <a:clrScheme name="University of Waterloo">
      <a:dk1>
        <a:sysClr val="windowText" lastClr="000000"/>
      </a:dk1>
      <a:lt1>
        <a:sysClr val="window" lastClr="FFFFFF"/>
      </a:lt1>
      <a:dk2>
        <a:srgbClr val="757575"/>
      </a:dk2>
      <a:lt2>
        <a:srgbClr val="EEEEEE"/>
      </a:lt2>
      <a:accent1>
        <a:srgbClr val="757575"/>
      </a:accent1>
      <a:accent2>
        <a:srgbClr val="EEEEEE"/>
      </a:accent2>
      <a:accent3>
        <a:srgbClr val="FFD74E"/>
      </a:accent3>
      <a:accent4>
        <a:srgbClr val="C11F42"/>
      </a:accent4>
      <a:accent5>
        <a:srgbClr val="FFFFFF"/>
      </a:accent5>
      <a:accent6>
        <a:srgbClr val="FFFFFF"/>
      </a:accent6>
      <a:hlink>
        <a:srgbClr val="C11F42"/>
      </a:hlink>
      <a:folHlink>
        <a:srgbClr val="75757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waterloo-temporary-template_2</Template>
  <TotalTime>273</TotalTime>
  <Words>834</Words>
  <Application>Microsoft Office PowerPoint</Application>
  <PresentationFormat>On-screen Show (4:3)</PresentationFormat>
  <Paragraphs>155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ＭＳ Ｐゴシック</vt:lpstr>
      <vt:lpstr>ＭＳ Ｐゴシック</vt:lpstr>
      <vt:lpstr>Arial</vt:lpstr>
      <vt:lpstr>Calibri</vt:lpstr>
      <vt:lpstr>Times New Roman</vt:lpstr>
      <vt:lpstr>waterloo-temporary-template_2</vt:lpstr>
      <vt:lpstr>“success Will come  and go, but integrity  is forever” </vt:lpstr>
      <vt:lpstr>Integrity Defined</vt:lpstr>
      <vt:lpstr>Acting with integrity means:</vt:lpstr>
      <vt:lpstr>PowerPoint Presentation</vt:lpstr>
      <vt:lpstr>PowerPoint Presentation</vt:lpstr>
      <vt:lpstr>Integrity Matters everywhere</vt:lpstr>
      <vt:lpstr>Get to Know the Rules Here</vt:lpstr>
      <vt:lpstr>What you need to Know</vt:lpstr>
      <vt:lpstr>Plagiarism</vt:lpstr>
      <vt:lpstr>PowerPoint Presentation</vt:lpstr>
      <vt:lpstr>PowerPoint Presentation</vt:lpstr>
      <vt:lpstr>#1 CLONE </vt:lpstr>
      <vt:lpstr>PowerPoint Presentation</vt:lpstr>
      <vt:lpstr>#2 CTRL-C</vt:lpstr>
      <vt:lpstr>#3 Find - Replace</vt:lpstr>
      <vt:lpstr>#4 Remix </vt:lpstr>
      <vt:lpstr>#5 recycle</vt:lpstr>
      <vt:lpstr>Avoid plagiarizing </vt:lpstr>
      <vt:lpstr>Working together without Permission is</vt:lpstr>
      <vt:lpstr>How to avoid troubles  with Group work</vt:lpstr>
      <vt:lpstr>Cheating</vt:lpstr>
      <vt:lpstr>Avoid Being tempted to cheat by:</vt:lpstr>
      <vt:lpstr>Making Stuff Up</vt:lpstr>
      <vt:lpstr>Don’t Be tempted to make stuff up:</vt:lpstr>
      <vt:lpstr>Don’t Alter reality</vt:lpstr>
      <vt:lpstr>Avoid ISSUES by:</vt:lpstr>
      <vt:lpstr>Remember to …</vt:lpstr>
      <vt:lpstr>PowerPoint Presentation</vt:lpstr>
      <vt:lpstr>PowerPoint Presentation</vt:lpstr>
    </vt:vector>
  </TitlesOfParts>
  <Company>University of Waterloo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TITLE HERE</dc:title>
  <dc:creator>Amanda M McKenzie</dc:creator>
  <cp:lastModifiedBy>McKenzie, Amanda Melissa</cp:lastModifiedBy>
  <cp:revision>51</cp:revision>
  <dcterms:created xsi:type="dcterms:W3CDTF">2014-05-05T13:21:40Z</dcterms:created>
  <dcterms:modified xsi:type="dcterms:W3CDTF">2017-10-30T14:22:58Z</dcterms:modified>
</cp:coreProperties>
</file>