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1" r:id="rId3"/>
  </p:sldMasterIdLst>
  <p:sldIdLst>
    <p:sldId id="290" r:id="rId4"/>
    <p:sldId id="313" r:id="rId5"/>
    <p:sldId id="359" r:id="rId6"/>
    <p:sldId id="259" r:id="rId7"/>
    <p:sldId id="315" r:id="rId8"/>
    <p:sldId id="347" r:id="rId9"/>
    <p:sldId id="316" r:id="rId10"/>
    <p:sldId id="258" r:id="rId11"/>
    <p:sldId id="309" r:id="rId12"/>
    <p:sldId id="349" r:id="rId13"/>
    <p:sldId id="353" r:id="rId14"/>
    <p:sldId id="314" r:id="rId15"/>
    <p:sldId id="351" r:id="rId16"/>
    <p:sldId id="352" r:id="rId17"/>
    <p:sldId id="354" r:id="rId18"/>
    <p:sldId id="357" r:id="rId19"/>
    <p:sldId id="361" r:id="rId20"/>
    <p:sldId id="362" r:id="rId21"/>
    <p:sldId id="376" r:id="rId22"/>
    <p:sldId id="355" r:id="rId23"/>
    <p:sldId id="363" r:id="rId24"/>
    <p:sldId id="364" r:id="rId25"/>
    <p:sldId id="367" r:id="rId26"/>
    <p:sldId id="366" r:id="rId27"/>
    <p:sldId id="356" r:id="rId28"/>
    <p:sldId id="358" r:id="rId29"/>
    <p:sldId id="365" r:id="rId30"/>
    <p:sldId id="368" r:id="rId31"/>
    <p:sldId id="369" r:id="rId32"/>
    <p:sldId id="370" r:id="rId33"/>
    <p:sldId id="371" r:id="rId34"/>
    <p:sldId id="372" r:id="rId35"/>
    <p:sldId id="374" r:id="rId36"/>
    <p:sldId id="373" r:id="rId37"/>
    <p:sldId id="375" r:id="rId38"/>
    <p:sldId id="350" r:id="rId39"/>
    <p:sldId id="360" r:id="rId40"/>
    <p:sldId id="31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6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682D-1DFD-485C-BD4F-95149EE314BB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FA05-9ADD-4101-951E-CBC340B0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7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682D-1DFD-485C-BD4F-95149EE314BB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FA05-9ADD-4101-951E-CBC340B0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7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682D-1DFD-485C-BD4F-95149EE314BB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FA05-9ADD-4101-951E-CBC340B0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31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46" y="5403333"/>
            <a:ext cx="5158224" cy="157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869219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>
                <a:solidFill>
                  <a:srgbClr val="000000"/>
                </a:solidFill>
              </a:rPr>
              <a:pPr/>
              <a:t>7/17/2019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/>
            </a:lvl1pPr>
          </a:lstStyle>
          <a:p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535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>
                <a:solidFill>
                  <a:srgbClr val="000000"/>
                </a:solidFill>
              </a:rPr>
              <a:pPr/>
              <a:t>7/17/2019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/>
            </a:lvl1pPr>
          </a:lstStyle>
          <a:p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46" y="5403333"/>
            <a:ext cx="5158224" cy="1573200"/>
          </a:xfrm>
          <a:prstGeom prst="rect">
            <a:avLst/>
          </a:prstGeom>
        </p:spPr>
      </p:pic>
      <p:grpSp>
        <p:nvGrpSpPr>
          <p:cNvPr id="30" name="Group 29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31" name="Rectangle 30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470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689" y="5252878"/>
            <a:ext cx="5158225" cy="157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869219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>
                <a:solidFill>
                  <a:srgbClr val="000000"/>
                </a:solidFill>
              </a:rPr>
              <a:pPr/>
              <a:t>7/17/2019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FFFFFF">
                    <a:lumMod val="85000"/>
                  </a:srgbClr>
                </a:solidFill>
              </a:rPr>
              <a:t>PRESENTATION TITLE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24" name="Rectangle 23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263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>
                <a:solidFill>
                  <a:srgbClr val="000000"/>
                </a:solidFill>
              </a:rPr>
              <a:pPr/>
              <a:t>7/17/2019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FFFFFF">
                    <a:lumMod val="85000"/>
                  </a:srgbClr>
                </a:solidFill>
              </a:rPr>
              <a:t>PRESENTATION TITLE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31" name="Rectangle 30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689" y="5252878"/>
            <a:ext cx="5158225" cy="15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3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B0C9-B47E-4B33-A656-C78D1805DA95}" type="datetime1">
              <a:rPr lang="en-US" smtClean="0">
                <a:solidFill>
                  <a:srgbClr val="000000"/>
                </a:solidFill>
              </a:rPr>
              <a:pPr/>
              <a:t>7/17/2019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0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07696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908224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0408752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8C228CE-C572-4AF5-9728-AA6E475873DD}" type="datetime1">
              <a:rPr lang="en-US" smtClean="0">
                <a:solidFill>
                  <a:srgbClr val="000000"/>
                </a:solidFill>
              </a:rPr>
              <a:pPr/>
              <a:t>7/17/2019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883" y="434108"/>
            <a:ext cx="7046081" cy="895927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98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2" y="1709738"/>
            <a:ext cx="9399507" cy="285273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4589463"/>
            <a:ext cx="9399507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43AC-4B94-471D-A170-0D88FCD1FB54}" type="datetime1">
              <a:rPr lang="en-US" smtClean="0">
                <a:solidFill>
                  <a:srgbClr val="000000"/>
                </a:solidFill>
              </a:rPr>
              <a:pPr/>
              <a:t>7/17/2019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1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85" y="1783162"/>
            <a:ext cx="7409079" cy="1240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0521" y="3727927"/>
            <a:ext cx="8770620" cy="1212056"/>
          </a:xfrm>
        </p:spPr>
        <p:txBody>
          <a:bodyPr anchor="b">
            <a:no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60521" y="4947813"/>
            <a:ext cx="8770620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F9E2-52BD-4C8D-9C57-79F661DB94A1}" type="datetime1">
              <a:rPr lang="en-US" smtClean="0">
                <a:solidFill>
                  <a:srgbClr val="000000"/>
                </a:solidFill>
              </a:rPr>
              <a:pPr/>
              <a:t>7/17/2019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0521" y="6335309"/>
            <a:ext cx="4525878" cy="250337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28" name="Rectangle 27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006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682D-1DFD-485C-BD4F-95149EE314BB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FA05-9ADD-4101-951E-CBC340B0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9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882" y="1413164"/>
            <a:ext cx="5586855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992" y="1413164"/>
            <a:ext cx="5658620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81F3-AB4F-4026-8B03-DBF7475676B1}" type="datetime1">
              <a:rPr lang="en-US" smtClean="0">
                <a:solidFill>
                  <a:srgbClr val="000000"/>
                </a:solidFill>
              </a:rPr>
              <a:pPr/>
              <a:t>7/17/2019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6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1" y="1396192"/>
            <a:ext cx="5542713" cy="670270"/>
          </a:xfrm>
        </p:spPr>
        <p:txBody>
          <a:bodyPr anchor="b">
            <a:noAutofit/>
          </a:bodyPr>
          <a:lstStyle>
            <a:lvl1pPr marL="0" indent="0">
              <a:buNone/>
              <a:defRPr sz="2800" b="1" baseline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881" y="2184400"/>
            <a:ext cx="5542713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6154" y="1396192"/>
            <a:ext cx="5593458" cy="67027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6154" y="2184400"/>
            <a:ext cx="5593458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32B-3FBE-4889-963D-BF97BFBB7D3F}" type="datetime1">
              <a:rPr lang="en-US" smtClean="0">
                <a:solidFill>
                  <a:srgbClr val="000000"/>
                </a:solidFill>
              </a:rPr>
              <a:pPr/>
              <a:t>7/17/2019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3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CC04-1E76-41EE-A8AC-75AD85313D09}" type="datetime1">
              <a:rPr lang="en-US" smtClean="0">
                <a:solidFill>
                  <a:srgbClr val="000000"/>
                </a:solidFill>
              </a:rPr>
              <a:pPr/>
              <a:t>7/17/2019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9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4A9E-84AC-4661-9381-CC35B09E47F7}" type="datetime1">
              <a:rPr lang="en-US" smtClean="0">
                <a:solidFill>
                  <a:srgbClr val="000000"/>
                </a:solidFill>
              </a:rPr>
              <a:pPr/>
              <a:t>7/17/2019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56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829F-8847-4C2A-8DD0-690EAD78E53F}" type="datetime1">
              <a:rPr lang="en-US" smtClean="0">
                <a:solidFill>
                  <a:srgbClr val="000000"/>
                </a:solidFill>
              </a:rPr>
              <a:pPr/>
              <a:t>7/17/2019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68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0071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87614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>
                <a:solidFill>
                  <a:srgbClr val="000000"/>
                </a:solidFill>
              </a:rPr>
              <a:pPr/>
              <a:t>7/17/2019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3007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93007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60400" y="2420360"/>
            <a:ext cx="10871200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93007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066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50285" y="495661"/>
            <a:ext cx="5440648" cy="575736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4362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92947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>
                <a:solidFill>
                  <a:srgbClr val="000000"/>
                </a:solidFill>
              </a:rPr>
              <a:pPr/>
              <a:t>7/17/2019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882" y="6335309"/>
            <a:ext cx="3887245" cy="250337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79637" y="6335309"/>
            <a:ext cx="1016000" cy="250337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4943" y="2409026"/>
            <a:ext cx="4950694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85436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5436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5436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2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>
                <a:solidFill>
                  <a:srgbClr val="000000"/>
                </a:solidFill>
              </a:rPr>
              <a:pPr/>
              <a:t>7/17/2019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4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>
                <a:solidFill>
                  <a:srgbClr val="000000"/>
                </a:solidFill>
              </a:rPr>
              <a:pPr/>
              <a:t>7/17/2019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3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DFC970-B950-4395-A833-47227D4A68CA}" type="datetime1">
              <a:rPr lang="en-US" smtClean="0">
                <a:solidFill>
                  <a:srgbClr val="FFFFFF"/>
                </a:solidFill>
              </a:rPr>
              <a:pPr/>
              <a:t>7/17/2019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2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682D-1DFD-485C-BD4F-95149EE314BB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FA05-9ADD-4101-951E-CBC340B0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43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225" y="4581236"/>
            <a:ext cx="10877550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i="0" cap="all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60D7-90CE-4513-A3CE-C070B9421917}" type="datetime1">
              <a:rPr lang="en-US" smtClean="0">
                <a:solidFill>
                  <a:srgbClr val="000000"/>
                </a:solidFill>
              </a:rPr>
              <a:pPr/>
              <a:t>7/17/2019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57225" y="6335309"/>
            <a:ext cx="4829174" cy="250337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83" y="2728800"/>
            <a:ext cx="7409079" cy="12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2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"/>
          <a:stretch/>
        </p:blipFill>
        <p:spPr>
          <a:xfrm>
            <a:off x="0" y="384561"/>
            <a:ext cx="12192000" cy="6473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3425" y="4682836"/>
            <a:ext cx="10725150" cy="1559782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i="0">
                <a:solidFill>
                  <a:schemeClr val="bg1">
                    <a:alpha val="81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 OPTION 2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8D4B-3D0A-49AB-8EA2-2DC8CB4594DB}" type="datetime1">
              <a:rPr lang="en-US" smtClean="0">
                <a:solidFill>
                  <a:srgbClr val="000000"/>
                </a:solidFill>
              </a:rPr>
              <a:pPr/>
              <a:t>7/17/2019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33425" y="6335309"/>
            <a:ext cx="4752974" cy="250337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652" y="2748600"/>
            <a:ext cx="7418732" cy="12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2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46" y="5403333"/>
            <a:ext cx="5158224" cy="157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869219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>
                <a:solidFill>
                  <a:srgbClr val="000000"/>
                </a:solidFill>
              </a:rPr>
              <a:pPr/>
              <a:t>7/17/2019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/>
            </a:lvl1pPr>
          </a:lstStyle>
          <a:p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029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>
                <a:solidFill>
                  <a:srgbClr val="000000"/>
                </a:solidFill>
              </a:rPr>
              <a:pPr/>
              <a:t>7/17/2019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/>
            </a:lvl1pPr>
          </a:lstStyle>
          <a:p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46" y="5403333"/>
            <a:ext cx="5158224" cy="1573200"/>
          </a:xfrm>
          <a:prstGeom prst="rect">
            <a:avLst/>
          </a:prstGeom>
        </p:spPr>
      </p:pic>
      <p:grpSp>
        <p:nvGrpSpPr>
          <p:cNvPr id="30" name="Group 29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31" name="Rectangle 30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693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689" y="5252878"/>
            <a:ext cx="5158225" cy="157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869219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>
                <a:solidFill>
                  <a:srgbClr val="000000"/>
                </a:solidFill>
              </a:rPr>
              <a:pPr/>
              <a:t>7/17/2019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FFFFFF">
                    <a:lumMod val="85000"/>
                  </a:srgbClr>
                </a:solidFill>
              </a:rPr>
              <a:t>PRESENTATION TITLE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24" name="Rectangle 23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72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>
                <a:solidFill>
                  <a:srgbClr val="000000"/>
                </a:solidFill>
              </a:rPr>
              <a:pPr/>
              <a:t>7/17/2019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FFFFFF">
                    <a:lumMod val="85000"/>
                  </a:srgbClr>
                </a:solidFill>
              </a:rPr>
              <a:t>PRESENTATION TITLE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31" name="Rectangle 30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689" y="5252878"/>
            <a:ext cx="5158225" cy="15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5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B0C9-B47E-4B33-A656-C78D1805DA95}" type="datetime1">
              <a:rPr lang="en-US" smtClean="0">
                <a:solidFill>
                  <a:srgbClr val="000000"/>
                </a:solidFill>
              </a:rPr>
              <a:pPr/>
              <a:t>7/17/2019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81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07696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908224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0408752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8C228CE-C572-4AF5-9728-AA6E475873DD}" type="datetime1">
              <a:rPr lang="en-US" smtClean="0">
                <a:solidFill>
                  <a:srgbClr val="000000"/>
                </a:solidFill>
              </a:rPr>
              <a:pPr/>
              <a:t>7/17/2019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883" y="434108"/>
            <a:ext cx="7046081" cy="895927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26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2" y="1709738"/>
            <a:ext cx="9399507" cy="285273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4589463"/>
            <a:ext cx="9399507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43AC-4B94-471D-A170-0D88FCD1FB54}" type="datetime1">
              <a:rPr lang="en-US" smtClean="0">
                <a:solidFill>
                  <a:srgbClr val="000000"/>
                </a:solidFill>
              </a:rPr>
              <a:pPr/>
              <a:t>7/17/2019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0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85" y="1783162"/>
            <a:ext cx="7409079" cy="1240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0521" y="3727927"/>
            <a:ext cx="8770620" cy="1212056"/>
          </a:xfrm>
        </p:spPr>
        <p:txBody>
          <a:bodyPr anchor="b">
            <a:no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60521" y="4947813"/>
            <a:ext cx="8770620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F9E2-52BD-4C8D-9C57-79F661DB94A1}" type="datetime1">
              <a:rPr lang="en-US" smtClean="0">
                <a:solidFill>
                  <a:srgbClr val="000000"/>
                </a:solidFill>
              </a:rPr>
              <a:pPr/>
              <a:t>7/17/2019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0521" y="6335309"/>
            <a:ext cx="4525878" cy="250337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28" name="Rectangle 27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65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682D-1DFD-485C-BD4F-95149EE314BB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FA05-9ADD-4101-951E-CBC340B0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516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882" y="1413164"/>
            <a:ext cx="5586855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992" y="1413164"/>
            <a:ext cx="5658620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81F3-AB4F-4026-8B03-DBF7475676B1}" type="datetime1">
              <a:rPr lang="en-US" smtClean="0">
                <a:solidFill>
                  <a:srgbClr val="000000"/>
                </a:solidFill>
              </a:rPr>
              <a:pPr/>
              <a:t>7/17/2019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38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1" y="1396192"/>
            <a:ext cx="5542713" cy="670270"/>
          </a:xfrm>
        </p:spPr>
        <p:txBody>
          <a:bodyPr anchor="b">
            <a:noAutofit/>
          </a:bodyPr>
          <a:lstStyle>
            <a:lvl1pPr marL="0" indent="0">
              <a:buNone/>
              <a:defRPr sz="2800" b="1" baseline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881" y="2184400"/>
            <a:ext cx="5542713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6154" y="1396192"/>
            <a:ext cx="5593458" cy="67027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6154" y="2184400"/>
            <a:ext cx="5593458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32B-3FBE-4889-963D-BF97BFBB7D3F}" type="datetime1">
              <a:rPr lang="en-US" smtClean="0">
                <a:solidFill>
                  <a:srgbClr val="000000"/>
                </a:solidFill>
              </a:rPr>
              <a:pPr/>
              <a:t>7/17/2019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1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CC04-1E76-41EE-A8AC-75AD85313D09}" type="datetime1">
              <a:rPr lang="en-US" smtClean="0">
                <a:solidFill>
                  <a:srgbClr val="000000"/>
                </a:solidFill>
              </a:rPr>
              <a:pPr/>
              <a:t>7/17/2019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1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4A9E-84AC-4661-9381-CC35B09E47F7}" type="datetime1">
              <a:rPr lang="en-US" smtClean="0">
                <a:solidFill>
                  <a:srgbClr val="000000"/>
                </a:solidFill>
              </a:rPr>
              <a:pPr/>
              <a:t>7/17/2019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1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829F-8847-4C2A-8DD0-690EAD78E53F}" type="datetime1">
              <a:rPr lang="en-US" smtClean="0">
                <a:solidFill>
                  <a:srgbClr val="000000"/>
                </a:solidFill>
              </a:rPr>
              <a:pPr/>
              <a:t>7/17/2019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57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0071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87614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>
                <a:solidFill>
                  <a:srgbClr val="000000"/>
                </a:solidFill>
              </a:rPr>
              <a:pPr/>
              <a:t>7/17/2019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3007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93007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60400" y="2420360"/>
            <a:ext cx="10871200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93007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653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50285" y="495661"/>
            <a:ext cx="5440648" cy="575736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4362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92947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>
                <a:solidFill>
                  <a:srgbClr val="000000"/>
                </a:solidFill>
              </a:rPr>
              <a:pPr/>
              <a:t>7/17/2019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882" y="6335309"/>
            <a:ext cx="3887245" cy="250337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79637" y="6335309"/>
            <a:ext cx="1016000" cy="250337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4943" y="2409026"/>
            <a:ext cx="4950694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85436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5436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5436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77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>
                <a:solidFill>
                  <a:srgbClr val="000000"/>
                </a:solidFill>
              </a:rPr>
              <a:pPr/>
              <a:t>7/17/2019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5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>
                <a:solidFill>
                  <a:srgbClr val="000000"/>
                </a:solidFill>
              </a:rPr>
              <a:pPr/>
              <a:t>7/17/2019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1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DFC970-B950-4395-A833-47227D4A68CA}" type="datetime1">
              <a:rPr lang="en-US" smtClean="0">
                <a:solidFill>
                  <a:srgbClr val="FFFFFF"/>
                </a:solidFill>
              </a:rPr>
              <a:pPr/>
              <a:t>7/17/2019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1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682D-1DFD-485C-BD4F-95149EE314BB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FA05-9ADD-4101-951E-CBC340B0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741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225" y="4581236"/>
            <a:ext cx="10877550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i="0" cap="all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60D7-90CE-4513-A3CE-C070B9421917}" type="datetime1">
              <a:rPr lang="en-US" smtClean="0">
                <a:solidFill>
                  <a:srgbClr val="000000"/>
                </a:solidFill>
              </a:rPr>
              <a:pPr/>
              <a:t>7/17/2019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57225" y="6335309"/>
            <a:ext cx="4829174" cy="250337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83" y="2728800"/>
            <a:ext cx="7409079" cy="12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0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"/>
          <a:stretch/>
        </p:blipFill>
        <p:spPr>
          <a:xfrm>
            <a:off x="0" y="384561"/>
            <a:ext cx="12192000" cy="6473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3425" y="4682836"/>
            <a:ext cx="10725150" cy="1559782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i="0">
                <a:solidFill>
                  <a:schemeClr val="bg1">
                    <a:alpha val="81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 OPTION 2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8D4B-3D0A-49AB-8EA2-2DC8CB4594DB}" type="datetime1">
              <a:rPr lang="en-US" smtClean="0">
                <a:solidFill>
                  <a:srgbClr val="000000"/>
                </a:solidFill>
              </a:rPr>
              <a:pPr/>
              <a:t>7/17/2019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33425" y="6335309"/>
            <a:ext cx="4752974" cy="250337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652" y="2748600"/>
            <a:ext cx="7418732" cy="12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6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682D-1DFD-485C-BD4F-95149EE314BB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FA05-9ADD-4101-951E-CBC340B0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4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682D-1DFD-485C-BD4F-95149EE314BB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FA05-9ADD-4101-951E-CBC340B0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3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682D-1DFD-485C-BD4F-95149EE314BB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FA05-9ADD-4101-951E-CBC340B0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74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682D-1DFD-485C-BD4F-95149EE314BB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FA05-9ADD-4101-951E-CBC340B0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1682D-1DFD-485C-BD4F-95149EE314BB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FFA05-9ADD-4101-951E-CBC340B0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831" y="5830838"/>
            <a:ext cx="3851487" cy="11746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883" y="434108"/>
            <a:ext cx="11569729" cy="895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1413163"/>
            <a:ext cx="11569729" cy="459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8014" y="6335309"/>
            <a:ext cx="1181114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FDFC970-B950-4395-A833-47227D4A68CA}" type="datetime1">
              <a:rPr lang="en-US" smtClean="0">
                <a:solidFill>
                  <a:srgbClr val="000000"/>
                </a:solidFill>
              </a:rPr>
              <a:pPr/>
              <a:t>7/17/2019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882" y="6335309"/>
            <a:ext cx="5226517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8000" y="6335309"/>
            <a:ext cx="1016000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27" name="Rectangle 26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025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0" kern="1200" spc="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25" indent="-288925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831" y="5830838"/>
            <a:ext cx="3851487" cy="11746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883" y="434108"/>
            <a:ext cx="11569729" cy="895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1413163"/>
            <a:ext cx="11569729" cy="459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8014" y="6335309"/>
            <a:ext cx="1181114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FDFC970-B950-4395-A833-47227D4A68CA}" type="datetime1">
              <a:rPr lang="en-US" smtClean="0">
                <a:solidFill>
                  <a:srgbClr val="000000"/>
                </a:solidFill>
              </a:rPr>
              <a:pPr/>
              <a:t>7/17/2019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882" y="6335309"/>
            <a:ext cx="5226517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8000" y="6335309"/>
            <a:ext cx="1016000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27" name="Rectangle 26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279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0" kern="1200" spc="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25" indent="-288925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48"/>
          <p:cNvSpPr/>
          <p:nvPr/>
        </p:nvSpPr>
        <p:spPr>
          <a:xfrm>
            <a:off x="0" y="393192"/>
            <a:ext cx="12192000" cy="6464808"/>
          </a:xfrm>
          <a:prstGeom prst="rect">
            <a:avLst/>
          </a:prstGeom>
          <a:blipFill dpi="0" rotWithShape="1">
            <a:blip r:embed="rId2">
              <a:alphaModFix amt="8000"/>
            </a:blip>
            <a:srcRect/>
            <a:stretch>
              <a:fillRect/>
            </a:stretch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00D39BF-1365-4396-85E4-B282C97F2348}"/>
              </a:ext>
            </a:extLst>
          </p:cNvPr>
          <p:cNvSpPr/>
          <p:nvPr/>
        </p:nvSpPr>
        <p:spPr>
          <a:xfrm>
            <a:off x="0" y="1485692"/>
            <a:ext cx="12192000" cy="3887031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354DE71-EDF1-454A-98CB-6A5B30AE1215}"/>
              </a:ext>
            </a:extLst>
          </p:cNvPr>
          <p:cNvSpPr/>
          <p:nvPr/>
        </p:nvSpPr>
        <p:spPr>
          <a:xfrm>
            <a:off x="863600" y="1028492"/>
            <a:ext cx="3949700" cy="480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Triangle 5">
            <a:extLst>
              <a:ext uri="{FF2B5EF4-FFF2-40B4-BE49-F238E27FC236}">
                <a16:creationId xmlns="" xmlns:a16="http://schemas.microsoft.com/office/drawing/2014/main" id="{0F414CA8-9AAD-4C2C-A88A-8A74E8E805B8}"/>
              </a:ext>
            </a:extLst>
          </p:cNvPr>
          <p:cNvSpPr/>
          <p:nvPr/>
        </p:nvSpPr>
        <p:spPr>
          <a:xfrm flipV="1">
            <a:off x="4813300" y="5372308"/>
            <a:ext cx="228600" cy="4572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Triangle 8">
            <a:extLst>
              <a:ext uri="{FF2B5EF4-FFF2-40B4-BE49-F238E27FC236}">
                <a16:creationId xmlns="" xmlns:a16="http://schemas.microsoft.com/office/drawing/2014/main" id="{2C375972-9C28-4C3B-94C7-BDAC3A5EB1C4}"/>
              </a:ext>
            </a:extLst>
          </p:cNvPr>
          <p:cNvSpPr/>
          <p:nvPr/>
        </p:nvSpPr>
        <p:spPr>
          <a:xfrm>
            <a:off x="4813300" y="1028492"/>
            <a:ext cx="228600" cy="4572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32DB6D3-732C-4FB9-AA9C-FCB2162A76E6}"/>
              </a:ext>
            </a:extLst>
          </p:cNvPr>
          <p:cNvSpPr txBox="1"/>
          <p:nvPr/>
        </p:nvSpPr>
        <p:spPr>
          <a:xfrm>
            <a:off x="5274310" y="1724646"/>
            <a:ext cx="691769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RE for Data Cleaning with Machine Learning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CS 846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BA01745-9969-4F40-88EA-CE12D0423906}"/>
              </a:ext>
            </a:extLst>
          </p:cNvPr>
          <p:cNvSpPr txBox="1"/>
          <p:nvPr/>
        </p:nvSpPr>
        <p:spPr>
          <a:xfrm>
            <a:off x="5308600" y="4360560"/>
            <a:ext cx="63881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Presenter: Ishank Jain</a:t>
            </a:r>
            <a:endParaRPr lang="id-ID" sz="2800" dirty="0">
              <a:solidFill>
                <a:schemeClr val="bg1"/>
              </a:solidFill>
            </a:endParaRPr>
          </a:p>
        </p:txBody>
      </p:sp>
      <p:grpSp>
        <p:nvGrpSpPr>
          <p:cNvPr id="207" name="Group 206">
            <a:extLst>
              <a:ext uri="{FF2B5EF4-FFF2-40B4-BE49-F238E27FC236}">
                <a16:creationId xmlns="" xmlns:a16="http://schemas.microsoft.com/office/drawing/2014/main" id="{8128005B-8420-4AE8-A14C-5E6A911C1D35}"/>
              </a:ext>
            </a:extLst>
          </p:cNvPr>
          <p:cNvGrpSpPr/>
          <p:nvPr/>
        </p:nvGrpSpPr>
        <p:grpSpPr>
          <a:xfrm>
            <a:off x="963604" y="1361661"/>
            <a:ext cx="3749694" cy="4134264"/>
            <a:chOff x="1041819" y="1123536"/>
            <a:chExt cx="3822341" cy="4214361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09559C0E-D81A-4C20-9E76-766CF0F6C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4940" y="4537479"/>
              <a:ext cx="383543" cy="494853"/>
            </a:xfrm>
            <a:custGeom>
              <a:avLst/>
              <a:gdLst>
                <a:gd name="T0" fmla="*/ 0 w 101"/>
                <a:gd name="T1" fmla="*/ 118 h 126"/>
                <a:gd name="T2" fmla="*/ 2 w 101"/>
                <a:gd name="T3" fmla="*/ 126 h 126"/>
                <a:gd name="T4" fmla="*/ 28 w 101"/>
                <a:gd name="T5" fmla="*/ 126 h 126"/>
                <a:gd name="T6" fmla="*/ 50 w 101"/>
                <a:gd name="T7" fmla="*/ 126 h 126"/>
                <a:gd name="T8" fmla="*/ 72 w 101"/>
                <a:gd name="T9" fmla="*/ 126 h 126"/>
                <a:gd name="T10" fmla="*/ 98 w 101"/>
                <a:gd name="T11" fmla="*/ 126 h 126"/>
                <a:gd name="T12" fmla="*/ 100 w 101"/>
                <a:gd name="T13" fmla="*/ 118 h 126"/>
                <a:gd name="T14" fmla="*/ 90 w 101"/>
                <a:gd name="T15" fmla="*/ 91 h 126"/>
                <a:gd name="T16" fmla="*/ 73 w 101"/>
                <a:gd name="T17" fmla="*/ 82 h 126"/>
                <a:gd name="T18" fmla="*/ 64 w 101"/>
                <a:gd name="T19" fmla="*/ 67 h 126"/>
                <a:gd name="T20" fmla="*/ 78 w 101"/>
                <a:gd name="T21" fmla="*/ 59 h 126"/>
                <a:gd name="T22" fmla="*/ 77 w 101"/>
                <a:gd name="T23" fmla="*/ 51 h 126"/>
                <a:gd name="T24" fmla="*/ 76 w 101"/>
                <a:gd name="T25" fmla="*/ 26 h 126"/>
                <a:gd name="T26" fmla="*/ 63 w 101"/>
                <a:gd name="T27" fmla="*/ 7 h 126"/>
                <a:gd name="T28" fmla="*/ 30 w 101"/>
                <a:gd name="T29" fmla="*/ 14 h 126"/>
                <a:gd name="T30" fmla="*/ 24 w 101"/>
                <a:gd name="T31" fmla="*/ 51 h 126"/>
                <a:gd name="T32" fmla="*/ 22 w 101"/>
                <a:gd name="T33" fmla="*/ 59 h 126"/>
                <a:gd name="T34" fmla="*/ 36 w 101"/>
                <a:gd name="T35" fmla="*/ 67 h 126"/>
                <a:gd name="T36" fmla="*/ 28 w 101"/>
                <a:gd name="T37" fmla="*/ 82 h 126"/>
                <a:gd name="T38" fmla="*/ 10 w 101"/>
                <a:gd name="T39" fmla="*/ 91 h 126"/>
                <a:gd name="T40" fmla="*/ 0 w 101"/>
                <a:gd name="T41" fmla="*/ 1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26">
                  <a:moveTo>
                    <a:pt x="0" y="118"/>
                  </a:moveTo>
                  <a:cubicBezTo>
                    <a:pt x="0" y="120"/>
                    <a:pt x="1" y="126"/>
                    <a:pt x="2" y="126"/>
                  </a:cubicBezTo>
                  <a:cubicBezTo>
                    <a:pt x="2" y="126"/>
                    <a:pt x="14" y="126"/>
                    <a:pt x="28" y="126"/>
                  </a:cubicBezTo>
                  <a:cubicBezTo>
                    <a:pt x="36" y="126"/>
                    <a:pt x="43" y="126"/>
                    <a:pt x="50" y="126"/>
                  </a:cubicBezTo>
                  <a:cubicBezTo>
                    <a:pt x="57" y="126"/>
                    <a:pt x="65" y="126"/>
                    <a:pt x="72" y="126"/>
                  </a:cubicBezTo>
                  <a:cubicBezTo>
                    <a:pt x="86" y="126"/>
                    <a:pt x="98" y="126"/>
                    <a:pt x="98" y="126"/>
                  </a:cubicBezTo>
                  <a:cubicBezTo>
                    <a:pt x="100" y="126"/>
                    <a:pt x="100" y="120"/>
                    <a:pt x="100" y="118"/>
                  </a:cubicBezTo>
                  <a:cubicBezTo>
                    <a:pt x="101" y="107"/>
                    <a:pt x="100" y="97"/>
                    <a:pt x="90" y="91"/>
                  </a:cubicBezTo>
                  <a:cubicBezTo>
                    <a:pt x="87" y="88"/>
                    <a:pt x="78" y="85"/>
                    <a:pt x="73" y="82"/>
                  </a:cubicBezTo>
                  <a:cubicBezTo>
                    <a:pt x="68" y="80"/>
                    <a:pt x="60" y="73"/>
                    <a:pt x="64" y="67"/>
                  </a:cubicBezTo>
                  <a:cubicBezTo>
                    <a:pt x="67" y="62"/>
                    <a:pt x="75" y="65"/>
                    <a:pt x="78" y="59"/>
                  </a:cubicBezTo>
                  <a:cubicBezTo>
                    <a:pt x="79" y="58"/>
                    <a:pt x="77" y="56"/>
                    <a:pt x="77" y="51"/>
                  </a:cubicBezTo>
                  <a:cubicBezTo>
                    <a:pt x="77" y="47"/>
                    <a:pt x="77" y="31"/>
                    <a:pt x="76" y="26"/>
                  </a:cubicBezTo>
                  <a:cubicBezTo>
                    <a:pt x="73" y="19"/>
                    <a:pt x="70" y="12"/>
                    <a:pt x="63" y="7"/>
                  </a:cubicBezTo>
                  <a:cubicBezTo>
                    <a:pt x="53" y="0"/>
                    <a:pt x="38" y="4"/>
                    <a:pt x="30" y="14"/>
                  </a:cubicBezTo>
                  <a:cubicBezTo>
                    <a:pt x="23" y="25"/>
                    <a:pt x="24" y="39"/>
                    <a:pt x="24" y="51"/>
                  </a:cubicBezTo>
                  <a:cubicBezTo>
                    <a:pt x="23" y="56"/>
                    <a:pt x="21" y="58"/>
                    <a:pt x="22" y="59"/>
                  </a:cubicBezTo>
                  <a:cubicBezTo>
                    <a:pt x="25" y="64"/>
                    <a:pt x="33" y="63"/>
                    <a:pt x="36" y="67"/>
                  </a:cubicBezTo>
                  <a:cubicBezTo>
                    <a:pt x="41" y="72"/>
                    <a:pt x="32" y="80"/>
                    <a:pt x="28" y="82"/>
                  </a:cubicBezTo>
                  <a:cubicBezTo>
                    <a:pt x="22" y="85"/>
                    <a:pt x="14" y="88"/>
                    <a:pt x="10" y="91"/>
                  </a:cubicBezTo>
                  <a:cubicBezTo>
                    <a:pt x="1" y="97"/>
                    <a:pt x="0" y="107"/>
                    <a:pt x="0" y="118"/>
                  </a:cubicBezTo>
                  <a:close/>
                </a:path>
              </a:pathLst>
            </a:cu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3F77812A-4C38-44C5-B3E4-2DDB12824B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8267" y="4517199"/>
              <a:ext cx="331182" cy="515133"/>
            </a:xfrm>
            <a:custGeom>
              <a:avLst/>
              <a:gdLst>
                <a:gd name="T0" fmla="*/ 25 w 87"/>
                <a:gd name="T1" fmla="*/ 6 h 131"/>
                <a:gd name="T2" fmla="*/ 41 w 87"/>
                <a:gd name="T3" fmla="*/ 15 h 131"/>
                <a:gd name="T4" fmla="*/ 41 w 87"/>
                <a:gd name="T5" fmla="*/ 24 h 131"/>
                <a:gd name="T6" fmla="*/ 41 w 87"/>
                <a:gd name="T7" fmla="*/ 34 h 131"/>
                <a:gd name="T8" fmla="*/ 41 w 87"/>
                <a:gd name="T9" fmla="*/ 37 h 131"/>
                <a:gd name="T10" fmla="*/ 44 w 87"/>
                <a:gd name="T11" fmla="*/ 38 h 131"/>
                <a:gd name="T12" fmla="*/ 44 w 87"/>
                <a:gd name="T13" fmla="*/ 40 h 131"/>
                <a:gd name="T14" fmla="*/ 42 w 87"/>
                <a:gd name="T15" fmla="*/ 42 h 131"/>
                <a:gd name="T16" fmla="*/ 37 w 87"/>
                <a:gd name="T17" fmla="*/ 48 h 131"/>
                <a:gd name="T18" fmla="*/ 37 w 87"/>
                <a:gd name="T19" fmla="*/ 50 h 131"/>
                <a:gd name="T20" fmla="*/ 35 w 87"/>
                <a:gd name="T21" fmla="*/ 66 h 131"/>
                <a:gd name="T22" fmla="*/ 50 w 87"/>
                <a:gd name="T23" fmla="*/ 85 h 131"/>
                <a:gd name="T24" fmla="*/ 70 w 87"/>
                <a:gd name="T25" fmla="*/ 97 h 131"/>
                <a:gd name="T26" fmla="*/ 78 w 87"/>
                <a:gd name="T27" fmla="*/ 125 h 131"/>
                <a:gd name="T28" fmla="*/ 31 w 87"/>
                <a:gd name="T29" fmla="*/ 125 h 131"/>
                <a:gd name="T30" fmla="*/ 31 w 87"/>
                <a:gd name="T31" fmla="*/ 125 h 131"/>
                <a:gd name="T32" fmla="*/ 31 w 87"/>
                <a:gd name="T33" fmla="*/ 124 h 131"/>
                <a:gd name="T34" fmla="*/ 14 w 87"/>
                <a:gd name="T35" fmla="*/ 82 h 131"/>
                <a:gd name="T36" fmla="*/ 9 w 87"/>
                <a:gd name="T37" fmla="*/ 79 h 131"/>
                <a:gd name="T38" fmla="*/ 16 w 87"/>
                <a:gd name="T39" fmla="*/ 66 h 131"/>
                <a:gd name="T40" fmla="*/ 14 w 87"/>
                <a:gd name="T41" fmla="*/ 50 h 131"/>
                <a:gd name="T42" fmla="*/ 14 w 87"/>
                <a:gd name="T43" fmla="*/ 48 h 131"/>
                <a:gd name="T44" fmla="*/ 9 w 87"/>
                <a:gd name="T45" fmla="*/ 42 h 131"/>
                <a:gd name="T46" fmla="*/ 7 w 87"/>
                <a:gd name="T47" fmla="*/ 40 h 131"/>
                <a:gd name="T48" fmla="*/ 8 w 87"/>
                <a:gd name="T49" fmla="*/ 37 h 131"/>
                <a:gd name="T50" fmla="*/ 9 w 87"/>
                <a:gd name="T51" fmla="*/ 29 h 131"/>
                <a:gd name="T52" fmla="*/ 9 w 87"/>
                <a:gd name="T53" fmla="*/ 25 h 131"/>
                <a:gd name="T54" fmla="*/ 9 w 87"/>
                <a:gd name="T55" fmla="*/ 17 h 131"/>
                <a:gd name="T56" fmla="*/ 17 w 87"/>
                <a:gd name="T57" fmla="*/ 7 h 131"/>
                <a:gd name="T58" fmla="*/ 25 w 87"/>
                <a:gd name="T59" fmla="*/ 6 h 131"/>
                <a:gd name="T60" fmla="*/ 25 w 87"/>
                <a:gd name="T61" fmla="*/ 0 h 131"/>
                <a:gd name="T62" fmla="*/ 14 w 87"/>
                <a:gd name="T63" fmla="*/ 2 h 131"/>
                <a:gd name="T64" fmla="*/ 3 w 87"/>
                <a:gd name="T65" fmla="*/ 15 h 131"/>
                <a:gd name="T66" fmla="*/ 3 w 87"/>
                <a:gd name="T67" fmla="*/ 30 h 131"/>
                <a:gd name="T68" fmla="*/ 1 w 87"/>
                <a:gd name="T69" fmla="*/ 41 h 131"/>
                <a:gd name="T70" fmla="*/ 8 w 87"/>
                <a:gd name="T71" fmla="*/ 49 h 131"/>
                <a:gd name="T72" fmla="*/ 10 w 87"/>
                <a:gd name="T73" fmla="*/ 66 h 131"/>
                <a:gd name="T74" fmla="*/ 1 w 87"/>
                <a:gd name="T75" fmla="*/ 78 h 131"/>
                <a:gd name="T76" fmla="*/ 2 w 87"/>
                <a:gd name="T77" fmla="*/ 82 h 131"/>
                <a:gd name="T78" fmla="*/ 11 w 87"/>
                <a:gd name="T79" fmla="*/ 87 h 131"/>
                <a:gd name="T80" fmla="*/ 25 w 87"/>
                <a:gd name="T81" fmla="*/ 124 h 131"/>
                <a:gd name="T82" fmla="*/ 25 w 87"/>
                <a:gd name="T83" fmla="*/ 124 h 131"/>
                <a:gd name="T84" fmla="*/ 25 w 87"/>
                <a:gd name="T85" fmla="*/ 130 h 131"/>
                <a:gd name="T86" fmla="*/ 26 w 87"/>
                <a:gd name="T87" fmla="*/ 131 h 131"/>
                <a:gd name="T88" fmla="*/ 28 w 87"/>
                <a:gd name="T89" fmla="*/ 131 h 131"/>
                <a:gd name="T90" fmla="*/ 83 w 87"/>
                <a:gd name="T91" fmla="*/ 131 h 131"/>
                <a:gd name="T92" fmla="*/ 74 w 87"/>
                <a:gd name="T93" fmla="*/ 92 h 131"/>
                <a:gd name="T94" fmla="*/ 52 w 87"/>
                <a:gd name="T95" fmla="*/ 80 h 131"/>
                <a:gd name="T96" fmla="*/ 41 w 87"/>
                <a:gd name="T97" fmla="*/ 66 h 131"/>
                <a:gd name="T98" fmla="*/ 43 w 87"/>
                <a:gd name="T99" fmla="*/ 49 h 131"/>
                <a:gd name="T100" fmla="*/ 50 w 87"/>
                <a:gd name="T101" fmla="*/ 41 h 131"/>
                <a:gd name="T102" fmla="*/ 47 w 87"/>
                <a:gd name="T103" fmla="*/ 33 h 131"/>
                <a:gd name="T104" fmla="*/ 46 w 87"/>
                <a:gd name="T105" fmla="*/ 12 h 131"/>
                <a:gd name="T106" fmla="*/ 25 w 87"/>
                <a:gd name="T10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7" h="131">
                  <a:moveTo>
                    <a:pt x="25" y="6"/>
                  </a:moveTo>
                  <a:cubicBezTo>
                    <a:pt x="32" y="6"/>
                    <a:pt x="38" y="9"/>
                    <a:pt x="41" y="15"/>
                  </a:cubicBezTo>
                  <a:cubicBezTo>
                    <a:pt x="42" y="18"/>
                    <a:pt x="42" y="20"/>
                    <a:pt x="41" y="24"/>
                  </a:cubicBezTo>
                  <a:cubicBezTo>
                    <a:pt x="41" y="26"/>
                    <a:pt x="41" y="30"/>
                    <a:pt x="41" y="34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38"/>
                    <a:pt x="44" y="39"/>
                    <a:pt x="44" y="40"/>
                  </a:cubicBezTo>
                  <a:cubicBezTo>
                    <a:pt x="43" y="41"/>
                    <a:pt x="43" y="41"/>
                    <a:pt x="42" y="42"/>
                  </a:cubicBezTo>
                  <a:cubicBezTo>
                    <a:pt x="40" y="43"/>
                    <a:pt x="38" y="45"/>
                    <a:pt x="37" y="48"/>
                  </a:cubicBezTo>
                  <a:cubicBezTo>
                    <a:pt x="37" y="49"/>
                    <a:pt x="37" y="49"/>
                    <a:pt x="37" y="50"/>
                  </a:cubicBezTo>
                  <a:cubicBezTo>
                    <a:pt x="36" y="54"/>
                    <a:pt x="34" y="61"/>
                    <a:pt x="35" y="66"/>
                  </a:cubicBezTo>
                  <a:cubicBezTo>
                    <a:pt x="36" y="75"/>
                    <a:pt x="41" y="82"/>
                    <a:pt x="50" y="85"/>
                  </a:cubicBezTo>
                  <a:cubicBezTo>
                    <a:pt x="56" y="88"/>
                    <a:pt x="64" y="93"/>
                    <a:pt x="70" y="97"/>
                  </a:cubicBezTo>
                  <a:cubicBezTo>
                    <a:pt x="77" y="102"/>
                    <a:pt x="79" y="118"/>
                    <a:pt x="78" y="125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2" y="117"/>
                    <a:pt x="33" y="95"/>
                    <a:pt x="14" y="82"/>
                  </a:cubicBezTo>
                  <a:cubicBezTo>
                    <a:pt x="13" y="81"/>
                    <a:pt x="11" y="80"/>
                    <a:pt x="9" y="79"/>
                  </a:cubicBezTo>
                  <a:cubicBezTo>
                    <a:pt x="13" y="76"/>
                    <a:pt x="15" y="71"/>
                    <a:pt x="16" y="66"/>
                  </a:cubicBezTo>
                  <a:cubicBezTo>
                    <a:pt x="16" y="61"/>
                    <a:pt x="15" y="54"/>
                    <a:pt x="14" y="50"/>
                  </a:cubicBezTo>
                  <a:cubicBezTo>
                    <a:pt x="14" y="49"/>
                    <a:pt x="14" y="49"/>
                    <a:pt x="14" y="48"/>
                  </a:cubicBezTo>
                  <a:cubicBezTo>
                    <a:pt x="13" y="45"/>
                    <a:pt x="11" y="43"/>
                    <a:pt x="9" y="42"/>
                  </a:cubicBezTo>
                  <a:cubicBezTo>
                    <a:pt x="7" y="41"/>
                    <a:pt x="7" y="41"/>
                    <a:pt x="7" y="40"/>
                  </a:cubicBezTo>
                  <a:cubicBezTo>
                    <a:pt x="7" y="39"/>
                    <a:pt x="7" y="39"/>
                    <a:pt x="8" y="37"/>
                  </a:cubicBezTo>
                  <a:cubicBezTo>
                    <a:pt x="8" y="35"/>
                    <a:pt x="10" y="33"/>
                    <a:pt x="9" y="29"/>
                  </a:cubicBezTo>
                  <a:cubicBezTo>
                    <a:pt x="9" y="28"/>
                    <a:pt x="9" y="26"/>
                    <a:pt x="9" y="25"/>
                  </a:cubicBezTo>
                  <a:cubicBezTo>
                    <a:pt x="8" y="21"/>
                    <a:pt x="8" y="19"/>
                    <a:pt x="9" y="17"/>
                  </a:cubicBezTo>
                  <a:cubicBezTo>
                    <a:pt x="10" y="13"/>
                    <a:pt x="13" y="9"/>
                    <a:pt x="17" y="7"/>
                  </a:cubicBezTo>
                  <a:cubicBezTo>
                    <a:pt x="20" y="6"/>
                    <a:pt x="22" y="6"/>
                    <a:pt x="25" y="6"/>
                  </a:cubicBezTo>
                  <a:moveTo>
                    <a:pt x="25" y="0"/>
                  </a:moveTo>
                  <a:cubicBezTo>
                    <a:pt x="21" y="0"/>
                    <a:pt x="18" y="0"/>
                    <a:pt x="14" y="2"/>
                  </a:cubicBezTo>
                  <a:cubicBezTo>
                    <a:pt x="9" y="5"/>
                    <a:pt x="5" y="9"/>
                    <a:pt x="3" y="15"/>
                  </a:cubicBezTo>
                  <a:cubicBezTo>
                    <a:pt x="1" y="20"/>
                    <a:pt x="3" y="24"/>
                    <a:pt x="3" y="30"/>
                  </a:cubicBezTo>
                  <a:cubicBezTo>
                    <a:pt x="4" y="34"/>
                    <a:pt x="0" y="36"/>
                    <a:pt x="1" y="41"/>
                  </a:cubicBezTo>
                  <a:cubicBezTo>
                    <a:pt x="2" y="47"/>
                    <a:pt x="7" y="47"/>
                    <a:pt x="8" y="49"/>
                  </a:cubicBezTo>
                  <a:cubicBezTo>
                    <a:pt x="8" y="52"/>
                    <a:pt x="10" y="60"/>
                    <a:pt x="10" y="66"/>
                  </a:cubicBezTo>
                  <a:cubicBezTo>
                    <a:pt x="9" y="71"/>
                    <a:pt x="6" y="75"/>
                    <a:pt x="1" y="78"/>
                  </a:cubicBezTo>
                  <a:cubicBezTo>
                    <a:pt x="0" y="80"/>
                    <a:pt x="0" y="81"/>
                    <a:pt x="2" y="82"/>
                  </a:cubicBezTo>
                  <a:cubicBezTo>
                    <a:pt x="5" y="84"/>
                    <a:pt x="9" y="86"/>
                    <a:pt x="11" y="87"/>
                  </a:cubicBezTo>
                  <a:cubicBezTo>
                    <a:pt x="27" y="98"/>
                    <a:pt x="26" y="117"/>
                    <a:pt x="25" y="124"/>
                  </a:cubicBezTo>
                  <a:cubicBezTo>
                    <a:pt x="25" y="124"/>
                    <a:pt x="25" y="124"/>
                    <a:pt x="25" y="124"/>
                  </a:cubicBezTo>
                  <a:cubicBezTo>
                    <a:pt x="25" y="126"/>
                    <a:pt x="25" y="128"/>
                    <a:pt x="25" y="130"/>
                  </a:cubicBezTo>
                  <a:cubicBezTo>
                    <a:pt x="25" y="131"/>
                    <a:pt x="25" y="131"/>
                    <a:pt x="26" y="131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85" y="131"/>
                    <a:pt x="87" y="101"/>
                    <a:pt x="74" y="92"/>
                  </a:cubicBezTo>
                  <a:cubicBezTo>
                    <a:pt x="67" y="88"/>
                    <a:pt x="59" y="83"/>
                    <a:pt x="52" y="80"/>
                  </a:cubicBezTo>
                  <a:cubicBezTo>
                    <a:pt x="45" y="77"/>
                    <a:pt x="42" y="71"/>
                    <a:pt x="41" y="66"/>
                  </a:cubicBezTo>
                  <a:cubicBezTo>
                    <a:pt x="40" y="60"/>
                    <a:pt x="42" y="52"/>
                    <a:pt x="43" y="49"/>
                  </a:cubicBezTo>
                  <a:cubicBezTo>
                    <a:pt x="43" y="47"/>
                    <a:pt x="49" y="47"/>
                    <a:pt x="50" y="41"/>
                  </a:cubicBezTo>
                  <a:cubicBezTo>
                    <a:pt x="50" y="39"/>
                    <a:pt x="50" y="34"/>
                    <a:pt x="47" y="33"/>
                  </a:cubicBezTo>
                  <a:cubicBezTo>
                    <a:pt x="46" y="25"/>
                    <a:pt x="50" y="20"/>
                    <a:pt x="46" y="12"/>
                  </a:cubicBezTo>
                  <a:cubicBezTo>
                    <a:pt x="42" y="4"/>
                    <a:pt x="34" y="0"/>
                    <a:pt x="25" y="0"/>
                  </a:cubicBezTo>
                  <a:close/>
                </a:path>
              </a:pathLst>
            </a:custGeom>
            <a:noFill/>
            <a:ln w="3175"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EB1EC425-A796-4CD1-A695-C29F52C622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8540" y="4572633"/>
              <a:ext cx="464702" cy="470516"/>
            </a:xfrm>
            <a:custGeom>
              <a:avLst/>
              <a:gdLst>
                <a:gd name="T0" fmla="*/ 99 w 122"/>
                <a:gd name="T1" fmla="*/ 20 h 120"/>
                <a:gd name="T2" fmla="*/ 116 w 122"/>
                <a:gd name="T3" fmla="*/ 67 h 120"/>
                <a:gd name="T4" fmla="*/ 109 w 122"/>
                <a:gd name="T5" fmla="*/ 89 h 120"/>
                <a:gd name="T6" fmla="*/ 87 w 122"/>
                <a:gd name="T7" fmla="*/ 95 h 120"/>
                <a:gd name="T8" fmla="*/ 79 w 122"/>
                <a:gd name="T9" fmla="*/ 84 h 120"/>
                <a:gd name="T10" fmla="*/ 38 w 122"/>
                <a:gd name="T11" fmla="*/ 88 h 120"/>
                <a:gd name="T12" fmla="*/ 41 w 122"/>
                <a:gd name="T13" fmla="*/ 56 h 120"/>
                <a:gd name="T14" fmla="*/ 69 w 122"/>
                <a:gd name="T15" fmla="*/ 53 h 120"/>
                <a:gd name="T16" fmla="*/ 71 w 122"/>
                <a:gd name="T17" fmla="*/ 43 h 120"/>
                <a:gd name="T18" fmla="*/ 48 w 122"/>
                <a:gd name="T19" fmla="*/ 41 h 120"/>
                <a:gd name="T20" fmla="*/ 37 w 122"/>
                <a:gd name="T21" fmla="*/ 38 h 120"/>
                <a:gd name="T22" fmla="*/ 61 w 122"/>
                <a:gd name="T23" fmla="*/ 26 h 120"/>
                <a:gd name="T24" fmla="*/ 88 w 122"/>
                <a:gd name="T25" fmla="*/ 46 h 120"/>
                <a:gd name="T26" fmla="*/ 88 w 122"/>
                <a:gd name="T27" fmla="*/ 75 h 120"/>
                <a:gd name="T28" fmla="*/ 95 w 122"/>
                <a:gd name="T29" fmla="*/ 86 h 120"/>
                <a:gd name="T30" fmla="*/ 105 w 122"/>
                <a:gd name="T31" fmla="*/ 76 h 120"/>
                <a:gd name="T32" fmla="*/ 104 w 122"/>
                <a:gd name="T33" fmla="*/ 42 h 120"/>
                <a:gd name="T34" fmla="*/ 61 w 122"/>
                <a:gd name="T35" fmla="*/ 15 h 120"/>
                <a:gd name="T36" fmla="*/ 18 w 122"/>
                <a:gd name="T37" fmla="*/ 42 h 120"/>
                <a:gd name="T38" fmla="*/ 27 w 122"/>
                <a:gd name="T39" fmla="*/ 92 h 120"/>
                <a:gd name="T40" fmla="*/ 71 w 122"/>
                <a:gd name="T41" fmla="*/ 104 h 120"/>
                <a:gd name="T42" fmla="*/ 83 w 122"/>
                <a:gd name="T43" fmla="*/ 105 h 120"/>
                <a:gd name="T44" fmla="*/ 58 w 122"/>
                <a:gd name="T45" fmla="*/ 114 h 120"/>
                <a:gd name="T46" fmla="*/ 10 w 122"/>
                <a:gd name="T47" fmla="*/ 82 h 120"/>
                <a:gd name="T48" fmla="*/ 23 w 122"/>
                <a:gd name="T49" fmla="*/ 20 h 120"/>
                <a:gd name="T50" fmla="*/ 56 w 122"/>
                <a:gd name="T51" fmla="*/ 83 h 120"/>
                <a:gd name="T52" fmla="*/ 73 w 122"/>
                <a:gd name="T53" fmla="*/ 76 h 120"/>
                <a:gd name="T54" fmla="*/ 68 w 122"/>
                <a:gd name="T55" fmla="*/ 63 h 120"/>
                <a:gd name="T56" fmla="*/ 46 w 122"/>
                <a:gd name="T57" fmla="*/ 73 h 120"/>
                <a:gd name="T58" fmla="*/ 61 w 122"/>
                <a:gd name="T59" fmla="*/ 0 h 120"/>
                <a:gd name="T60" fmla="*/ 5 w 122"/>
                <a:gd name="T61" fmla="*/ 34 h 120"/>
                <a:gd name="T62" fmla="*/ 17 w 122"/>
                <a:gd name="T63" fmla="*/ 104 h 120"/>
                <a:gd name="T64" fmla="*/ 73 w 122"/>
                <a:gd name="T65" fmla="*/ 119 h 120"/>
                <a:gd name="T66" fmla="*/ 88 w 122"/>
                <a:gd name="T67" fmla="*/ 101 h 120"/>
                <a:gd name="T68" fmla="*/ 114 w 122"/>
                <a:gd name="T69" fmla="*/ 92 h 120"/>
                <a:gd name="T70" fmla="*/ 122 w 122"/>
                <a:gd name="T71" fmla="*/ 67 h 120"/>
                <a:gd name="T72" fmla="*/ 103 w 122"/>
                <a:gd name="T73" fmla="*/ 15 h 120"/>
                <a:gd name="T74" fmla="*/ 96 w 122"/>
                <a:gd name="T75" fmla="*/ 80 h 120"/>
                <a:gd name="T76" fmla="*/ 94 w 122"/>
                <a:gd name="T77" fmla="*/ 68 h 120"/>
                <a:gd name="T78" fmla="*/ 90 w 122"/>
                <a:gd name="T79" fmla="*/ 33 h 120"/>
                <a:gd name="T80" fmla="*/ 98 w 122"/>
                <a:gd name="T81" fmla="*/ 45 h 120"/>
                <a:gd name="T82" fmla="*/ 99 w 122"/>
                <a:gd name="T83" fmla="*/ 74 h 120"/>
                <a:gd name="T84" fmla="*/ 96 w 122"/>
                <a:gd name="T85" fmla="*/ 80 h 120"/>
                <a:gd name="T86" fmla="*/ 21 w 122"/>
                <a:gd name="T87" fmla="*/ 60 h 120"/>
                <a:gd name="T88" fmla="*/ 32 w 122"/>
                <a:gd name="T89" fmla="*/ 40 h 120"/>
                <a:gd name="T90" fmla="*/ 43 w 122"/>
                <a:gd name="T91" fmla="*/ 48 h 120"/>
                <a:gd name="T92" fmla="*/ 26 w 122"/>
                <a:gd name="T93" fmla="*/ 73 h 120"/>
                <a:gd name="T94" fmla="*/ 50 w 122"/>
                <a:gd name="T95" fmla="*/ 46 h 120"/>
                <a:gd name="T96" fmla="*/ 65 w 122"/>
                <a:gd name="T97" fmla="*/ 46 h 120"/>
                <a:gd name="T98" fmla="*/ 56 w 122"/>
                <a:gd name="T99" fmla="*/ 77 h 120"/>
                <a:gd name="T100" fmla="*/ 53 w 122"/>
                <a:gd name="T101" fmla="*/ 70 h 120"/>
                <a:gd name="T102" fmla="*/ 69 w 122"/>
                <a:gd name="T103" fmla="*/ 70 h 120"/>
                <a:gd name="T104" fmla="*/ 65 w 122"/>
                <a:gd name="T105" fmla="*/ 74 h 120"/>
                <a:gd name="T106" fmla="*/ 56 w 122"/>
                <a:gd name="T107" fmla="*/ 77 h 120"/>
                <a:gd name="T108" fmla="*/ 76 w 122"/>
                <a:gd name="T109" fmla="*/ 94 h 120"/>
                <a:gd name="T110" fmla="*/ 69 w 122"/>
                <a:gd name="T111" fmla="*/ 9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2" h="120">
                  <a:moveTo>
                    <a:pt x="61" y="6"/>
                  </a:moveTo>
                  <a:cubicBezTo>
                    <a:pt x="69" y="6"/>
                    <a:pt x="75" y="7"/>
                    <a:pt x="82" y="9"/>
                  </a:cubicBezTo>
                  <a:cubicBezTo>
                    <a:pt x="89" y="12"/>
                    <a:pt x="94" y="15"/>
                    <a:pt x="99" y="20"/>
                  </a:cubicBezTo>
                  <a:cubicBezTo>
                    <a:pt x="104" y="24"/>
                    <a:pt x="109" y="30"/>
                    <a:pt x="112" y="37"/>
                  </a:cubicBezTo>
                  <a:cubicBezTo>
                    <a:pt x="115" y="44"/>
                    <a:pt x="116" y="52"/>
                    <a:pt x="116" y="61"/>
                  </a:cubicBezTo>
                  <a:cubicBezTo>
                    <a:pt x="116" y="63"/>
                    <a:pt x="116" y="64"/>
                    <a:pt x="116" y="67"/>
                  </a:cubicBezTo>
                  <a:cubicBezTo>
                    <a:pt x="116" y="69"/>
                    <a:pt x="115" y="71"/>
                    <a:pt x="115" y="74"/>
                  </a:cubicBezTo>
                  <a:cubicBezTo>
                    <a:pt x="114" y="76"/>
                    <a:pt x="114" y="79"/>
                    <a:pt x="113" y="81"/>
                  </a:cubicBezTo>
                  <a:cubicBezTo>
                    <a:pt x="112" y="84"/>
                    <a:pt x="110" y="86"/>
                    <a:pt x="109" y="89"/>
                  </a:cubicBezTo>
                  <a:cubicBezTo>
                    <a:pt x="107" y="91"/>
                    <a:pt x="105" y="92"/>
                    <a:pt x="102" y="94"/>
                  </a:cubicBezTo>
                  <a:cubicBezTo>
                    <a:pt x="100" y="95"/>
                    <a:pt x="97" y="96"/>
                    <a:pt x="93" y="96"/>
                  </a:cubicBezTo>
                  <a:cubicBezTo>
                    <a:pt x="91" y="96"/>
                    <a:pt x="88" y="95"/>
                    <a:pt x="87" y="95"/>
                  </a:cubicBezTo>
                  <a:cubicBezTo>
                    <a:pt x="85" y="94"/>
                    <a:pt x="83" y="93"/>
                    <a:pt x="82" y="92"/>
                  </a:cubicBezTo>
                  <a:cubicBezTo>
                    <a:pt x="81" y="91"/>
                    <a:pt x="81" y="90"/>
                    <a:pt x="80" y="88"/>
                  </a:cubicBezTo>
                  <a:cubicBezTo>
                    <a:pt x="79" y="87"/>
                    <a:pt x="79" y="86"/>
                    <a:pt x="79" y="84"/>
                  </a:cubicBezTo>
                  <a:cubicBezTo>
                    <a:pt x="76" y="87"/>
                    <a:pt x="72" y="90"/>
                    <a:pt x="68" y="91"/>
                  </a:cubicBezTo>
                  <a:cubicBezTo>
                    <a:pt x="64" y="93"/>
                    <a:pt x="59" y="94"/>
                    <a:pt x="54" y="94"/>
                  </a:cubicBezTo>
                  <a:cubicBezTo>
                    <a:pt x="47" y="94"/>
                    <a:pt x="42" y="92"/>
                    <a:pt x="38" y="88"/>
                  </a:cubicBezTo>
                  <a:cubicBezTo>
                    <a:pt x="34" y="84"/>
                    <a:pt x="32" y="79"/>
                    <a:pt x="32" y="73"/>
                  </a:cubicBezTo>
                  <a:cubicBezTo>
                    <a:pt x="32" y="69"/>
                    <a:pt x="33" y="66"/>
                    <a:pt x="34" y="63"/>
                  </a:cubicBezTo>
                  <a:cubicBezTo>
                    <a:pt x="36" y="60"/>
                    <a:pt x="38" y="58"/>
                    <a:pt x="41" y="56"/>
                  </a:cubicBezTo>
                  <a:cubicBezTo>
                    <a:pt x="43" y="55"/>
                    <a:pt x="46" y="53"/>
                    <a:pt x="49" y="53"/>
                  </a:cubicBezTo>
                  <a:cubicBezTo>
                    <a:pt x="52" y="52"/>
                    <a:pt x="56" y="52"/>
                    <a:pt x="59" y="52"/>
                  </a:cubicBezTo>
                  <a:cubicBezTo>
                    <a:pt x="63" y="52"/>
                    <a:pt x="66" y="52"/>
                    <a:pt x="69" y="53"/>
                  </a:cubicBezTo>
                  <a:cubicBezTo>
                    <a:pt x="71" y="53"/>
                    <a:pt x="73" y="54"/>
                    <a:pt x="75" y="55"/>
                  </a:cubicBezTo>
                  <a:cubicBezTo>
                    <a:pt x="75" y="52"/>
                    <a:pt x="74" y="50"/>
                    <a:pt x="74" y="48"/>
                  </a:cubicBezTo>
                  <a:cubicBezTo>
                    <a:pt x="73" y="46"/>
                    <a:pt x="73" y="45"/>
                    <a:pt x="71" y="43"/>
                  </a:cubicBezTo>
                  <a:cubicBezTo>
                    <a:pt x="70" y="42"/>
                    <a:pt x="69" y="41"/>
                    <a:pt x="67" y="40"/>
                  </a:cubicBezTo>
                  <a:cubicBezTo>
                    <a:pt x="64" y="39"/>
                    <a:pt x="62" y="39"/>
                    <a:pt x="59" y="39"/>
                  </a:cubicBezTo>
                  <a:cubicBezTo>
                    <a:pt x="55" y="39"/>
                    <a:pt x="51" y="40"/>
                    <a:pt x="48" y="41"/>
                  </a:cubicBezTo>
                  <a:cubicBezTo>
                    <a:pt x="47" y="41"/>
                    <a:pt x="46" y="41"/>
                    <a:pt x="46" y="42"/>
                  </a:cubicBezTo>
                  <a:cubicBezTo>
                    <a:pt x="45" y="42"/>
                    <a:pt x="44" y="42"/>
                    <a:pt x="43" y="42"/>
                  </a:cubicBezTo>
                  <a:cubicBezTo>
                    <a:pt x="41" y="42"/>
                    <a:pt x="38" y="41"/>
                    <a:pt x="3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6" y="35"/>
                    <a:pt x="38" y="32"/>
                    <a:pt x="40" y="31"/>
                  </a:cubicBezTo>
                  <a:cubicBezTo>
                    <a:pt x="46" y="28"/>
                    <a:pt x="53" y="26"/>
                    <a:pt x="61" y="26"/>
                  </a:cubicBezTo>
                  <a:cubicBezTo>
                    <a:pt x="68" y="26"/>
                    <a:pt x="73" y="27"/>
                    <a:pt x="76" y="29"/>
                  </a:cubicBezTo>
                  <a:cubicBezTo>
                    <a:pt x="80" y="31"/>
                    <a:pt x="83" y="33"/>
                    <a:pt x="84" y="36"/>
                  </a:cubicBezTo>
                  <a:cubicBezTo>
                    <a:pt x="86" y="39"/>
                    <a:pt x="87" y="43"/>
                    <a:pt x="88" y="46"/>
                  </a:cubicBezTo>
                  <a:cubicBezTo>
                    <a:pt x="88" y="50"/>
                    <a:pt x="88" y="53"/>
                    <a:pt x="88" y="57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88" y="71"/>
                    <a:pt x="88" y="73"/>
                    <a:pt x="88" y="75"/>
                  </a:cubicBezTo>
                  <a:cubicBezTo>
                    <a:pt x="89" y="77"/>
                    <a:pt x="89" y="79"/>
                    <a:pt x="89" y="80"/>
                  </a:cubicBezTo>
                  <a:cubicBezTo>
                    <a:pt x="90" y="82"/>
                    <a:pt x="91" y="83"/>
                    <a:pt x="92" y="84"/>
                  </a:cubicBezTo>
                  <a:cubicBezTo>
                    <a:pt x="92" y="85"/>
                    <a:pt x="94" y="86"/>
                    <a:pt x="95" y="86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8" y="85"/>
                    <a:pt x="100" y="84"/>
                    <a:pt x="102" y="82"/>
                  </a:cubicBezTo>
                  <a:cubicBezTo>
                    <a:pt x="103" y="81"/>
                    <a:pt x="104" y="78"/>
                    <a:pt x="105" y="76"/>
                  </a:cubicBezTo>
                  <a:cubicBezTo>
                    <a:pt x="106" y="73"/>
                    <a:pt x="106" y="71"/>
                    <a:pt x="106" y="68"/>
                  </a:cubicBezTo>
                  <a:cubicBezTo>
                    <a:pt x="107" y="65"/>
                    <a:pt x="107" y="63"/>
                    <a:pt x="107" y="61"/>
                  </a:cubicBezTo>
                  <a:cubicBezTo>
                    <a:pt x="107" y="54"/>
                    <a:pt x="106" y="48"/>
                    <a:pt x="104" y="42"/>
                  </a:cubicBezTo>
                  <a:cubicBezTo>
                    <a:pt x="101" y="37"/>
                    <a:pt x="98" y="32"/>
                    <a:pt x="94" y="28"/>
                  </a:cubicBezTo>
                  <a:cubicBezTo>
                    <a:pt x="90" y="24"/>
                    <a:pt x="85" y="21"/>
                    <a:pt x="80" y="18"/>
                  </a:cubicBezTo>
                  <a:cubicBezTo>
                    <a:pt x="74" y="16"/>
                    <a:pt x="68" y="15"/>
                    <a:pt x="61" y="15"/>
                  </a:cubicBezTo>
                  <a:cubicBezTo>
                    <a:pt x="54" y="15"/>
                    <a:pt x="48" y="16"/>
                    <a:pt x="42" y="18"/>
                  </a:cubicBezTo>
                  <a:cubicBezTo>
                    <a:pt x="36" y="20"/>
                    <a:pt x="32" y="24"/>
                    <a:pt x="28" y="28"/>
                  </a:cubicBezTo>
                  <a:cubicBezTo>
                    <a:pt x="24" y="32"/>
                    <a:pt x="21" y="36"/>
                    <a:pt x="18" y="42"/>
                  </a:cubicBezTo>
                  <a:cubicBezTo>
                    <a:pt x="16" y="48"/>
                    <a:pt x="15" y="54"/>
                    <a:pt x="15" y="60"/>
                  </a:cubicBezTo>
                  <a:cubicBezTo>
                    <a:pt x="15" y="66"/>
                    <a:pt x="16" y="72"/>
                    <a:pt x="18" y="78"/>
                  </a:cubicBezTo>
                  <a:cubicBezTo>
                    <a:pt x="20" y="83"/>
                    <a:pt x="23" y="88"/>
                    <a:pt x="27" y="92"/>
                  </a:cubicBezTo>
                  <a:cubicBezTo>
                    <a:pt x="31" y="96"/>
                    <a:pt x="35" y="100"/>
                    <a:pt x="41" y="102"/>
                  </a:cubicBezTo>
                  <a:cubicBezTo>
                    <a:pt x="46" y="104"/>
                    <a:pt x="52" y="106"/>
                    <a:pt x="59" y="106"/>
                  </a:cubicBezTo>
                  <a:cubicBezTo>
                    <a:pt x="64" y="106"/>
                    <a:pt x="68" y="105"/>
                    <a:pt x="71" y="104"/>
                  </a:cubicBezTo>
                  <a:cubicBezTo>
                    <a:pt x="73" y="103"/>
                    <a:pt x="75" y="103"/>
                    <a:pt x="77" y="102"/>
                  </a:cubicBezTo>
                  <a:cubicBezTo>
                    <a:pt x="78" y="102"/>
                    <a:pt x="78" y="102"/>
                    <a:pt x="79" y="102"/>
                  </a:cubicBezTo>
                  <a:cubicBezTo>
                    <a:pt x="81" y="102"/>
                    <a:pt x="82" y="103"/>
                    <a:pt x="83" y="105"/>
                  </a:cubicBezTo>
                  <a:cubicBezTo>
                    <a:pt x="84" y="107"/>
                    <a:pt x="82" y="109"/>
                    <a:pt x="80" y="110"/>
                  </a:cubicBezTo>
                  <a:cubicBezTo>
                    <a:pt x="77" y="111"/>
                    <a:pt x="74" y="112"/>
                    <a:pt x="72" y="113"/>
                  </a:cubicBezTo>
                  <a:cubicBezTo>
                    <a:pt x="67" y="114"/>
                    <a:pt x="63" y="114"/>
                    <a:pt x="58" y="114"/>
                  </a:cubicBezTo>
                  <a:cubicBezTo>
                    <a:pt x="51" y="114"/>
                    <a:pt x="44" y="113"/>
                    <a:pt x="38" y="111"/>
                  </a:cubicBezTo>
                  <a:cubicBezTo>
                    <a:pt x="32" y="108"/>
                    <a:pt x="26" y="104"/>
                    <a:pt x="21" y="100"/>
                  </a:cubicBezTo>
                  <a:cubicBezTo>
                    <a:pt x="17" y="95"/>
                    <a:pt x="13" y="89"/>
                    <a:pt x="10" y="82"/>
                  </a:cubicBezTo>
                  <a:cubicBezTo>
                    <a:pt x="7" y="76"/>
                    <a:pt x="6" y="68"/>
                    <a:pt x="6" y="60"/>
                  </a:cubicBezTo>
                  <a:cubicBezTo>
                    <a:pt x="6" y="51"/>
                    <a:pt x="7" y="43"/>
                    <a:pt x="10" y="37"/>
                  </a:cubicBezTo>
                  <a:cubicBezTo>
                    <a:pt x="14" y="30"/>
                    <a:pt x="18" y="24"/>
                    <a:pt x="23" y="20"/>
                  </a:cubicBezTo>
                  <a:cubicBezTo>
                    <a:pt x="28" y="15"/>
                    <a:pt x="34" y="12"/>
                    <a:pt x="40" y="10"/>
                  </a:cubicBezTo>
                  <a:cubicBezTo>
                    <a:pt x="47" y="7"/>
                    <a:pt x="54" y="6"/>
                    <a:pt x="61" y="6"/>
                  </a:cubicBezTo>
                  <a:moveTo>
                    <a:pt x="56" y="83"/>
                  </a:moveTo>
                  <a:cubicBezTo>
                    <a:pt x="58" y="83"/>
                    <a:pt x="59" y="82"/>
                    <a:pt x="62" y="82"/>
                  </a:cubicBezTo>
                  <a:cubicBezTo>
                    <a:pt x="64" y="82"/>
                    <a:pt x="66" y="81"/>
                    <a:pt x="68" y="80"/>
                  </a:cubicBezTo>
                  <a:cubicBezTo>
                    <a:pt x="70" y="79"/>
                    <a:pt x="72" y="78"/>
                    <a:pt x="73" y="76"/>
                  </a:cubicBezTo>
                  <a:cubicBezTo>
                    <a:pt x="74" y="75"/>
                    <a:pt x="75" y="73"/>
                    <a:pt x="75" y="71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73" y="65"/>
                    <a:pt x="71" y="64"/>
                    <a:pt x="68" y="63"/>
                  </a:cubicBezTo>
                  <a:cubicBezTo>
                    <a:pt x="65" y="63"/>
                    <a:pt x="62" y="62"/>
                    <a:pt x="59" y="62"/>
                  </a:cubicBezTo>
                  <a:cubicBezTo>
                    <a:pt x="55" y="62"/>
                    <a:pt x="52" y="63"/>
                    <a:pt x="49" y="65"/>
                  </a:cubicBezTo>
                  <a:cubicBezTo>
                    <a:pt x="47" y="67"/>
                    <a:pt x="46" y="69"/>
                    <a:pt x="46" y="73"/>
                  </a:cubicBezTo>
                  <a:cubicBezTo>
                    <a:pt x="46" y="76"/>
                    <a:pt x="46" y="78"/>
                    <a:pt x="48" y="80"/>
                  </a:cubicBezTo>
                  <a:cubicBezTo>
                    <a:pt x="50" y="82"/>
                    <a:pt x="52" y="83"/>
                    <a:pt x="56" y="83"/>
                  </a:cubicBezTo>
                  <a:moveTo>
                    <a:pt x="61" y="0"/>
                  </a:moveTo>
                  <a:cubicBezTo>
                    <a:pt x="53" y="0"/>
                    <a:pt x="46" y="1"/>
                    <a:pt x="38" y="4"/>
                  </a:cubicBezTo>
                  <a:cubicBezTo>
                    <a:pt x="31" y="6"/>
                    <a:pt x="24" y="10"/>
                    <a:pt x="19" y="15"/>
                  </a:cubicBezTo>
                  <a:cubicBezTo>
                    <a:pt x="13" y="20"/>
                    <a:pt x="8" y="27"/>
                    <a:pt x="5" y="34"/>
                  </a:cubicBezTo>
                  <a:cubicBezTo>
                    <a:pt x="2" y="42"/>
                    <a:pt x="0" y="50"/>
                    <a:pt x="0" y="60"/>
                  </a:cubicBezTo>
                  <a:cubicBezTo>
                    <a:pt x="0" y="69"/>
                    <a:pt x="1" y="77"/>
                    <a:pt x="4" y="85"/>
                  </a:cubicBezTo>
                  <a:cubicBezTo>
                    <a:pt x="8" y="92"/>
                    <a:pt x="12" y="99"/>
                    <a:pt x="17" y="104"/>
                  </a:cubicBezTo>
                  <a:cubicBezTo>
                    <a:pt x="22" y="109"/>
                    <a:pt x="29" y="113"/>
                    <a:pt x="36" y="116"/>
                  </a:cubicBezTo>
                  <a:cubicBezTo>
                    <a:pt x="43" y="119"/>
                    <a:pt x="50" y="120"/>
                    <a:pt x="58" y="120"/>
                  </a:cubicBezTo>
                  <a:cubicBezTo>
                    <a:pt x="63" y="120"/>
                    <a:pt x="68" y="120"/>
                    <a:pt x="73" y="119"/>
                  </a:cubicBezTo>
                  <a:cubicBezTo>
                    <a:pt x="76" y="118"/>
                    <a:pt x="79" y="117"/>
                    <a:pt x="82" y="116"/>
                  </a:cubicBezTo>
                  <a:cubicBezTo>
                    <a:pt x="88" y="114"/>
                    <a:pt x="90" y="108"/>
                    <a:pt x="89" y="103"/>
                  </a:cubicBezTo>
                  <a:cubicBezTo>
                    <a:pt x="88" y="102"/>
                    <a:pt x="88" y="102"/>
                    <a:pt x="88" y="101"/>
                  </a:cubicBezTo>
                  <a:cubicBezTo>
                    <a:pt x="90" y="101"/>
                    <a:pt x="91" y="102"/>
                    <a:pt x="93" y="102"/>
                  </a:cubicBezTo>
                  <a:cubicBezTo>
                    <a:pt x="98" y="102"/>
                    <a:pt x="102" y="101"/>
                    <a:pt x="105" y="99"/>
                  </a:cubicBezTo>
                  <a:cubicBezTo>
                    <a:pt x="108" y="97"/>
                    <a:pt x="111" y="95"/>
                    <a:pt x="114" y="92"/>
                  </a:cubicBezTo>
                  <a:cubicBezTo>
                    <a:pt x="116" y="90"/>
                    <a:pt x="117" y="87"/>
                    <a:pt x="118" y="84"/>
                  </a:cubicBezTo>
                  <a:cubicBezTo>
                    <a:pt x="119" y="81"/>
                    <a:pt x="120" y="78"/>
                    <a:pt x="121" y="75"/>
                  </a:cubicBezTo>
                  <a:cubicBezTo>
                    <a:pt x="121" y="72"/>
                    <a:pt x="122" y="70"/>
                    <a:pt x="122" y="67"/>
                  </a:cubicBezTo>
                  <a:cubicBezTo>
                    <a:pt x="122" y="65"/>
                    <a:pt x="122" y="63"/>
                    <a:pt x="122" y="61"/>
                  </a:cubicBezTo>
                  <a:cubicBezTo>
                    <a:pt x="122" y="51"/>
                    <a:pt x="120" y="42"/>
                    <a:pt x="117" y="35"/>
                  </a:cubicBezTo>
                  <a:cubicBezTo>
                    <a:pt x="114" y="27"/>
                    <a:pt x="109" y="20"/>
                    <a:pt x="103" y="15"/>
                  </a:cubicBezTo>
                  <a:cubicBezTo>
                    <a:pt x="98" y="10"/>
                    <a:pt x="91" y="6"/>
                    <a:pt x="84" y="4"/>
                  </a:cubicBezTo>
                  <a:cubicBezTo>
                    <a:pt x="77" y="1"/>
                    <a:pt x="69" y="0"/>
                    <a:pt x="61" y="0"/>
                  </a:cubicBezTo>
                  <a:close/>
                  <a:moveTo>
                    <a:pt x="96" y="80"/>
                  </a:moveTo>
                  <a:cubicBezTo>
                    <a:pt x="95" y="79"/>
                    <a:pt x="95" y="79"/>
                    <a:pt x="95" y="78"/>
                  </a:cubicBezTo>
                  <a:cubicBezTo>
                    <a:pt x="95" y="77"/>
                    <a:pt x="95" y="76"/>
                    <a:pt x="94" y="74"/>
                  </a:cubicBezTo>
                  <a:cubicBezTo>
                    <a:pt x="94" y="72"/>
                    <a:pt x="94" y="70"/>
                    <a:pt x="94" y="68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3"/>
                    <a:pt x="94" y="50"/>
                    <a:pt x="94" y="46"/>
                  </a:cubicBezTo>
                  <a:cubicBezTo>
                    <a:pt x="93" y="41"/>
                    <a:pt x="92" y="37"/>
                    <a:pt x="90" y="33"/>
                  </a:cubicBezTo>
                  <a:cubicBezTo>
                    <a:pt x="89" y="32"/>
                    <a:pt x="87" y="30"/>
                    <a:pt x="86" y="29"/>
                  </a:cubicBezTo>
                  <a:cubicBezTo>
                    <a:pt x="87" y="30"/>
                    <a:pt x="89" y="31"/>
                    <a:pt x="90" y="32"/>
                  </a:cubicBezTo>
                  <a:cubicBezTo>
                    <a:pt x="93" y="36"/>
                    <a:pt x="96" y="40"/>
                    <a:pt x="98" y="45"/>
                  </a:cubicBezTo>
                  <a:cubicBezTo>
                    <a:pt x="100" y="50"/>
                    <a:pt x="101" y="55"/>
                    <a:pt x="101" y="61"/>
                  </a:cubicBezTo>
                  <a:cubicBezTo>
                    <a:pt x="101" y="62"/>
                    <a:pt x="101" y="65"/>
                    <a:pt x="100" y="67"/>
                  </a:cubicBezTo>
                  <a:cubicBezTo>
                    <a:pt x="100" y="70"/>
                    <a:pt x="100" y="72"/>
                    <a:pt x="99" y="74"/>
                  </a:cubicBezTo>
                  <a:cubicBezTo>
                    <a:pt x="99" y="76"/>
                    <a:pt x="98" y="78"/>
                    <a:pt x="97" y="79"/>
                  </a:cubicBezTo>
                  <a:cubicBezTo>
                    <a:pt x="96" y="79"/>
                    <a:pt x="96" y="80"/>
                    <a:pt x="96" y="80"/>
                  </a:cubicBezTo>
                  <a:cubicBezTo>
                    <a:pt x="96" y="80"/>
                    <a:pt x="96" y="80"/>
                    <a:pt x="96" y="80"/>
                  </a:cubicBezTo>
                  <a:close/>
                  <a:moveTo>
                    <a:pt x="28" y="84"/>
                  </a:moveTo>
                  <a:cubicBezTo>
                    <a:pt x="26" y="81"/>
                    <a:pt x="25" y="79"/>
                    <a:pt x="24" y="76"/>
                  </a:cubicBezTo>
                  <a:cubicBezTo>
                    <a:pt x="22" y="71"/>
                    <a:pt x="21" y="66"/>
                    <a:pt x="21" y="60"/>
                  </a:cubicBezTo>
                  <a:cubicBezTo>
                    <a:pt x="21" y="54"/>
                    <a:pt x="22" y="49"/>
                    <a:pt x="24" y="44"/>
                  </a:cubicBezTo>
                  <a:cubicBezTo>
                    <a:pt x="26" y="40"/>
                    <a:pt x="28" y="36"/>
                    <a:pt x="32" y="32"/>
                  </a:cubicBezTo>
                  <a:cubicBezTo>
                    <a:pt x="31" y="35"/>
                    <a:pt x="31" y="37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3" y="45"/>
                    <a:pt x="38" y="48"/>
                    <a:pt x="43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1" y="49"/>
                    <a:pt x="39" y="50"/>
                    <a:pt x="37" y="51"/>
                  </a:cubicBezTo>
                  <a:cubicBezTo>
                    <a:pt x="34" y="54"/>
                    <a:pt x="31" y="56"/>
                    <a:pt x="29" y="60"/>
                  </a:cubicBezTo>
                  <a:cubicBezTo>
                    <a:pt x="27" y="64"/>
                    <a:pt x="26" y="68"/>
                    <a:pt x="26" y="73"/>
                  </a:cubicBezTo>
                  <a:cubicBezTo>
                    <a:pt x="26" y="77"/>
                    <a:pt x="27" y="80"/>
                    <a:pt x="28" y="84"/>
                  </a:cubicBezTo>
                  <a:close/>
                  <a:moveTo>
                    <a:pt x="49" y="47"/>
                  </a:moveTo>
                  <a:cubicBezTo>
                    <a:pt x="49" y="46"/>
                    <a:pt x="50" y="46"/>
                    <a:pt x="50" y="46"/>
                  </a:cubicBezTo>
                  <a:cubicBezTo>
                    <a:pt x="52" y="45"/>
                    <a:pt x="55" y="45"/>
                    <a:pt x="59" y="45"/>
                  </a:cubicBezTo>
                  <a:cubicBezTo>
                    <a:pt x="62" y="45"/>
                    <a:pt x="63" y="45"/>
                    <a:pt x="64" y="46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3" y="46"/>
                    <a:pt x="61" y="46"/>
                    <a:pt x="59" y="46"/>
                  </a:cubicBezTo>
                  <a:cubicBezTo>
                    <a:pt x="56" y="46"/>
                    <a:pt x="52" y="46"/>
                    <a:pt x="49" y="47"/>
                  </a:cubicBezTo>
                  <a:close/>
                  <a:moveTo>
                    <a:pt x="56" y="77"/>
                  </a:moveTo>
                  <a:cubicBezTo>
                    <a:pt x="54" y="77"/>
                    <a:pt x="53" y="76"/>
                    <a:pt x="52" y="76"/>
                  </a:cubicBezTo>
                  <a:cubicBezTo>
                    <a:pt x="52" y="75"/>
                    <a:pt x="52" y="74"/>
                    <a:pt x="52" y="73"/>
                  </a:cubicBezTo>
                  <a:cubicBezTo>
                    <a:pt x="52" y="70"/>
                    <a:pt x="52" y="70"/>
                    <a:pt x="53" y="70"/>
                  </a:cubicBezTo>
                  <a:cubicBezTo>
                    <a:pt x="54" y="69"/>
                    <a:pt x="55" y="68"/>
                    <a:pt x="59" y="68"/>
                  </a:cubicBezTo>
                  <a:cubicBezTo>
                    <a:pt x="62" y="68"/>
                    <a:pt x="64" y="69"/>
                    <a:pt x="67" y="69"/>
                  </a:cubicBezTo>
                  <a:cubicBezTo>
                    <a:pt x="67" y="69"/>
                    <a:pt x="68" y="69"/>
                    <a:pt x="69" y="70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9" y="71"/>
                    <a:pt x="68" y="72"/>
                    <a:pt x="68" y="72"/>
                  </a:cubicBezTo>
                  <a:cubicBezTo>
                    <a:pt x="67" y="73"/>
                    <a:pt x="67" y="74"/>
                    <a:pt x="65" y="74"/>
                  </a:cubicBezTo>
                  <a:cubicBezTo>
                    <a:pt x="65" y="74"/>
                    <a:pt x="65" y="74"/>
                    <a:pt x="65" y="75"/>
                  </a:cubicBezTo>
                  <a:cubicBezTo>
                    <a:pt x="64" y="75"/>
                    <a:pt x="62" y="76"/>
                    <a:pt x="61" y="76"/>
                  </a:cubicBezTo>
                  <a:cubicBezTo>
                    <a:pt x="59" y="76"/>
                    <a:pt x="57" y="77"/>
                    <a:pt x="56" y="77"/>
                  </a:cubicBezTo>
                  <a:close/>
                  <a:moveTo>
                    <a:pt x="59" y="100"/>
                  </a:moveTo>
                  <a:cubicBezTo>
                    <a:pt x="63" y="99"/>
                    <a:pt x="67" y="98"/>
                    <a:pt x="70" y="97"/>
                  </a:cubicBezTo>
                  <a:cubicBezTo>
                    <a:pt x="72" y="96"/>
                    <a:pt x="74" y="95"/>
                    <a:pt x="76" y="94"/>
                  </a:cubicBezTo>
                  <a:cubicBezTo>
                    <a:pt x="77" y="95"/>
                    <a:pt x="77" y="95"/>
                    <a:pt x="78" y="96"/>
                  </a:cubicBezTo>
                  <a:cubicBezTo>
                    <a:pt x="77" y="96"/>
                    <a:pt x="76" y="96"/>
                    <a:pt x="75" y="96"/>
                  </a:cubicBezTo>
                  <a:cubicBezTo>
                    <a:pt x="73" y="97"/>
                    <a:pt x="71" y="98"/>
                    <a:pt x="69" y="98"/>
                  </a:cubicBezTo>
                  <a:cubicBezTo>
                    <a:pt x="67" y="99"/>
                    <a:pt x="63" y="100"/>
                    <a:pt x="59" y="100"/>
                  </a:cubicBezTo>
                  <a:close/>
                </a:path>
              </a:pathLst>
            </a:custGeom>
            <a:noFill/>
            <a:ln w="3175"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32CE6405-27E5-48F4-ABE8-AA1EE8015C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5362" y="4956617"/>
              <a:ext cx="345582" cy="381280"/>
            </a:xfrm>
            <a:custGeom>
              <a:avLst/>
              <a:gdLst>
                <a:gd name="T0" fmla="*/ 86 w 91"/>
                <a:gd name="T1" fmla="*/ 40 h 97"/>
                <a:gd name="T2" fmla="*/ 71 w 91"/>
                <a:gd name="T3" fmla="*/ 40 h 97"/>
                <a:gd name="T4" fmla="*/ 67 w 91"/>
                <a:gd name="T5" fmla="*/ 56 h 97"/>
                <a:gd name="T6" fmla="*/ 79 w 91"/>
                <a:gd name="T7" fmla="*/ 56 h 97"/>
                <a:gd name="T8" fmla="*/ 85 w 91"/>
                <a:gd name="T9" fmla="*/ 62 h 97"/>
                <a:gd name="T10" fmla="*/ 85 w 91"/>
                <a:gd name="T11" fmla="*/ 66 h 97"/>
                <a:gd name="T12" fmla="*/ 79 w 91"/>
                <a:gd name="T13" fmla="*/ 72 h 97"/>
                <a:gd name="T14" fmla="*/ 63 w 91"/>
                <a:gd name="T15" fmla="*/ 72 h 97"/>
                <a:gd name="T16" fmla="*/ 58 w 91"/>
                <a:gd name="T17" fmla="*/ 91 h 97"/>
                <a:gd name="T18" fmla="*/ 52 w 91"/>
                <a:gd name="T19" fmla="*/ 97 h 97"/>
                <a:gd name="T20" fmla="*/ 48 w 91"/>
                <a:gd name="T21" fmla="*/ 97 h 97"/>
                <a:gd name="T22" fmla="*/ 42 w 91"/>
                <a:gd name="T23" fmla="*/ 88 h 97"/>
                <a:gd name="T24" fmla="*/ 46 w 91"/>
                <a:gd name="T25" fmla="*/ 72 h 97"/>
                <a:gd name="T26" fmla="*/ 33 w 91"/>
                <a:gd name="T27" fmla="*/ 72 h 97"/>
                <a:gd name="T28" fmla="*/ 29 w 91"/>
                <a:gd name="T29" fmla="*/ 91 h 97"/>
                <a:gd name="T30" fmla="*/ 22 w 91"/>
                <a:gd name="T31" fmla="*/ 97 h 97"/>
                <a:gd name="T32" fmla="*/ 18 w 91"/>
                <a:gd name="T33" fmla="*/ 97 h 97"/>
                <a:gd name="T34" fmla="*/ 12 w 91"/>
                <a:gd name="T35" fmla="*/ 88 h 97"/>
                <a:gd name="T36" fmla="*/ 16 w 91"/>
                <a:gd name="T37" fmla="*/ 72 h 97"/>
                <a:gd name="T38" fmla="*/ 6 w 91"/>
                <a:gd name="T39" fmla="*/ 72 h 97"/>
                <a:gd name="T40" fmla="*/ 0 w 91"/>
                <a:gd name="T41" fmla="*/ 67 h 97"/>
                <a:gd name="T42" fmla="*/ 0 w 91"/>
                <a:gd name="T43" fmla="*/ 62 h 97"/>
                <a:gd name="T44" fmla="*/ 6 w 91"/>
                <a:gd name="T45" fmla="*/ 56 h 97"/>
                <a:gd name="T46" fmla="*/ 20 w 91"/>
                <a:gd name="T47" fmla="*/ 56 h 97"/>
                <a:gd name="T48" fmla="*/ 23 w 91"/>
                <a:gd name="T49" fmla="*/ 40 h 97"/>
                <a:gd name="T50" fmla="*/ 13 w 91"/>
                <a:gd name="T51" fmla="*/ 40 h 97"/>
                <a:gd name="T52" fmla="*/ 7 w 91"/>
                <a:gd name="T53" fmla="*/ 35 h 97"/>
                <a:gd name="T54" fmla="*/ 7 w 91"/>
                <a:gd name="T55" fmla="*/ 31 h 97"/>
                <a:gd name="T56" fmla="*/ 13 w 91"/>
                <a:gd name="T57" fmla="*/ 25 h 97"/>
                <a:gd name="T58" fmla="*/ 24 w 91"/>
                <a:gd name="T59" fmla="*/ 25 h 97"/>
                <a:gd name="T60" fmla="*/ 28 w 91"/>
                <a:gd name="T61" fmla="*/ 22 h 97"/>
                <a:gd name="T62" fmla="*/ 32 w 91"/>
                <a:gd name="T63" fmla="*/ 5 h 97"/>
                <a:gd name="T64" fmla="*/ 38 w 91"/>
                <a:gd name="T65" fmla="*/ 0 h 97"/>
                <a:gd name="T66" fmla="*/ 43 w 91"/>
                <a:gd name="T67" fmla="*/ 0 h 97"/>
                <a:gd name="T68" fmla="*/ 49 w 91"/>
                <a:gd name="T69" fmla="*/ 8 h 97"/>
                <a:gd name="T70" fmla="*/ 46 w 91"/>
                <a:gd name="T71" fmla="*/ 20 h 97"/>
                <a:gd name="T72" fmla="*/ 50 w 91"/>
                <a:gd name="T73" fmla="*/ 25 h 97"/>
                <a:gd name="T74" fmla="*/ 54 w 91"/>
                <a:gd name="T75" fmla="*/ 25 h 97"/>
                <a:gd name="T76" fmla="*/ 58 w 91"/>
                <a:gd name="T77" fmla="*/ 22 h 97"/>
                <a:gd name="T78" fmla="*/ 62 w 91"/>
                <a:gd name="T79" fmla="*/ 5 h 97"/>
                <a:gd name="T80" fmla="*/ 68 w 91"/>
                <a:gd name="T81" fmla="*/ 0 h 97"/>
                <a:gd name="T82" fmla="*/ 72 w 91"/>
                <a:gd name="T83" fmla="*/ 0 h 97"/>
                <a:gd name="T84" fmla="*/ 79 w 91"/>
                <a:gd name="T85" fmla="*/ 8 h 97"/>
                <a:gd name="T86" fmla="*/ 76 w 91"/>
                <a:gd name="T87" fmla="*/ 20 h 97"/>
                <a:gd name="T88" fmla="*/ 80 w 91"/>
                <a:gd name="T89" fmla="*/ 25 h 97"/>
                <a:gd name="T90" fmla="*/ 86 w 91"/>
                <a:gd name="T91" fmla="*/ 25 h 97"/>
                <a:gd name="T92" fmla="*/ 91 w 91"/>
                <a:gd name="T93" fmla="*/ 31 h 97"/>
                <a:gd name="T94" fmla="*/ 91 w 91"/>
                <a:gd name="T95" fmla="*/ 35 h 97"/>
                <a:gd name="T96" fmla="*/ 86 w 91"/>
                <a:gd name="T97" fmla="*/ 40 h 97"/>
                <a:gd name="T98" fmla="*/ 50 w 91"/>
                <a:gd name="T99" fmla="*/ 53 h 97"/>
                <a:gd name="T100" fmla="*/ 52 w 91"/>
                <a:gd name="T101" fmla="*/ 45 h 97"/>
                <a:gd name="T102" fmla="*/ 49 w 91"/>
                <a:gd name="T103" fmla="*/ 40 h 97"/>
                <a:gd name="T104" fmla="*/ 44 w 91"/>
                <a:gd name="T105" fmla="*/ 40 h 97"/>
                <a:gd name="T106" fmla="*/ 40 w 91"/>
                <a:gd name="T107" fmla="*/ 43 h 97"/>
                <a:gd name="T108" fmla="*/ 38 w 91"/>
                <a:gd name="T109" fmla="*/ 52 h 97"/>
                <a:gd name="T110" fmla="*/ 42 w 91"/>
                <a:gd name="T111" fmla="*/ 56 h 97"/>
                <a:gd name="T112" fmla="*/ 47 w 91"/>
                <a:gd name="T113" fmla="*/ 56 h 97"/>
                <a:gd name="T114" fmla="*/ 50 w 91"/>
                <a:gd name="T115" fmla="*/ 5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1" h="97">
                  <a:moveTo>
                    <a:pt x="86" y="40"/>
                  </a:moveTo>
                  <a:cubicBezTo>
                    <a:pt x="71" y="40"/>
                    <a:pt x="71" y="40"/>
                    <a:pt x="71" y="40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82" y="56"/>
                    <a:pt x="85" y="59"/>
                    <a:pt x="85" y="62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85" y="69"/>
                    <a:pt x="82" y="72"/>
                    <a:pt x="79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8" y="94"/>
                    <a:pt x="55" y="97"/>
                    <a:pt x="52" y="97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44" y="97"/>
                    <a:pt x="41" y="92"/>
                    <a:pt x="42" y="88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4"/>
                    <a:pt x="25" y="97"/>
                    <a:pt x="22" y="97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4" y="97"/>
                    <a:pt x="11" y="92"/>
                    <a:pt x="12" y="88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3" y="72"/>
                    <a:pt x="0" y="70"/>
                    <a:pt x="0" y="67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58"/>
                    <a:pt x="3" y="56"/>
                    <a:pt x="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0" y="40"/>
                    <a:pt x="7" y="38"/>
                    <a:pt x="7" y="35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8"/>
                    <a:pt x="10" y="25"/>
                    <a:pt x="1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6" y="25"/>
                    <a:pt x="27" y="24"/>
                    <a:pt x="28" y="22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3" y="2"/>
                    <a:pt x="35" y="0"/>
                    <a:pt x="38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7" y="0"/>
                    <a:pt x="50" y="4"/>
                    <a:pt x="49" y="8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5" y="23"/>
                    <a:pt x="47" y="25"/>
                    <a:pt x="50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6" y="25"/>
                    <a:pt x="57" y="24"/>
                    <a:pt x="58" y="22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3" y="2"/>
                    <a:pt x="65" y="0"/>
                    <a:pt x="68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7" y="0"/>
                    <a:pt x="80" y="4"/>
                    <a:pt x="79" y="8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5" y="23"/>
                    <a:pt x="77" y="25"/>
                    <a:pt x="80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9" y="25"/>
                    <a:pt x="91" y="28"/>
                    <a:pt x="91" y="31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1" y="38"/>
                    <a:pt x="89" y="40"/>
                    <a:pt x="86" y="40"/>
                  </a:cubicBezTo>
                  <a:close/>
                  <a:moveTo>
                    <a:pt x="50" y="53"/>
                  </a:moveTo>
                  <a:cubicBezTo>
                    <a:pt x="52" y="45"/>
                    <a:pt x="52" y="45"/>
                    <a:pt x="52" y="45"/>
                  </a:cubicBezTo>
                  <a:cubicBezTo>
                    <a:pt x="53" y="42"/>
                    <a:pt x="51" y="40"/>
                    <a:pt x="49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2" y="40"/>
                    <a:pt x="40" y="41"/>
                    <a:pt x="40" y="43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4"/>
                    <a:pt x="39" y="56"/>
                    <a:pt x="42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8" y="56"/>
                    <a:pt x="50" y="55"/>
                    <a:pt x="50" y="53"/>
                  </a:cubicBezTo>
                  <a:close/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06C6BDC5-E38F-4778-BB6F-6637FEE89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404" y="1664359"/>
              <a:ext cx="536699" cy="164951"/>
            </a:xfrm>
            <a:custGeom>
              <a:avLst/>
              <a:gdLst>
                <a:gd name="T0" fmla="*/ 80 w 141"/>
                <a:gd name="T1" fmla="*/ 2 h 42"/>
                <a:gd name="T2" fmla="*/ 98 w 141"/>
                <a:gd name="T3" fmla="*/ 5 h 42"/>
                <a:gd name="T4" fmla="*/ 125 w 141"/>
                <a:gd name="T5" fmla="*/ 17 h 42"/>
                <a:gd name="T6" fmla="*/ 136 w 141"/>
                <a:gd name="T7" fmla="*/ 25 h 42"/>
                <a:gd name="T8" fmla="*/ 134 w 141"/>
                <a:gd name="T9" fmla="*/ 37 h 42"/>
                <a:gd name="T10" fmla="*/ 122 w 141"/>
                <a:gd name="T11" fmla="*/ 38 h 42"/>
                <a:gd name="T12" fmla="*/ 50 w 141"/>
                <a:gd name="T13" fmla="*/ 23 h 42"/>
                <a:gd name="T14" fmla="*/ 29 w 141"/>
                <a:gd name="T15" fmla="*/ 31 h 42"/>
                <a:gd name="T16" fmla="*/ 17 w 141"/>
                <a:gd name="T17" fmla="*/ 40 h 42"/>
                <a:gd name="T18" fmla="*/ 6 w 141"/>
                <a:gd name="T19" fmla="*/ 39 h 42"/>
                <a:gd name="T20" fmla="*/ 2 w 141"/>
                <a:gd name="T21" fmla="*/ 35 h 42"/>
                <a:gd name="T22" fmla="*/ 3 w 141"/>
                <a:gd name="T23" fmla="*/ 26 h 42"/>
                <a:gd name="T24" fmla="*/ 3 w 141"/>
                <a:gd name="T25" fmla="*/ 26 h 42"/>
                <a:gd name="T26" fmla="*/ 80 w 141"/>
                <a:gd name="T2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1" h="42">
                  <a:moveTo>
                    <a:pt x="80" y="2"/>
                  </a:moveTo>
                  <a:cubicBezTo>
                    <a:pt x="86" y="3"/>
                    <a:pt x="92" y="4"/>
                    <a:pt x="98" y="5"/>
                  </a:cubicBezTo>
                  <a:cubicBezTo>
                    <a:pt x="107" y="8"/>
                    <a:pt x="117" y="12"/>
                    <a:pt x="125" y="17"/>
                  </a:cubicBezTo>
                  <a:cubicBezTo>
                    <a:pt x="130" y="20"/>
                    <a:pt x="132" y="22"/>
                    <a:pt x="136" y="25"/>
                  </a:cubicBezTo>
                  <a:cubicBezTo>
                    <a:pt x="141" y="30"/>
                    <a:pt x="139" y="33"/>
                    <a:pt x="134" y="37"/>
                  </a:cubicBezTo>
                  <a:cubicBezTo>
                    <a:pt x="131" y="40"/>
                    <a:pt x="126" y="41"/>
                    <a:pt x="122" y="38"/>
                  </a:cubicBezTo>
                  <a:cubicBezTo>
                    <a:pt x="102" y="22"/>
                    <a:pt x="75" y="16"/>
                    <a:pt x="50" y="23"/>
                  </a:cubicBezTo>
                  <a:cubicBezTo>
                    <a:pt x="43" y="24"/>
                    <a:pt x="35" y="27"/>
                    <a:pt x="29" y="31"/>
                  </a:cubicBezTo>
                  <a:cubicBezTo>
                    <a:pt x="24" y="34"/>
                    <a:pt x="21" y="37"/>
                    <a:pt x="17" y="40"/>
                  </a:cubicBezTo>
                  <a:cubicBezTo>
                    <a:pt x="14" y="42"/>
                    <a:pt x="9" y="42"/>
                    <a:pt x="6" y="39"/>
                  </a:cubicBezTo>
                  <a:cubicBezTo>
                    <a:pt x="5" y="38"/>
                    <a:pt x="4" y="36"/>
                    <a:pt x="2" y="35"/>
                  </a:cubicBezTo>
                  <a:cubicBezTo>
                    <a:pt x="0" y="32"/>
                    <a:pt x="1" y="28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24" y="7"/>
                    <a:pt x="52" y="0"/>
                    <a:pt x="80" y="2"/>
                  </a:cubicBezTo>
                  <a:close/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EE892AFB-0E0F-42BA-8F4F-B8DB6C7B1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212" y="1923954"/>
              <a:ext cx="157083" cy="152782"/>
            </a:xfrm>
            <a:custGeom>
              <a:avLst/>
              <a:gdLst>
                <a:gd name="T0" fmla="*/ 18 w 41"/>
                <a:gd name="T1" fmla="*/ 39 h 39"/>
                <a:gd name="T2" fmla="*/ 4 w 41"/>
                <a:gd name="T3" fmla="*/ 29 h 39"/>
                <a:gd name="T4" fmla="*/ 14 w 41"/>
                <a:gd name="T5" fmla="*/ 4 h 39"/>
                <a:gd name="T6" fmla="*/ 38 w 41"/>
                <a:gd name="T7" fmla="*/ 16 h 39"/>
                <a:gd name="T8" fmla="*/ 29 w 41"/>
                <a:gd name="T9" fmla="*/ 37 h 39"/>
                <a:gd name="T10" fmla="*/ 18 w 41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9">
                  <a:moveTo>
                    <a:pt x="18" y="39"/>
                  </a:moveTo>
                  <a:cubicBezTo>
                    <a:pt x="12" y="38"/>
                    <a:pt x="7" y="35"/>
                    <a:pt x="4" y="29"/>
                  </a:cubicBezTo>
                  <a:cubicBezTo>
                    <a:pt x="0" y="19"/>
                    <a:pt x="4" y="8"/>
                    <a:pt x="14" y="4"/>
                  </a:cubicBezTo>
                  <a:cubicBezTo>
                    <a:pt x="24" y="0"/>
                    <a:pt x="35" y="6"/>
                    <a:pt x="38" y="16"/>
                  </a:cubicBezTo>
                  <a:cubicBezTo>
                    <a:pt x="41" y="24"/>
                    <a:pt x="36" y="33"/>
                    <a:pt x="29" y="37"/>
                  </a:cubicBezTo>
                  <a:cubicBezTo>
                    <a:pt x="25" y="39"/>
                    <a:pt x="22" y="39"/>
                    <a:pt x="18" y="39"/>
                  </a:cubicBezTo>
                  <a:close/>
                </a:path>
              </a:pathLst>
            </a:cu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5790A718-67C2-41E2-9AA8-22BEA58BC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400" y="1790100"/>
              <a:ext cx="392706" cy="133853"/>
            </a:xfrm>
            <a:custGeom>
              <a:avLst/>
              <a:gdLst>
                <a:gd name="T0" fmla="*/ 52 w 103"/>
                <a:gd name="T1" fmla="*/ 0 h 34"/>
                <a:gd name="T2" fmla="*/ 99 w 103"/>
                <a:gd name="T3" fmla="*/ 17 h 34"/>
                <a:gd name="T4" fmla="*/ 101 w 103"/>
                <a:gd name="T5" fmla="*/ 23 h 34"/>
                <a:gd name="T6" fmla="*/ 93 w 103"/>
                <a:gd name="T7" fmla="*/ 32 h 34"/>
                <a:gd name="T8" fmla="*/ 84 w 103"/>
                <a:gd name="T9" fmla="*/ 30 h 34"/>
                <a:gd name="T10" fmla="*/ 46 w 103"/>
                <a:gd name="T11" fmla="*/ 19 h 34"/>
                <a:gd name="T12" fmla="*/ 16 w 103"/>
                <a:gd name="T13" fmla="*/ 31 h 34"/>
                <a:gd name="T14" fmla="*/ 9 w 103"/>
                <a:gd name="T15" fmla="*/ 31 h 34"/>
                <a:gd name="T16" fmla="*/ 3 w 103"/>
                <a:gd name="T17" fmla="*/ 25 h 34"/>
                <a:gd name="T18" fmla="*/ 3 w 103"/>
                <a:gd name="T19" fmla="*/ 19 h 34"/>
                <a:gd name="T20" fmla="*/ 52 w 103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34">
                  <a:moveTo>
                    <a:pt x="52" y="0"/>
                  </a:moveTo>
                  <a:cubicBezTo>
                    <a:pt x="70" y="1"/>
                    <a:pt x="85" y="5"/>
                    <a:pt x="99" y="17"/>
                  </a:cubicBezTo>
                  <a:cubicBezTo>
                    <a:pt x="101" y="19"/>
                    <a:pt x="103" y="21"/>
                    <a:pt x="101" y="23"/>
                  </a:cubicBezTo>
                  <a:cubicBezTo>
                    <a:pt x="97" y="28"/>
                    <a:pt x="96" y="29"/>
                    <a:pt x="93" y="32"/>
                  </a:cubicBezTo>
                  <a:cubicBezTo>
                    <a:pt x="89" y="34"/>
                    <a:pt x="85" y="31"/>
                    <a:pt x="84" y="30"/>
                  </a:cubicBezTo>
                  <a:cubicBezTo>
                    <a:pt x="72" y="20"/>
                    <a:pt x="62" y="17"/>
                    <a:pt x="46" y="19"/>
                  </a:cubicBezTo>
                  <a:cubicBezTo>
                    <a:pt x="35" y="20"/>
                    <a:pt x="25" y="24"/>
                    <a:pt x="16" y="31"/>
                  </a:cubicBezTo>
                  <a:cubicBezTo>
                    <a:pt x="14" y="33"/>
                    <a:pt x="11" y="33"/>
                    <a:pt x="9" y="31"/>
                  </a:cubicBezTo>
                  <a:cubicBezTo>
                    <a:pt x="7" y="28"/>
                    <a:pt x="5" y="27"/>
                    <a:pt x="3" y="25"/>
                  </a:cubicBezTo>
                  <a:cubicBezTo>
                    <a:pt x="1" y="23"/>
                    <a:pt x="0" y="21"/>
                    <a:pt x="3" y="19"/>
                  </a:cubicBezTo>
                  <a:cubicBezTo>
                    <a:pt x="17" y="6"/>
                    <a:pt x="32" y="1"/>
                    <a:pt x="52" y="0"/>
                  </a:cubicBezTo>
                  <a:close/>
                </a:path>
              </a:pathLst>
            </a:cu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14B0DF60-AF96-45C1-A859-1DC38C9F9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137" y="3336853"/>
              <a:ext cx="155773" cy="156839"/>
            </a:xfrm>
            <a:custGeom>
              <a:avLst/>
              <a:gdLst>
                <a:gd name="T0" fmla="*/ 0 w 41"/>
                <a:gd name="T1" fmla="*/ 20 h 40"/>
                <a:gd name="T2" fmla="*/ 22 w 41"/>
                <a:gd name="T3" fmla="*/ 0 h 40"/>
                <a:gd name="T4" fmla="*/ 41 w 41"/>
                <a:gd name="T5" fmla="*/ 19 h 40"/>
                <a:gd name="T6" fmla="*/ 21 w 41"/>
                <a:gd name="T7" fmla="*/ 40 h 40"/>
                <a:gd name="T8" fmla="*/ 0 w 41"/>
                <a:gd name="T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0" y="20"/>
                  </a:moveTo>
                  <a:cubicBezTo>
                    <a:pt x="0" y="9"/>
                    <a:pt x="12" y="0"/>
                    <a:pt x="22" y="0"/>
                  </a:cubicBezTo>
                  <a:cubicBezTo>
                    <a:pt x="32" y="0"/>
                    <a:pt x="41" y="9"/>
                    <a:pt x="41" y="19"/>
                  </a:cubicBezTo>
                  <a:cubicBezTo>
                    <a:pt x="41" y="29"/>
                    <a:pt x="31" y="40"/>
                    <a:pt x="21" y="40"/>
                  </a:cubicBezTo>
                  <a:cubicBezTo>
                    <a:pt x="11" y="40"/>
                    <a:pt x="0" y="30"/>
                    <a:pt x="0" y="20"/>
                  </a:cubicBezTo>
                  <a:close/>
                </a:path>
              </a:pathLst>
            </a:cu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E640CA59-ACD6-49B8-9FD8-B5EFCEE49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580" y="3143509"/>
              <a:ext cx="151846" cy="158190"/>
            </a:xfrm>
            <a:custGeom>
              <a:avLst/>
              <a:gdLst>
                <a:gd name="T0" fmla="*/ 1 w 40"/>
                <a:gd name="T1" fmla="*/ 18 h 40"/>
                <a:gd name="T2" fmla="*/ 22 w 40"/>
                <a:gd name="T3" fmla="*/ 1 h 40"/>
                <a:gd name="T4" fmla="*/ 39 w 40"/>
                <a:gd name="T5" fmla="*/ 22 h 40"/>
                <a:gd name="T6" fmla="*/ 19 w 40"/>
                <a:gd name="T7" fmla="*/ 39 h 40"/>
                <a:gd name="T8" fmla="*/ 1 w 40"/>
                <a:gd name="T9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" y="18"/>
                  </a:moveTo>
                  <a:cubicBezTo>
                    <a:pt x="3" y="8"/>
                    <a:pt x="12" y="0"/>
                    <a:pt x="22" y="1"/>
                  </a:cubicBezTo>
                  <a:cubicBezTo>
                    <a:pt x="33" y="2"/>
                    <a:pt x="40" y="11"/>
                    <a:pt x="39" y="22"/>
                  </a:cubicBezTo>
                  <a:cubicBezTo>
                    <a:pt x="38" y="32"/>
                    <a:pt x="29" y="40"/>
                    <a:pt x="19" y="39"/>
                  </a:cubicBezTo>
                  <a:cubicBezTo>
                    <a:pt x="8" y="38"/>
                    <a:pt x="0" y="29"/>
                    <a:pt x="1" y="18"/>
                  </a:cubicBezTo>
                  <a:close/>
                </a:path>
              </a:pathLst>
            </a:cu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Line 14">
              <a:extLst>
                <a:ext uri="{FF2B5EF4-FFF2-40B4-BE49-F238E27FC236}">
                  <a16:creationId xmlns="" xmlns:a16="http://schemas.microsoft.com/office/drawing/2014/main" id="{B3FB9470-73FF-42C3-A50E-111A038E81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0057" y="3293587"/>
              <a:ext cx="107340" cy="89236"/>
            </a:xfrm>
            <a:prstGeom prst="line">
              <a:avLst/>
            </a:prstGeom>
            <a:solidFill>
              <a:schemeClr val="bg1"/>
            </a:solidFill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Line 15">
              <a:extLst>
                <a:ext uri="{FF2B5EF4-FFF2-40B4-BE49-F238E27FC236}">
                  <a16:creationId xmlns="" xmlns:a16="http://schemas.microsoft.com/office/drawing/2014/main" id="{394BA071-DCCE-4D51-AB2E-7E0ED9688F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4241" y="3242209"/>
              <a:ext cx="115194" cy="94644"/>
            </a:xfrm>
            <a:prstGeom prst="line">
              <a:avLst/>
            </a:prstGeom>
            <a:solidFill>
              <a:schemeClr val="bg1"/>
            </a:solidFill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C22D0ED8-4F7F-4BE7-AE1C-3837B4BAE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580" y="3512620"/>
              <a:ext cx="163627" cy="164951"/>
            </a:xfrm>
            <a:custGeom>
              <a:avLst/>
              <a:gdLst>
                <a:gd name="T0" fmla="*/ 1 w 43"/>
                <a:gd name="T1" fmla="*/ 22 h 42"/>
                <a:gd name="T2" fmla="*/ 24 w 43"/>
                <a:gd name="T3" fmla="*/ 41 h 42"/>
                <a:gd name="T4" fmla="*/ 42 w 43"/>
                <a:gd name="T5" fmla="*/ 19 h 42"/>
                <a:gd name="T6" fmla="*/ 19 w 43"/>
                <a:gd name="T7" fmla="*/ 1 h 42"/>
                <a:gd name="T8" fmla="*/ 1 w 43"/>
                <a:gd name="T9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" y="22"/>
                  </a:moveTo>
                  <a:cubicBezTo>
                    <a:pt x="3" y="32"/>
                    <a:pt x="13" y="42"/>
                    <a:pt x="24" y="41"/>
                  </a:cubicBezTo>
                  <a:cubicBezTo>
                    <a:pt x="34" y="40"/>
                    <a:pt x="43" y="29"/>
                    <a:pt x="42" y="19"/>
                  </a:cubicBezTo>
                  <a:cubicBezTo>
                    <a:pt x="41" y="8"/>
                    <a:pt x="29" y="0"/>
                    <a:pt x="19" y="1"/>
                  </a:cubicBezTo>
                  <a:cubicBezTo>
                    <a:pt x="8" y="2"/>
                    <a:pt x="0" y="11"/>
                    <a:pt x="1" y="22"/>
                  </a:cubicBezTo>
                  <a:close/>
                </a:path>
              </a:pathLst>
            </a:cu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Line 17">
              <a:extLst>
                <a:ext uri="{FF2B5EF4-FFF2-40B4-BE49-F238E27FC236}">
                  <a16:creationId xmlns="" xmlns:a16="http://schemas.microsoft.com/office/drawing/2014/main" id="{8F4B9690-4404-45B8-8B9F-A549E3EA3E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83983" y="3430145"/>
              <a:ext cx="107340" cy="90587"/>
            </a:xfrm>
            <a:prstGeom prst="line">
              <a:avLst/>
            </a:prstGeom>
            <a:solidFill>
              <a:schemeClr val="bg1"/>
            </a:solidFill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Line 18">
              <a:extLst>
                <a:ext uri="{FF2B5EF4-FFF2-40B4-BE49-F238E27FC236}">
                  <a16:creationId xmlns="" xmlns:a16="http://schemas.microsoft.com/office/drawing/2014/main" id="{9B227261-B200-456A-8948-7759580FFA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2095" y="3481523"/>
              <a:ext cx="99486" cy="86532"/>
            </a:xfrm>
            <a:prstGeom prst="line">
              <a:avLst/>
            </a:prstGeom>
            <a:solidFill>
              <a:schemeClr val="bg1"/>
            </a:solidFill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19">
              <a:extLst>
                <a:ext uri="{FF2B5EF4-FFF2-40B4-BE49-F238E27FC236}">
                  <a16:creationId xmlns="" xmlns:a16="http://schemas.microsoft.com/office/drawing/2014/main" id="{6EF5F30D-EA8B-47F8-9815-DB29733D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911" y="1546729"/>
              <a:ext cx="277512" cy="459699"/>
            </a:xfrm>
            <a:custGeom>
              <a:avLst/>
              <a:gdLst>
                <a:gd name="T0" fmla="*/ 49 w 73"/>
                <a:gd name="T1" fmla="*/ 45 h 117"/>
                <a:gd name="T2" fmla="*/ 57 w 73"/>
                <a:gd name="T3" fmla="*/ 36 h 117"/>
                <a:gd name="T4" fmla="*/ 61 w 73"/>
                <a:gd name="T5" fmla="*/ 24 h 117"/>
                <a:gd name="T6" fmla="*/ 37 w 73"/>
                <a:gd name="T7" fmla="*/ 0 h 117"/>
                <a:gd name="T8" fmla="*/ 13 w 73"/>
                <a:gd name="T9" fmla="*/ 24 h 117"/>
                <a:gd name="T10" fmla="*/ 18 w 73"/>
                <a:gd name="T11" fmla="*/ 39 h 117"/>
                <a:gd name="T12" fmla="*/ 24 w 73"/>
                <a:gd name="T13" fmla="*/ 44 h 117"/>
                <a:gd name="T14" fmla="*/ 30 w 73"/>
                <a:gd name="T15" fmla="*/ 49 h 117"/>
                <a:gd name="T16" fmla="*/ 30 w 73"/>
                <a:gd name="T17" fmla="*/ 54 h 117"/>
                <a:gd name="T18" fmla="*/ 28 w 73"/>
                <a:gd name="T19" fmla="*/ 58 h 117"/>
                <a:gd name="T20" fmla="*/ 25 w 73"/>
                <a:gd name="T21" fmla="*/ 60 h 117"/>
                <a:gd name="T22" fmla="*/ 10 w 73"/>
                <a:gd name="T23" fmla="*/ 60 h 117"/>
                <a:gd name="T24" fmla="*/ 5 w 73"/>
                <a:gd name="T25" fmla="*/ 63 h 117"/>
                <a:gd name="T26" fmla="*/ 0 w 73"/>
                <a:gd name="T27" fmla="*/ 74 h 117"/>
                <a:gd name="T28" fmla="*/ 0 w 73"/>
                <a:gd name="T29" fmla="*/ 107 h 117"/>
                <a:gd name="T30" fmla="*/ 9 w 73"/>
                <a:gd name="T31" fmla="*/ 117 h 117"/>
                <a:gd name="T32" fmla="*/ 56 w 73"/>
                <a:gd name="T33" fmla="*/ 117 h 117"/>
                <a:gd name="T34" fmla="*/ 73 w 73"/>
                <a:gd name="T35" fmla="*/ 105 h 117"/>
                <a:gd name="T36" fmla="*/ 73 w 73"/>
                <a:gd name="T37" fmla="*/ 74 h 117"/>
                <a:gd name="T38" fmla="*/ 68 w 73"/>
                <a:gd name="T39" fmla="*/ 63 h 117"/>
                <a:gd name="T40" fmla="*/ 62 w 73"/>
                <a:gd name="T41" fmla="*/ 60 h 117"/>
                <a:gd name="T42" fmla="*/ 48 w 73"/>
                <a:gd name="T43" fmla="*/ 60 h 117"/>
                <a:gd name="T44" fmla="*/ 45 w 73"/>
                <a:gd name="T45" fmla="*/ 58 h 117"/>
                <a:gd name="T46" fmla="*/ 43 w 73"/>
                <a:gd name="T47" fmla="*/ 55 h 117"/>
                <a:gd name="T48" fmla="*/ 49 w 73"/>
                <a:gd name="T49" fmla="*/ 4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117">
                  <a:moveTo>
                    <a:pt x="49" y="45"/>
                  </a:moveTo>
                  <a:cubicBezTo>
                    <a:pt x="52" y="42"/>
                    <a:pt x="55" y="40"/>
                    <a:pt x="57" y="36"/>
                  </a:cubicBezTo>
                  <a:cubicBezTo>
                    <a:pt x="59" y="33"/>
                    <a:pt x="61" y="28"/>
                    <a:pt x="61" y="24"/>
                  </a:cubicBezTo>
                  <a:cubicBezTo>
                    <a:pt x="61" y="11"/>
                    <a:pt x="50" y="0"/>
                    <a:pt x="37" y="0"/>
                  </a:cubicBezTo>
                  <a:cubicBezTo>
                    <a:pt x="24" y="0"/>
                    <a:pt x="13" y="11"/>
                    <a:pt x="13" y="24"/>
                  </a:cubicBezTo>
                  <a:cubicBezTo>
                    <a:pt x="13" y="29"/>
                    <a:pt x="15" y="35"/>
                    <a:pt x="18" y="39"/>
                  </a:cubicBezTo>
                  <a:cubicBezTo>
                    <a:pt x="20" y="41"/>
                    <a:pt x="22" y="43"/>
                    <a:pt x="24" y="44"/>
                  </a:cubicBezTo>
                  <a:cubicBezTo>
                    <a:pt x="27" y="46"/>
                    <a:pt x="29" y="46"/>
                    <a:pt x="30" y="49"/>
                  </a:cubicBezTo>
                  <a:cubicBezTo>
                    <a:pt x="31" y="51"/>
                    <a:pt x="31" y="52"/>
                    <a:pt x="30" y="54"/>
                  </a:cubicBezTo>
                  <a:cubicBezTo>
                    <a:pt x="30" y="56"/>
                    <a:pt x="30" y="57"/>
                    <a:pt x="28" y="58"/>
                  </a:cubicBezTo>
                  <a:cubicBezTo>
                    <a:pt x="27" y="59"/>
                    <a:pt x="26" y="60"/>
                    <a:pt x="25" y="60"/>
                  </a:cubicBezTo>
                  <a:cubicBezTo>
                    <a:pt x="22" y="60"/>
                    <a:pt x="12" y="59"/>
                    <a:pt x="10" y="60"/>
                  </a:cubicBezTo>
                  <a:cubicBezTo>
                    <a:pt x="8" y="61"/>
                    <a:pt x="6" y="62"/>
                    <a:pt x="5" y="63"/>
                  </a:cubicBezTo>
                  <a:cubicBezTo>
                    <a:pt x="2" y="66"/>
                    <a:pt x="0" y="70"/>
                    <a:pt x="0" y="74"/>
                  </a:cubicBezTo>
                  <a:cubicBezTo>
                    <a:pt x="0" y="74"/>
                    <a:pt x="0" y="107"/>
                    <a:pt x="0" y="107"/>
                  </a:cubicBezTo>
                  <a:cubicBezTo>
                    <a:pt x="0" y="113"/>
                    <a:pt x="4" y="117"/>
                    <a:pt x="9" y="117"/>
                  </a:cubicBezTo>
                  <a:cubicBezTo>
                    <a:pt x="56" y="117"/>
                    <a:pt x="56" y="117"/>
                    <a:pt x="56" y="117"/>
                  </a:cubicBezTo>
                  <a:cubicBezTo>
                    <a:pt x="71" y="117"/>
                    <a:pt x="73" y="110"/>
                    <a:pt x="73" y="105"/>
                  </a:cubicBezTo>
                  <a:cubicBezTo>
                    <a:pt x="73" y="105"/>
                    <a:pt x="73" y="74"/>
                    <a:pt x="73" y="74"/>
                  </a:cubicBezTo>
                  <a:cubicBezTo>
                    <a:pt x="73" y="70"/>
                    <a:pt x="71" y="66"/>
                    <a:pt x="68" y="63"/>
                  </a:cubicBezTo>
                  <a:cubicBezTo>
                    <a:pt x="66" y="61"/>
                    <a:pt x="64" y="60"/>
                    <a:pt x="62" y="60"/>
                  </a:cubicBezTo>
                  <a:cubicBezTo>
                    <a:pt x="57" y="59"/>
                    <a:pt x="53" y="60"/>
                    <a:pt x="48" y="60"/>
                  </a:cubicBezTo>
                  <a:cubicBezTo>
                    <a:pt x="47" y="60"/>
                    <a:pt x="45" y="59"/>
                    <a:pt x="45" y="58"/>
                  </a:cubicBezTo>
                  <a:cubicBezTo>
                    <a:pt x="44" y="57"/>
                    <a:pt x="44" y="56"/>
                    <a:pt x="43" y="55"/>
                  </a:cubicBezTo>
                  <a:cubicBezTo>
                    <a:pt x="43" y="50"/>
                    <a:pt x="46" y="47"/>
                    <a:pt x="49" y="45"/>
                  </a:cubicBezTo>
                  <a:close/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0">
              <a:extLst>
                <a:ext uri="{FF2B5EF4-FFF2-40B4-BE49-F238E27FC236}">
                  <a16:creationId xmlns="" xmlns:a16="http://schemas.microsoft.com/office/drawing/2014/main" id="{EBD81C85-7466-47A1-888B-A41F406C5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424" y="1617036"/>
              <a:ext cx="201589" cy="381280"/>
            </a:xfrm>
            <a:custGeom>
              <a:avLst/>
              <a:gdLst>
                <a:gd name="T0" fmla="*/ 0 w 53"/>
                <a:gd name="T1" fmla="*/ 96 h 97"/>
                <a:gd name="T2" fmla="*/ 38 w 53"/>
                <a:gd name="T3" fmla="*/ 96 h 97"/>
                <a:gd name="T4" fmla="*/ 53 w 53"/>
                <a:gd name="T5" fmla="*/ 87 h 97"/>
                <a:gd name="T6" fmla="*/ 53 w 53"/>
                <a:gd name="T7" fmla="*/ 61 h 97"/>
                <a:gd name="T8" fmla="*/ 49 w 53"/>
                <a:gd name="T9" fmla="*/ 52 h 97"/>
                <a:gd name="T10" fmla="*/ 43 w 53"/>
                <a:gd name="T11" fmla="*/ 49 h 97"/>
                <a:gd name="T12" fmla="*/ 32 w 53"/>
                <a:gd name="T13" fmla="*/ 49 h 97"/>
                <a:gd name="T14" fmla="*/ 29 w 53"/>
                <a:gd name="T15" fmla="*/ 48 h 97"/>
                <a:gd name="T16" fmla="*/ 28 w 53"/>
                <a:gd name="T17" fmla="*/ 45 h 97"/>
                <a:gd name="T18" fmla="*/ 33 w 53"/>
                <a:gd name="T19" fmla="*/ 37 h 97"/>
                <a:gd name="T20" fmla="*/ 40 w 53"/>
                <a:gd name="T21" fmla="*/ 30 h 97"/>
                <a:gd name="T22" fmla="*/ 43 w 53"/>
                <a:gd name="T23" fmla="*/ 19 h 97"/>
                <a:gd name="T24" fmla="*/ 23 w 53"/>
                <a:gd name="T25" fmla="*/ 0 h 97"/>
                <a:gd name="T26" fmla="*/ 3 w 53"/>
                <a:gd name="T27" fmla="*/ 19 h 97"/>
                <a:gd name="T28" fmla="*/ 7 w 53"/>
                <a:gd name="T29" fmla="*/ 32 h 97"/>
                <a:gd name="T30" fmla="*/ 12 w 53"/>
                <a:gd name="T31" fmla="*/ 36 h 97"/>
                <a:gd name="T32" fmla="*/ 17 w 53"/>
                <a:gd name="T33" fmla="*/ 40 h 97"/>
                <a:gd name="T34" fmla="*/ 18 w 53"/>
                <a:gd name="T35" fmla="*/ 44 h 97"/>
                <a:gd name="T36" fmla="*/ 16 w 53"/>
                <a:gd name="T37" fmla="*/ 48 h 97"/>
                <a:gd name="T38" fmla="*/ 13 w 53"/>
                <a:gd name="T39" fmla="*/ 49 h 97"/>
                <a:gd name="T40" fmla="*/ 0 w 53"/>
                <a:gd name="T41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97">
                  <a:moveTo>
                    <a:pt x="0" y="96"/>
                  </a:moveTo>
                  <a:cubicBezTo>
                    <a:pt x="38" y="96"/>
                    <a:pt x="38" y="96"/>
                    <a:pt x="38" y="96"/>
                  </a:cubicBezTo>
                  <a:cubicBezTo>
                    <a:pt x="51" y="97"/>
                    <a:pt x="53" y="91"/>
                    <a:pt x="53" y="87"/>
                  </a:cubicBezTo>
                  <a:cubicBezTo>
                    <a:pt x="53" y="87"/>
                    <a:pt x="53" y="61"/>
                    <a:pt x="53" y="61"/>
                  </a:cubicBezTo>
                  <a:cubicBezTo>
                    <a:pt x="53" y="57"/>
                    <a:pt x="51" y="54"/>
                    <a:pt x="49" y="52"/>
                  </a:cubicBezTo>
                  <a:cubicBezTo>
                    <a:pt x="47" y="51"/>
                    <a:pt x="45" y="50"/>
                    <a:pt x="43" y="49"/>
                  </a:cubicBezTo>
                  <a:cubicBezTo>
                    <a:pt x="40" y="49"/>
                    <a:pt x="36" y="50"/>
                    <a:pt x="32" y="49"/>
                  </a:cubicBezTo>
                  <a:cubicBezTo>
                    <a:pt x="31" y="49"/>
                    <a:pt x="30" y="49"/>
                    <a:pt x="29" y="48"/>
                  </a:cubicBezTo>
                  <a:cubicBezTo>
                    <a:pt x="29" y="47"/>
                    <a:pt x="28" y="46"/>
                    <a:pt x="28" y="45"/>
                  </a:cubicBezTo>
                  <a:cubicBezTo>
                    <a:pt x="28" y="41"/>
                    <a:pt x="30" y="39"/>
                    <a:pt x="33" y="37"/>
                  </a:cubicBezTo>
                  <a:cubicBezTo>
                    <a:pt x="36" y="35"/>
                    <a:pt x="38" y="32"/>
                    <a:pt x="40" y="30"/>
                  </a:cubicBezTo>
                  <a:cubicBezTo>
                    <a:pt x="42" y="27"/>
                    <a:pt x="43" y="23"/>
                    <a:pt x="43" y="19"/>
                  </a:cubicBezTo>
                  <a:cubicBezTo>
                    <a:pt x="43" y="8"/>
                    <a:pt x="34" y="0"/>
                    <a:pt x="23" y="0"/>
                  </a:cubicBezTo>
                  <a:cubicBezTo>
                    <a:pt x="12" y="0"/>
                    <a:pt x="3" y="8"/>
                    <a:pt x="3" y="19"/>
                  </a:cubicBezTo>
                  <a:cubicBezTo>
                    <a:pt x="3" y="24"/>
                    <a:pt x="5" y="29"/>
                    <a:pt x="7" y="32"/>
                  </a:cubicBezTo>
                  <a:cubicBezTo>
                    <a:pt x="9" y="34"/>
                    <a:pt x="11" y="35"/>
                    <a:pt x="12" y="36"/>
                  </a:cubicBezTo>
                  <a:cubicBezTo>
                    <a:pt x="14" y="38"/>
                    <a:pt x="16" y="38"/>
                    <a:pt x="17" y="40"/>
                  </a:cubicBezTo>
                  <a:cubicBezTo>
                    <a:pt x="18" y="42"/>
                    <a:pt x="18" y="43"/>
                    <a:pt x="18" y="44"/>
                  </a:cubicBezTo>
                  <a:cubicBezTo>
                    <a:pt x="17" y="46"/>
                    <a:pt x="17" y="47"/>
                    <a:pt x="16" y="48"/>
                  </a:cubicBezTo>
                  <a:cubicBezTo>
                    <a:pt x="15" y="49"/>
                    <a:pt x="14" y="49"/>
                    <a:pt x="13" y="49"/>
                  </a:cubicBezTo>
                  <a:cubicBezTo>
                    <a:pt x="11" y="49"/>
                    <a:pt x="2" y="49"/>
                    <a:pt x="0" y="50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1">
              <a:extLst>
                <a:ext uri="{FF2B5EF4-FFF2-40B4-BE49-F238E27FC236}">
                  <a16:creationId xmlns="" xmlns:a16="http://schemas.microsoft.com/office/drawing/2014/main" id="{906A5E58-02BD-44EC-9943-D00B0C5E6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327" y="2276840"/>
              <a:ext cx="270967" cy="259595"/>
            </a:xfrm>
            <a:custGeom>
              <a:avLst/>
              <a:gdLst>
                <a:gd name="T0" fmla="*/ 39 w 71"/>
                <a:gd name="T1" fmla="*/ 2 h 66"/>
                <a:gd name="T2" fmla="*/ 64 w 71"/>
                <a:gd name="T3" fmla="*/ 25 h 66"/>
                <a:gd name="T4" fmla="*/ 71 w 71"/>
                <a:gd name="T5" fmla="*/ 42 h 66"/>
                <a:gd name="T6" fmla="*/ 47 w 71"/>
                <a:gd name="T7" fmla="*/ 66 h 66"/>
                <a:gd name="T8" fmla="*/ 30 w 71"/>
                <a:gd name="T9" fmla="*/ 59 h 66"/>
                <a:gd name="T10" fmla="*/ 8 w 71"/>
                <a:gd name="T11" fmla="*/ 37 h 66"/>
                <a:gd name="T12" fmla="*/ 0 w 71"/>
                <a:gd name="T13" fmla="*/ 20 h 66"/>
                <a:gd name="T14" fmla="*/ 4 w 71"/>
                <a:gd name="T15" fmla="*/ 7 h 66"/>
                <a:gd name="T16" fmla="*/ 8 w 71"/>
                <a:gd name="T17" fmla="*/ 3 h 66"/>
                <a:gd name="T18" fmla="*/ 13 w 71"/>
                <a:gd name="T19" fmla="*/ 0 h 66"/>
                <a:gd name="T20" fmla="*/ 17 w 71"/>
                <a:gd name="T21" fmla="*/ 3 h 66"/>
                <a:gd name="T22" fmla="*/ 17 w 71"/>
                <a:gd name="T23" fmla="*/ 12 h 66"/>
                <a:gd name="T24" fmla="*/ 17 w 71"/>
                <a:gd name="T25" fmla="*/ 27 h 66"/>
                <a:gd name="T26" fmla="*/ 40 w 71"/>
                <a:gd name="T27" fmla="*/ 49 h 66"/>
                <a:gd name="T28" fmla="*/ 54 w 71"/>
                <a:gd name="T29" fmla="*/ 49 h 66"/>
                <a:gd name="T30" fmla="*/ 54 w 71"/>
                <a:gd name="T31" fmla="*/ 35 h 66"/>
                <a:gd name="T32" fmla="*/ 54 w 71"/>
                <a:gd name="T33" fmla="*/ 35 h 66"/>
                <a:gd name="T34" fmla="*/ 36 w 71"/>
                <a:gd name="T35" fmla="*/ 1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66">
                  <a:moveTo>
                    <a:pt x="39" y="2"/>
                  </a:moveTo>
                  <a:cubicBezTo>
                    <a:pt x="64" y="25"/>
                    <a:pt x="64" y="25"/>
                    <a:pt x="64" y="25"/>
                  </a:cubicBezTo>
                  <a:cubicBezTo>
                    <a:pt x="69" y="29"/>
                    <a:pt x="71" y="35"/>
                    <a:pt x="71" y="42"/>
                  </a:cubicBezTo>
                  <a:cubicBezTo>
                    <a:pt x="71" y="55"/>
                    <a:pt x="60" y="66"/>
                    <a:pt x="47" y="66"/>
                  </a:cubicBezTo>
                  <a:cubicBezTo>
                    <a:pt x="40" y="66"/>
                    <a:pt x="34" y="64"/>
                    <a:pt x="30" y="59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3" y="32"/>
                    <a:pt x="0" y="26"/>
                    <a:pt x="0" y="20"/>
                  </a:cubicBezTo>
                  <a:cubicBezTo>
                    <a:pt x="0" y="15"/>
                    <a:pt x="2" y="11"/>
                    <a:pt x="4" y="7"/>
                  </a:cubicBezTo>
                  <a:cubicBezTo>
                    <a:pt x="5" y="5"/>
                    <a:pt x="6" y="4"/>
                    <a:pt x="8" y="3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5" y="1"/>
                    <a:pt x="16" y="1"/>
                    <a:pt x="17" y="3"/>
                  </a:cubicBezTo>
                  <a:cubicBezTo>
                    <a:pt x="20" y="5"/>
                    <a:pt x="20" y="10"/>
                    <a:pt x="17" y="12"/>
                  </a:cubicBezTo>
                  <a:cubicBezTo>
                    <a:pt x="13" y="16"/>
                    <a:pt x="13" y="23"/>
                    <a:pt x="17" y="27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4" y="53"/>
                    <a:pt x="50" y="53"/>
                    <a:pt x="54" y="49"/>
                  </a:cubicBezTo>
                  <a:cubicBezTo>
                    <a:pt x="58" y="45"/>
                    <a:pt x="58" y="39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36" y="17"/>
                    <a:pt x="36" y="17"/>
                    <a:pt x="36" y="17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22">
              <a:extLst>
                <a:ext uri="{FF2B5EF4-FFF2-40B4-BE49-F238E27FC236}">
                  <a16:creationId xmlns="" xmlns:a16="http://schemas.microsoft.com/office/drawing/2014/main" id="{3C1CBBDE-F658-47F4-99C8-4ACE8E006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189" y="2115946"/>
              <a:ext cx="281439" cy="274467"/>
            </a:xfrm>
            <a:custGeom>
              <a:avLst/>
              <a:gdLst>
                <a:gd name="T0" fmla="*/ 38 w 74"/>
                <a:gd name="T1" fmla="*/ 70 h 70"/>
                <a:gd name="T2" fmla="*/ 10 w 74"/>
                <a:gd name="T3" fmla="*/ 44 h 70"/>
                <a:gd name="T4" fmla="*/ 10 w 74"/>
                <a:gd name="T5" fmla="*/ 10 h 70"/>
                <a:gd name="T6" fmla="*/ 44 w 74"/>
                <a:gd name="T7" fmla="*/ 10 h 70"/>
                <a:gd name="T8" fmla="*/ 60 w 74"/>
                <a:gd name="T9" fmla="*/ 25 h 70"/>
                <a:gd name="T10" fmla="*/ 74 w 74"/>
                <a:gd name="T11" fmla="*/ 48 h 70"/>
                <a:gd name="T12" fmla="*/ 67 w 74"/>
                <a:gd name="T13" fmla="*/ 67 h 70"/>
                <a:gd name="T14" fmla="*/ 61 w 74"/>
                <a:gd name="T15" fmla="*/ 69 h 70"/>
                <a:gd name="T16" fmla="*/ 57 w 74"/>
                <a:gd name="T17" fmla="*/ 67 h 70"/>
                <a:gd name="T18" fmla="*/ 57 w 74"/>
                <a:gd name="T19" fmla="*/ 57 h 70"/>
                <a:gd name="T20" fmla="*/ 57 w 74"/>
                <a:gd name="T21" fmla="*/ 42 h 70"/>
                <a:gd name="T22" fmla="*/ 51 w 74"/>
                <a:gd name="T23" fmla="*/ 36 h 70"/>
                <a:gd name="T24" fmla="*/ 51 w 74"/>
                <a:gd name="T25" fmla="*/ 36 h 70"/>
                <a:gd name="T26" fmla="*/ 35 w 74"/>
                <a:gd name="T27" fmla="*/ 20 h 70"/>
                <a:gd name="T28" fmla="*/ 20 w 74"/>
                <a:gd name="T29" fmla="*/ 20 h 70"/>
                <a:gd name="T30" fmla="*/ 20 w 74"/>
                <a:gd name="T31" fmla="*/ 35 h 70"/>
                <a:gd name="T32" fmla="*/ 37 w 74"/>
                <a:gd name="T33" fmla="*/ 5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70">
                  <a:moveTo>
                    <a:pt x="38" y="70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0" y="35"/>
                    <a:pt x="0" y="19"/>
                    <a:pt x="10" y="10"/>
                  </a:cubicBezTo>
                  <a:cubicBezTo>
                    <a:pt x="19" y="0"/>
                    <a:pt x="35" y="0"/>
                    <a:pt x="44" y="10"/>
                  </a:cubicBezTo>
                  <a:cubicBezTo>
                    <a:pt x="49" y="15"/>
                    <a:pt x="54" y="20"/>
                    <a:pt x="60" y="25"/>
                  </a:cubicBezTo>
                  <a:cubicBezTo>
                    <a:pt x="66" y="32"/>
                    <a:pt x="73" y="38"/>
                    <a:pt x="74" y="48"/>
                  </a:cubicBezTo>
                  <a:cubicBezTo>
                    <a:pt x="74" y="55"/>
                    <a:pt x="71" y="62"/>
                    <a:pt x="67" y="67"/>
                  </a:cubicBezTo>
                  <a:cubicBezTo>
                    <a:pt x="65" y="68"/>
                    <a:pt x="63" y="69"/>
                    <a:pt x="61" y="69"/>
                  </a:cubicBezTo>
                  <a:cubicBezTo>
                    <a:pt x="60" y="68"/>
                    <a:pt x="58" y="68"/>
                    <a:pt x="57" y="67"/>
                  </a:cubicBezTo>
                  <a:cubicBezTo>
                    <a:pt x="54" y="64"/>
                    <a:pt x="54" y="60"/>
                    <a:pt x="57" y="57"/>
                  </a:cubicBezTo>
                  <a:cubicBezTo>
                    <a:pt x="61" y="53"/>
                    <a:pt x="61" y="46"/>
                    <a:pt x="57" y="42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1" y="16"/>
                    <a:pt x="24" y="16"/>
                    <a:pt x="20" y="20"/>
                  </a:cubicBezTo>
                  <a:cubicBezTo>
                    <a:pt x="16" y="24"/>
                    <a:pt x="16" y="31"/>
                    <a:pt x="20" y="35"/>
                  </a:cubicBezTo>
                  <a:cubicBezTo>
                    <a:pt x="37" y="51"/>
                    <a:pt x="37" y="51"/>
                    <a:pt x="37" y="51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23">
              <a:extLst>
                <a:ext uri="{FF2B5EF4-FFF2-40B4-BE49-F238E27FC236}">
                  <a16:creationId xmlns="" xmlns:a16="http://schemas.microsoft.com/office/drawing/2014/main" id="{00C6D19C-7DC0-4D94-8B06-2966530B5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584" y="4102117"/>
              <a:ext cx="233006" cy="250130"/>
            </a:xfrm>
            <a:custGeom>
              <a:avLst/>
              <a:gdLst>
                <a:gd name="T0" fmla="*/ 0 w 61"/>
                <a:gd name="T1" fmla="*/ 56 h 64"/>
                <a:gd name="T2" fmla="*/ 0 w 61"/>
                <a:gd name="T3" fmla="*/ 7 h 64"/>
                <a:gd name="T4" fmla="*/ 9 w 61"/>
                <a:gd name="T5" fmla="*/ 2 h 64"/>
                <a:gd name="T6" fmla="*/ 30 w 61"/>
                <a:gd name="T7" fmla="*/ 13 h 64"/>
                <a:gd name="T8" fmla="*/ 58 w 61"/>
                <a:gd name="T9" fmla="*/ 26 h 64"/>
                <a:gd name="T10" fmla="*/ 61 w 61"/>
                <a:gd name="T11" fmla="*/ 32 h 64"/>
                <a:gd name="T12" fmla="*/ 58 w 61"/>
                <a:gd name="T13" fmla="*/ 37 h 64"/>
                <a:gd name="T14" fmla="*/ 9 w 61"/>
                <a:gd name="T15" fmla="*/ 61 h 64"/>
                <a:gd name="T16" fmla="*/ 0 w 61"/>
                <a:gd name="T17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4">
                  <a:moveTo>
                    <a:pt x="0" y="56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9" y="2"/>
                  </a:cubicBezTo>
                  <a:cubicBezTo>
                    <a:pt x="16" y="5"/>
                    <a:pt x="23" y="9"/>
                    <a:pt x="30" y="13"/>
                  </a:cubicBezTo>
                  <a:cubicBezTo>
                    <a:pt x="39" y="17"/>
                    <a:pt x="48" y="22"/>
                    <a:pt x="58" y="26"/>
                  </a:cubicBezTo>
                  <a:cubicBezTo>
                    <a:pt x="60" y="27"/>
                    <a:pt x="61" y="29"/>
                    <a:pt x="61" y="32"/>
                  </a:cubicBezTo>
                  <a:cubicBezTo>
                    <a:pt x="61" y="34"/>
                    <a:pt x="60" y="36"/>
                    <a:pt x="58" y="37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5" y="64"/>
                    <a:pt x="0" y="60"/>
                    <a:pt x="0" y="56"/>
                  </a:cubicBezTo>
                  <a:close/>
                </a:path>
              </a:pathLst>
            </a:cu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24">
              <a:extLst>
                <a:ext uri="{FF2B5EF4-FFF2-40B4-BE49-F238E27FC236}">
                  <a16:creationId xmlns="" xmlns:a16="http://schemas.microsoft.com/office/drawing/2014/main" id="{00159C78-026F-404B-8295-12F145027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300" y="3999361"/>
              <a:ext cx="441140" cy="447530"/>
            </a:xfrm>
            <a:custGeom>
              <a:avLst/>
              <a:gdLst>
                <a:gd name="T0" fmla="*/ 62 w 116"/>
                <a:gd name="T1" fmla="*/ 0 h 114"/>
                <a:gd name="T2" fmla="*/ 74 w 116"/>
                <a:gd name="T3" fmla="*/ 2 h 114"/>
                <a:gd name="T4" fmla="*/ 106 w 116"/>
                <a:gd name="T5" fmla="*/ 25 h 114"/>
                <a:gd name="T6" fmla="*/ 116 w 116"/>
                <a:gd name="T7" fmla="*/ 57 h 114"/>
                <a:gd name="T8" fmla="*/ 111 w 116"/>
                <a:gd name="T9" fmla="*/ 80 h 114"/>
                <a:gd name="T10" fmla="*/ 91 w 116"/>
                <a:gd name="T11" fmla="*/ 104 h 114"/>
                <a:gd name="T12" fmla="*/ 59 w 116"/>
                <a:gd name="T13" fmla="*/ 114 h 114"/>
                <a:gd name="T14" fmla="*/ 51 w 116"/>
                <a:gd name="T15" fmla="*/ 114 h 114"/>
                <a:gd name="T16" fmla="*/ 42 w 116"/>
                <a:gd name="T17" fmla="*/ 112 h 114"/>
                <a:gd name="T18" fmla="*/ 21 w 116"/>
                <a:gd name="T19" fmla="*/ 99 h 114"/>
                <a:gd name="T20" fmla="*/ 7 w 116"/>
                <a:gd name="T21" fmla="*/ 80 h 114"/>
                <a:gd name="T22" fmla="*/ 11 w 116"/>
                <a:gd name="T23" fmla="*/ 25 h 114"/>
                <a:gd name="T24" fmla="*/ 16 w 116"/>
                <a:gd name="T25" fmla="*/ 19 h 114"/>
                <a:gd name="T26" fmla="*/ 19 w 116"/>
                <a:gd name="T27" fmla="*/ 16 h 114"/>
                <a:gd name="T28" fmla="*/ 27 w 116"/>
                <a:gd name="T29" fmla="*/ 9 h 114"/>
                <a:gd name="T30" fmla="*/ 36 w 116"/>
                <a:gd name="T31" fmla="*/ 5 h 114"/>
                <a:gd name="T32" fmla="*/ 54 w 116"/>
                <a:gd name="T33" fmla="*/ 0 h 114"/>
                <a:gd name="T34" fmla="*/ 58 w 116"/>
                <a:gd name="T35" fmla="*/ 0 h 114"/>
                <a:gd name="T36" fmla="*/ 59 w 116"/>
                <a:gd name="T37" fmla="*/ 4 h 114"/>
                <a:gd name="T38" fmla="*/ 58 w 116"/>
                <a:gd name="T39" fmla="*/ 4 h 114"/>
                <a:gd name="T40" fmla="*/ 45 w 116"/>
                <a:gd name="T41" fmla="*/ 7 h 114"/>
                <a:gd name="T42" fmla="*/ 34 w 116"/>
                <a:gd name="T43" fmla="*/ 11 h 114"/>
                <a:gd name="T44" fmla="*/ 26 w 116"/>
                <a:gd name="T45" fmla="*/ 16 h 114"/>
                <a:gd name="T46" fmla="*/ 20 w 116"/>
                <a:gd name="T47" fmla="*/ 22 h 114"/>
                <a:gd name="T48" fmla="*/ 19 w 116"/>
                <a:gd name="T49" fmla="*/ 24 h 114"/>
                <a:gd name="T50" fmla="*/ 7 w 116"/>
                <a:gd name="T51" fmla="*/ 51 h 114"/>
                <a:gd name="T52" fmla="*/ 20 w 116"/>
                <a:gd name="T53" fmla="*/ 90 h 114"/>
                <a:gd name="T54" fmla="*/ 31 w 116"/>
                <a:gd name="T55" fmla="*/ 100 h 114"/>
                <a:gd name="T56" fmla="*/ 48 w 116"/>
                <a:gd name="T57" fmla="*/ 107 h 114"/>
                <a:gd name="T58" fmla="*/ 59 w 116"/>
                <a:gd name="T59" fmla="*/ 108 h 114"/>
                <a:gd name="T60" fmla="*/ 87 w 116"/>
                <a:gd name="T61" fmla="*/ 99 h 114"/>
                <a:gd name="T62" fmla="*/ 106 w 116"/>
                <a:gd name="T63" fmla="*/ 77 h 114"/>
                <a:gd name="T64" fmla="*/ 110 w 116"/>
                <a:gd name="T65" fmla="*/ 57 h 114"/>
                <a:gd name="T66" fmla="*/ 102 w 116"/>
                <a:gd name="T67" fmla="*/ 28 h 114"/>
                <a:gd name="T68" fmla="*/ 72 w 116"/>
                <a:gd name="T69" fmla="*/ 6 h 114"/>
                <a:gd name="T70" fmla="*/ 62 w 116"/>
                <a:gd name="T71" fmla="*/ 4 h 114"/>
                <a:gd name="T72" fmla="*/ 56 w 116"/>
                <a:gd name="T73" fmla="*/ 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6" h="114">
                  <a:moveTo>
                    <a:pt x="59" y="0"/>
                  </a:moveTo>
                  <a:cubicBezTo>
                    <a:pt x="59" y="0"/>
                    <a:pt x="60" y="0"/>
                    <a:pt x="62" y="0"/>
                  </a:cubicBezTo>
                  <a:cubicBezTo>
                    <a:pt x="64" y="0"/>
                    <a:pt x="65" y="0"/>
                    <a:pt x="67" y="1"/>
                  </a:cubicBezTo>
                  <a:cubicBezTo>
                    <a:pt x="69" y="1"/>
                    <a:pt x="71" y="1"/>
                    <a:pt x="74" y="2"/>
                  </a:cubicBezTo>
                  <a:cubicBezTo>
                    <a:pt x="78" y="3"/>
                    <a:pt x="84" y="5"/>
                    <a:pt x="90" y="9"/>
                  </a:cubicBezTo>
                  <a:cubicBezTo>
                    <a:pt x="95" y="13"/>
                    <a:pt x="101" y="18"/>
                    <a:pt x="106" y="25"/>
                  </a:cubicBezTo>
                  <a:cubicBezTo>
                    <a:pt x="111" y="32"/>
                    <a:pt x="114" y="40"/>
                    <a:pt x="115" y="50"/>
                  </a:cubicBezTo>
                  <a:cubicBezTo>
                    <a:pt x="116" y="52"/>
                    <a:pt x="116" y="55"/>
                    <a:pt x="116" y="57"/>
                  </a:cubicBezTo>
                  <a:cubicBezTo>
                    <a:pt x="116" y="60"/>
                    <a:pt x="116" y="62"/>
                    <a:pt x="115" y="65"/>
                  </a:cubicBezTo>
                  <a:cubicBezTo>
                    <a:pt x="115" y="70"/>
                    <a:pt x="113" y="75"/>
                    <a:pt x="111" y="80"/>
                  </a:cubicBezTo>
                  <a:cubicBezTo>
                    <a:pt x="109" y="84"/>
                    <a:pt x="106" y="89"/>
                    <a:pt x="103" y="93"/>
                  </a:cubicBezTo>
                  <a:cubicBezTo>
                    <a:pt x="99" y="97"/>
                    <a:pt x="95" y="101"/>
                    <a:pt x="91" y="104"/>
                  </a:cubicBezTo>
                  <a:cubicBezTo>
                    <a:pt x="86" y="107"/>
                    <a:pt x="81" y="110"/>
                    <a:pt x="76" y="112"/>
                  </a:cubicBezTo>
                  <a:cubicBezTo>
                    <a:pt x="70" y="113"/>
                    <a:pt x="65" y="114"/>
                    <a:pt x="59" y="114"/>
                  </a:cubicBezTo>
                  <a:cubicBezTo>
                    <a:pt x="57" y="114"/>
                    <a:pt x="56" y="114"/>
                    <a:pt x="55" y="114"/>
                  </a:cubicBezTo>
                  <a:cubicBezTo>
                    <a:pt x="53" y="114"/>
                    <a:pt x="52" y="114"/>
                    <a:pt x="51" y="114"/>
                  </a:cubicBezTo>
                  <a:cubicBezTo>
                    <a:pt x="46" y="113"/>
                    <a:pt x="46" y="113"/>
                    <a:pt x="46" y="113"/>
                  </a:cubicBezTo>
                  <a:cubicBezTo>
                    <a:pt x="45" y="112"/>
                    <a:pt x="44" y="112"/>
                    <a:pt x="42" y="112"/>
                  </a:cubicBezTo>
                  <a:cubicBezTo>
                    <a:pt x="37" y="110"/>
                    <a:pt x="32" y="108"/>
                    <a:pt x="27" y="104"/>
                  </a:cubicBezTo>
                  <a:cubicBezTo>
                    <a:pt x="25" y="103"/>
                    <a:pt x="23" y="101"/>
                    <a:pt x="21" y="99"/>
                  </a:cubicBezTo>
                  <a:cubicBezTo>
                    <a:pt x="19" y="97"/>
                    <a:pt x="17" y="95"/>
                    <a:pt x="15" y="93"/>
                  </a:cubicBezTo>
                  <a:cubicBezTo>
                    <a:pt x="12" y="89"/>
                    <a:pt x="9" y="85"/>
                    <a:pt x="7" y="80"/>
                  </a:cubicBezTo>
                  <a:cubicBezTo>
                    <a:pt x="2" y="70"/>
                    <a:pt x="0" y="60"/>
                    <a:pt x="2" y="50"/>
                  </a:cubicBezTo>
                  <a:cubicBezTo>
                    <a:pt x="3" y="41"/>
                    <a:pt x="6" y="32"/>
                    <a:pt x="11" y="25"/>
                  </a:cubicBezTo>
                  <a:cubicBezTo>
                    <a:pt x="12" y="23"/>
                    <a:pt x="14" y="22"/>
                    <a:pt x="15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7" y="18"/>
                    <a:pt x="17" y="18"/>
                  </a:cubicBezTo>
                  <a:cubicBezTo>
                    <a:pt x="18" y="17"/>
                    <a:pt x="18" y="17"/>
                    <a:pt x="19" y="16"/>
                  </a:cubicBezTo>
                  <a:cubicBezTo>
                    <a:pt x="20" y="15"/>
                    <a:pt x="21" y="14"/>
                    <a:pt x="23" y="13"/>
                  </a:cubicBezTo>
                  <a:cubicBezTo>
                    <a:pt x="24" y="12"/>
                    <a:pt x="26" y="10"/>
                    <a:pt x="27" y="9"/>
                  </a:cubicBezTo>
                  <a:cubicBezTo>
                    <a:pt x="29" y="8"/>
                    <a:pt x="30" y="8"/>
                    <a:pt x="32" y="7"/>
                  </a:cubicBezTo>
                  <a:cubicBezTo>
                    <a:pt x="33" y="6"/>
                    <a:pt x="34" y="6"/>
                    <a:pt x="36" y="5"/>
                  </a:cubicBezTo>
                  <a:cubicBezTo>
                    <a:pt x="39" y="4"/>
                    <a:pt x="41" y="3"/>
                    <a:pt x="43" y="2"/>
                  </a:cubicBezTo>
                  <a:cubicBezTo>
                    <a:pt x="48" y="1"/>
                    <a:pt x="52" y="0"/>
                    <a:pt x="54" y="0"/>
                  </a:cubicBezTo>
                  <a:cubicBezTo>
                    <a:pt x="56" y="0"/>
                    <a:pt x="57" y="0"/>
                    <a:pt x="57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0" y="0"/>
                    <a:pt x="60" y="1"/>
                    <a:pt x="61" y="2"/>
                  </a:cubicBezTo>
                  <a:cubicBezTo>
                    <a:pt x="61" y="3"/>
                    <a:pt x="60" y="4"/>
                    <a:pt x="59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6" y="4"/>
                    <a:pt x="55" y="4"/>
                  </a:cubicBezTo>
                  <a:cubicBezTo>
                    <a:pt x="52" y="5"/>
                    <a:pt x="49" y="5"/>
                    <a:pt x="45" y="7"/>
                  </a:cubicBezTo>
                  <a:cubicBezTo>
                    <a:pt x="42" y="7"/>
                    <a:pt x="40" y="8"/>
                    <a:pt x="38" y="9"/>
                  </a:cubicBezTo>
                  <a:cubicBezTo>
                    <a:pt x="36" y="10"/>
                    <a:pt x="35" y="10"/>
                    <a:pt x="34" y="11"/>
                  </a:cubicBezTo>
                  <a:cubicBezTo>
                    <a:pt x="33" y="12"/>
                    <a:pt x="31" y="12"/>
                    <a:pt x="30" y="13"/>
                  </a:cubicBezTo>
                  <a:cubicBezTo>
                    <a:pt x="29" y="14"/>
                    <a:pt x="28" y="15"/>
                    <a:pt x="26" y="16"/>
                  </a:cubicBezTo>
                  <a:cubicBezTo>
                    <a:pt x="25" y="17"/>
                    <a:pt x="24" y="18"/>
                    <a:pt x="22" y="20"/>
                  </a:cubicBezTo>
                  <a:cubicBezTo>
                    <a:pt x="22" y="20"/>
                    <a:pt x="21" y="21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5"/>
                    <a:pt x="16" y="26"/>
                    <a:pt x="15" y="28"/>
                  </a:cubicBezTo>
                  <a:cubicBezTo>
                    <a:pt x="11" y="34"/>
                    <a:pt x="8" y="42"/>
                    <a:pt x="7" y="51"/>
                  </a:cubicBezTo>
                  <a:cubicBezTo>
                    <a:pt x="6" y="60"/>
                    <a:pt x="8" y="69"/>
                    <a:pt x="12" y="77"/>
                  </a:cubicBezTo>
                  <a:cubicBezTo>
                    <a:pt x="14" y="82"/>
                    <a:pt x="16" y="86"/>
                    <a:pt x="20" y="90"/>
                  </a:cubicBezTo>
                  <a:cubicBezTo>
                    <a:pt x="21" y="92"/>
                    <a:pt x="23" y="93"/>
                    <a:pt x="25" y="95"/>
                  </a:cubicBezTo>
                  <a:cubicBezTo>
                    <a:pt x="27" y="97"/>
                    <a:pt x="28" y="98"/>
                    <a:pt x="31" y="100"/>
                  </a:cubicBezTo>
                  <a:cubicBezTo>
                    <a:pt x="35" y="103"/>
                    <a:pt x="39" y="105"/>
                    <a:pt x="44" y="106"/>
                  </a:cubicBezTo>
                  <a:cubicBezTo>
                    <a:pt x="45" y="106"/>
                    <a:pt x="46" y="107"/>
                    <a:pt x="48" y="107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4" y="108"/>
                    <a:pt x="57" y="108"/>
                    <a:pt x="59" y="108"/>
                  </a:cubicBezTo>
                  <a:cubicBezTo>
                    <a:pt x="64" y="108"/>
                    <a:pt x="69" y="107"/>
                    <a:pt x="74" y="106"/>
                  </a:cubicBezTo>
                  <a:cubicBezTo>
                    <a:pt x="79" y="104"/>
                    <a:pt x="83" y="102"/>
                    <a:pt x="87" y="99"/>
                  </a:cubicBezTo>
                  <a:cubicBezTo>
                    <a:pt x="91" y="97"/>
                    <a:pt x="95" y="93"/>
                    <a:pt x="98" y="90"/>
                  </a:cubicBezTo>
                  <a:cubicBezTo>
                    <a:pt x="101" y="86"/>
                    <a:pt x="104" y="82"/>
                    <a:pt x="106" y="77"/>
                  </a:cubicBezTo>
                  <a:cubicBezTo>
                    <a:pt x="108" y="73"/>
                    <a:pt x="109" y="68"/>
                    <a:pt x="110" y="64"/>
                  </a:cubicBezTo>
                  <a:cubicBezTo>
                    <a:pt x="110" y="62"/>
                    <a:pt x="110" y="59"/>
                    <a:pt x="110" y="57"/>
                  </a:cubicBezTo>
                  <a:cubicBezTo>
                    <a:pt x="110" y="55"/>
                    <a:pt x="110" y="53"/>
                    <a:pt x="110" y="51"/>
                  </a:cubicBezTo>
                  <a:cubicBezTo>
                    <a:pt x="109" y="42"/>
                    <a:pt x="106" y="34"/>
                    <a:pt x="102" y="28"/>
                  </a:cubicBezTo>
                  <a:cubicBezTo>
                    <a:pt x="97" y="21"/>
                    <a:pt x="92" y="17"/>
                    <a:pt x="87" y="13"/>
                  </a:cubicBezTo>
                  <a:cubicBezTo>
                    <a:pt x="82" y="9"/>
                    <a:pt x="77" y="8"/>
                    <a:pt x="72" y="6"/>
                  </a:cubicBezTo>
                  <a:cubicBezTo>
                    <a:pt x="70" y="6"/>
                    <a:pt x="68" y="5"/>
                    <a:pt x="67" y="5"/>
                  </a:cubicBezTo>
                  <a:cubicBezTo>
                    <a:pt x="65" y="5"/>
                    <a:pt x="63" y="4"/>
                    <a:pt x="62" y="4"/>
                  </a:cubicBezTo>
                  <a:cubicBezTo>
                    <a:pt x="60" y="4"/>
                    <a:pt x="58" y="4"/>
                    <a:pt x="58" y="4"/>
                  </a:cubicBezTo>
                  <a:cubicBezTo>
                    <a:pt x="57" y="4"/>
                    <a:pt x="56" y="3"/>
                    <a:pt x="56" y="2"/>
                  </a:cubicBezTo>
                  <a:cubicBezTo>
                    <a:pt x="56" y="1"/>
                    <a:pt x="57" y="0"/>
                    <a:pt x="59" y="0"/>
                  </a:cubicBezTo>
                  <a:close/>
                </a:path>
              </a:pathLst>
            </a:custGeom>
            <a:noFill/>
            <a:ln w="3175"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25">
              <a:extLst>
                <a:ext uri="{FF2B5EF4-FFF2-40B4-BE49-F238E27FC236}">
                  <a16:creationId xmlns="" xmlns:a16="http://schemas.microsoft.com/office/drawing/2014/main" id="{2EC6F06B-3DD6-4940-8F11-D4BFB4B67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963" y="4011530"/>
              <a:ext cx="295839" cy="443475"/>
            </a:xfrm>
            <a:custGeom>
              <a:avLst/>
              <a:gdLst>
                <a:gd name="T0" fmla="*/ 25 w 78"/>
                <a:gd name="T1" fmla="*/ 0 h 113"/>
                <a:gd name="T2" fmla="*/ 27 w 78"/>
                <a:gd name="T3" fmla="*/ 0 h 113"/>
                <a:gd name="T4" fmla="*/ 33 w 78"/>
                <a:gd name="T5" fmla="*/ 1 h 113"/>
                <a:gd name="T6" fmla="*/ 53 w 78"/>
                <a:gd name="T7" fmla="*/ 10 h 113"/>
                <a:gd name="T8" fmla="*/ 64 w 78"/>
                <a:gd name="T9" fmla="*/ 19 h 113"/>
                <a:gd name="T10" fmla="*/ 73 w 78"/>
                <a:gd name="T11" fmla="*/ 33 h 113"/>
                <a:gd name="T12" fmla="*/ 77 w 78"/>
                <a:gd name="T13" fmla="*/ 50 h 113"/>
                <a:gd name="T14" fmla="*/ 78 w 78"/>
                <a:gd name="T15" fmla="*/ 54 h 113"/>
                <a:gd name="T16" fmla="*/ 78 w 78"/>
                <a:gd name="T17" fmla="*/ 57 h 113"/>
                <a:gd name="T18" fmla="*/ 78 w 78"/>
                <a:gd name="T19" fmla="*/ 59 h 113"/>
                <a:gd name="T20" fmla="*/ 76 w 78"/>
                <a:gd name="T21" fmla="*/ 68 h 113"/>
                <a:gd name="T22" fmla="*/ 58 w 78"/>
                <a:gd name="T23" fmla="*/ 98 h 113"/>
                <a:gd name="T24" fmla="*/ 31 w 78"/>
                <a:gd name="T25" fmla="*/ 112 h 113"/>
                <a:gd name="T26" fmla="*/ 19 w 78"/>
                <a:gd name="T27" fmla="*/ 113 h 113"/>
                <a:gd name="T28" fmla="*/ 14 w 78"/>
                <a:gd name="T29" fmla="*/ 113 h 113"/>
                <a:gd name="T30" fmla="*/ 9 w 78"/>
                <a:gd name="T31" fmla="*/ 112 h 113"/>
                <a:gd name="T32" fmla="*/ 2 w 78"/>
                <a:gd name="T33" fmla="*/ 111 h 113"/>
                <a:gd name="T34" fmla="*/ 0 w 78"/>
                <a:gd name="T35" fmla="*/ 108 h 113"/>
                <a:gd name="T36" fmla="*/ 2 w 78"/>
                <a:gd name="T37" fmla="*/ 106 h 113"/>
                <a:gd name="T38" fmla="*/ 10 w 78"/>
                <a:gd name="T39" fmla="*/ 108 h 113"/>
                <a:gd name="T40" fmla="*/ 14 w 78"/>
                <a:gd name="T41" fmla="*/ 108 h 113"/>
                <a:gd name="T42" fmla="*/ 19 w 78"/>
                <a:gd name="T43" fmla="*/ 108 h 113"/>
                <a:gd name="T44" fmla="*/ 30 w 78"/>
                <a:gd name="T45" fmla="*/ 107 h 113"/>
                <a:gd name="T46" fmla="*/ 55 w 78"/>
                <a:gd name="T47" fmla="*/ 94 h 113"/>
                <a:gd name="T48" fmla="*/ 71 w 78"/>
                <a:gd name="T49" fmla="*/ 67 h 113"/>
                <a:gd name="T50" fmla="*/ 72 w 78"/>
                <a:gd name="T51" fmla="*/ 59 h 113"/>
                <a:gd name="T52" fmla="*/ 72 w 78"/>
                <a:gd name="T53" fmla="*/ 56 h 113"/>
                <a:gd name="T54" fmla="*/ 72 w 78"/>
                <a:gd name="T55" fmla="*/ 54 h 113"/>
                <a:gd name="T56" fmla="*/ 71 w 78"/>
                <a:gd name="T57" fmla="*/ 50 h 113"/>
                <a:gd name="T58" fmla="*/ 67 w 78"/>
                <a:gd name="T59" fmla="*/ 35 h 113"/>
                <a:gd name="T60" fmla="*/ 50 w 78"/>
                <a:gd name="T61" fmla="*/ 14 h 113"/>
                <a:gd name="T62" fmla="*/ 32 w 78"/>
                <a:gd name="T63" fmla="*/ 5 h 113"/>
                <a:gd name="T64" fmla="*/ 26 w 78"/>
                <a:gd name="T65" fmla="*/ 4 h 113"/>
                <a:gd name="T66" fmla="*/ 24 w 78"/>
                <a:gd name="T67" fmla="*/ 4 h 113"/>
                <a:gd name="T68" fmla="*/ 22 w 78"/>
                <a:gd name="T69" fmla="*/ 1 h 113"/>
                <a:gd name="T70" fmla="*/ 25 w 78"/>
                <a:gd name="T7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" h="113">
                  <a:moveTo>
                    <a:pt x="25" y="0"/>
                  </a:moveTo>
                  <a:cubicBezTo>
                    <a:pt x="25" y="0"/>
                    <a:pt x="25" y="0"/>
                    <a:pt x="27" y="0"/>
                  </a:cubicBezTo>
                  <a:cubicBezTo>
                    <a:pt x="28" y="0"/>
                    <a:pt x="30" y="0"/>
                    <a:pt x="33" y="1"/>
                  </a:cubicBezTo>
                  <a:cubicBezTo>
                    <a:pt x="38" y="2"/>
                    <a:pt x="45" y="5"/>
                    <a:pt x="53" y="10"/>
                  </a:cubicBezTo>
                  <a:cubicBezTo>
                    <a:pt x="56" y="12"/>
                    <a:pt x="60" y="15"/>
                    <a:pt x="64" y="19"/>
                  </a:cubicBezTo>
                  <a:cubicBezTo>
                    <a:pt x="67" y="23"/>
                    <a:pt x="70" y="28"/>
                    <a:pt x="73" y="33"/>
                  </a:cubicBezTo>
                  <a:cubicBezTo>
                    <a:pt x="75" y="38"/>
                    <a:pt x="77" y="44"/>
                    <a:pt x="77" y="50"/>
                  </a:cubicBezTo>
                  <a:cubicBezTo>
                    <a:pt x="77" y="51"/>
                    <a:pt x="78" y="53"/>
                    <a:pt x="78" y="54"/>
                  </a:cubicBezTo>
                  <a:cubicBezTo>
                    <a:pt x="78" y="55"/>
                    <a:pt x="78" y="56"/>
                    <a:pt x="78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7" y="62"/>
                    <a:pt x="77" y="65"/>
                    <a:pt x="76" y="68"/>
                  </a:cubicBezTo>
                  <a:cubicBezTo>
                    <a:pt x="74" y="80"/>
                    <a:pt x="67" y="91"/>
                    <a:pt x="58" y="98"/>
                  </a:cubicBezTo>
                  <a:cubicBezTo>
                    <a:pt x="50" y="105"/>
                    <a:pt x="40" y="110"/>
                    <a:pt x="31" y="112"/>
                  </a:cubicBezTo>
                  <a:cubicBezTo>
                    <a:pt x="27" y="113"/>
                    <a:pt x="23" y="113"/>
                    <a:pt x="19" y="113"/>
                  </a:cubicBezTo>
                  <a:cubicBezTo>
                    <a:pt x="17" y="113"/>
                    <a:pt x="15" y="113"/>
                    <a:pt x="14" y="113"/>
                  </a:cubicBezTo>
                  <a:cubicBezTo>
                    <a:pt x="12" y="112"/>
                    <a:pt x="11" y="112"/>
                    <a:pt x="9" y="112"/>
                  </a:cubicBezTo>
                  <a:cubicBezTo>
                    <a:pt x="4" y="111"/>
                    <a:pt x="2" y="111"/>
                    <a:pt x="2" y="111"/>
                  </a:cubicBezTo>
                  <a:cubicBezTo>
                    <a:pt x="0" y="110"/>
                    <a:pt x="0" y="109"/>
                    <a:pt x="0" y="108"/>
                  </a:cubicBezTo>
                  <a:cubicBezTo>
                    <a:pt x="0" y="107"/>
                    <a:pt x="1" y="106"/>
                    <a:pt x="2" y="106"/>
                  </a:cubicBezTo>
                  <a:cubicBezTo>
                    <a:pt x="2" y="106"/>
                    <a:pt x="5" y="107"/>
                    <a:pt x="10" y="108"/>
                  </a:cubicBezTo>
                  <a:cubicBezTo>
                    <a:pt x="11" y="108"/>
                    <a:pt x="13" y="108"/>
                    <a:pt x="14" y="108"/>
                  </a:cubicBezTo>
                  <a:cubicBezTo>
                    <a:pt x="16" y="108"/>
                    <a:pt x="17" y="108"/>
                    <a:pt x="19" y="108"/>
                  </a:cubicBezTo>
                  <a:cubicBezTo>
                    <a:pt x="22" y="108"/>
                    <a:pt x="26" y="108"/>
                    <a:pt x="30" y="107"/>
                  </a:cubicBezTo>
                  <a:cubicBezTo>
                    <a:pt x="38" y="105"/>
                    <a:pt x="47" y="101"/>
                    <a:pt x="55" y="94"/>
                  </a:cubicBezTo>
                  <a:cubicBezTo>
                    <a:pt x="62" y="87"/>
                    <a:pt x="68" y="77"/>
                    <a:pt x="71" y="67"/>
                  </a:cubicBezTo>
                  <a:cubicBezTo>
                    <a:pt x="71" y="64"/>
                    <a:pt x="71" y="61"/>
                    <a:pt x="72" y="59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2" y="56"/>
                    <a:pt x="72" y="55"/>
                    <a:pt x="72" y="54"/>
                  </a:cubicBezTo>
                  <a:cubicBezTo>
                    <a:pt x="72" y="53"/>
                    <a:pt x="71" y="52"/>
                    <a:pt x="71" y="50"/>
                  </a:cubicBezTo>
                  <a:cubicBezTo>
                    <a:pt x="71" y="45"/>
                    <a:pt x="69" y="40"/>
                    <a:pt x="67" y="35"/>
                  </a:cubicBezTo>
                  <a:cubicBezTo>
                    <a:pt x="63" y="26"/>
                    <a:pt x="56" y="19"/>
                    <a:pt x="50" y="14"/>
                  </a:cubicBezTo>
                  <a:cubicBezTo>
                    <a:pt x="43" y="9"/>
                    <a:pt x="36" y="7"/>
                    <a:pt x="32" y="5"/>
                  </a:cubicBezTo>
                  <a:cubicBezTo>
                    <a:pt x="29" y="5"/>
                    <a:pt x="28" y="4"/>
                    <a:pt x="26" y="4"/>
                  </a:cubicBezTo>
                  <a:cubicBezTo>
                    <a:pt x="25" y="4"/>
                    <a:pt x="24" y="4"/>
                    <a:pt x="24" y="4"/>
                  </a:cubicBezTo>
                  <a:cubicBezTo>
                    <a:pt x="23" y="4"/>
                    <a:pt x="22" y="3"/>
                    <a:pt x="22" y="1"/>
                  </a:cubicBezTo>
                  <a:cubicBezTo>
                    <a:pt x="23" y="0"/>
                    <a:pt x="24" y="0"/>
                    <a:pt x="25" y="0"/>
                  </a:cubicBezTo>
                  <a:close/>
                </a:path>
              </a:pathLst>
            </a:custGeom>
            <a:noFill/>
            <a:ln w="3175"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26">
              <a:extLst>
                <a:ext uri="{FF2B5EF4-FFF2-40B4-BE49-F238E27FC236}">
                  <a16:creationId xmlns="" xmlns:a16="http://schemas.microsoft.com/office/drawing/2014/main" id="{BDB96BB2-E6A8-4897-AB92-99A2D2894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279" y="1880688"/>
              <a:ext cx="354744" cy="373168"/>
            </a:xfrm>
            <a:custGeom>
              <a:avLst/>
              <a:gdLst>
                <a:gd name="T0" fmla="*/ 60 w 93"/>
                <a:gd name="T1" fmla="*/ 2 h 95"/>
                <a:gd name="T2" fmla="*/ 59 w 93"/>
                <a:gd name="T3" fmla="*/ 2 h 95"/>
                <a:gd name="T4" fmla="*/ 26 w 93"/>
                <a:gd name="T5" fmla="*/ 22 h 95"/>
                <a:gd name="T6" fmla="*/ 22 w 93"/>
                <a:gd name="T7" fmla="*/ 40 h 95"/>
                <a:gd name="T8" fmla="*/ 11 w 93"/>
                <a:gd name="T9" fmla="*/ 55 h 95"/>
                <a:gd name="T10" fmla="*/ 3 w 93"/>
                <a:gd name="T11" fmla="*/ 60 h 95"/>
                <a:gd name="T12" fmla="*/ 0 w 93"/>
                <a:gd name="T13" fmla="*/ 68 h 95"/>
                <a:gd name="T14" fmla="*/ 15 w 93"/>
                <a:gd name="T15" fmla="*/ 75 h 95"/>
                <a:gd name="T16" fmla="*/ 67 w 93"/>
                <a:gd name="T17" fmla="*/ 89 h 95"/>
                <a:gd name="T18" fmla="*/ 81 w 93"/>
                <a:gd name="T19" fmla="*/ 92 h 95"/>
                <a:gd name="T20" fmla="*/ 91 w 93"/>
                <a:gd name="T21" fmla="*/ 92 h 95"/>
                <a:gd name="T22" fmla="*/ 92 w 93"/>
                <a:gd name="T23" fmla="*/ 83 h 95"/>
                <a:gd name="T24" fmla="*/ 88 w 93"/>
                <a:gd name="T25" fmla="*/ 75 h 95"/>
                <a:gd name="T26" fmla="*/ 85 w 93"/>
                <a:gd name="T27" fmla="*/ 56 h 95"/>
                <a:gd name="T28" fmla="*/ 90 w 93"/>
                <a:gd name="T29" fmla="*/ 39 h 95"/>
                <a:gd name="T30" fmla="*/ 71 w 93"/>
                <a:gd name="T31" fmla="*/ 5 h 95"/>
                <a:gd name="T32" fmla="*/ 60 w 93"/>
                <a:gd name="T33" fmla="*/ 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95">
                  <a:moveTo>
                    <a:pt x="60" y="2"/>
                  </a:moveTo>
                  <a:cubicBezTo>
                    <a:pt x="60" y="2"/>
                    <a:pt x="60" y="2"/>
                    <a:pt x="59" y="2"/>
                  </a:cubicBezTo>
                  <a:cubicBezTo>
                    <a:pt x="45" y="0"/>
                    <a:pt x="31" y="9"/>
                    <a:pt x="26" y="22"/>
                  </a:cubicBezTo>
                  <a:cubicBezTo>
                    <a:pt x="24" y="28"/>
                    <a:pt x="24" y="34"/>
                    <a:pt x="22" y="40"/>
                  </a:cubicBezTo>
                  <a:cubicBezTo>
                    <a:pt x="20" y="46"/>
                    <a:pt x="16" y="51"/>
                    <a:pt x="11" y="55"/>
                  </a:cubicBezTo>
                  <a:cubicBezTo>
                    <a:pt x="8" y="57"/>
                    <a:pt x="6" y="58"/>
                    <a:pt x="3" y="60"/>
                  </a:cubicBezTo>
                  <a:cubicBezTo>
                    <a:pt x="1" y="62"/>
                    <a:pt x="0" y="65"/>
                    <a:pt x="0" y="68"/>
                  </a:cubicBezTo>
                  <a:cubicBezTo>
                    <a:pt x="1" y="74"/>
                    <a:pt x="10" y="74"/>
                    <a:pt x="15" y="75"/>
                  </a:cubicBezTo>
                  <a:cubicBezTo>
                    <a:pt x="22" y="77"/>
                    <a:pt x="57" y="86"/>
                    <a:pt x="67" y="89"/>
                  </a:cubicBezTo>
                  <a:cubicBezTo>
                    <a:pt x="72" y="90"/>
                    <a:pt x="77" y="91"/>
                    <a:pt x="81" y="92"/>
                  </a:cubicBezTo>
                  <a:cubicBezTo>
                    <a:pt x="84" y="94"/>
                    <a:pt x="88" y="95"/>
                    <a:pt x="91" y="92"/>
                  </a:cubicBezTo>
                  <a:cubicBezTo>
                    <a:pt x="93" y="90"/>
                    <a:pt x="93" y="86"/>
                    <a:pt x="92" y="83"/>
                  </a:cubicBezTo>
                  <a:cubicBezTo>
                    <a:pt x="91" y="80"/>
                    <a:pt x="89" y="78"/>
                    <a:pt x="88" y="75"/>
                  </a:cubicBezTo>
                  <a:cubicBezTo>
                    <a:pt x="85" y="69"/>
                    <a:pt x="84" y="63"/>
                    <a:pt x="85" y="56"/>
                  </a:cubicBezTo>
                  <a:cubicBezTo>
                    <a:pt x="86" y="51"/>
                    <a:pt x="89" y="45"/>
                    <a:pt x="90" y="39"/>
                  </a:cubicBezTo>
                  <a:cubicBezTo>
                    <a:pt x="93" y="25"/>
                    <a:pt x="84" y="10"/>
                    <a:pt x="71" y="5"/>
                  </a:cubicBezTo>
                  <a:lnTo>
                    <a:pt x="60" y="2"/>
                  </a:lnTo>
                  <a:close/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27">
              <a:extLst>
                <a:ext uri="{FF2B5EF4-FFF2-40B4-BE49-F238E27FC236}">
                  <a16:creationId xmlns="" xmlns:a16="http://schemas.microsoft.com/office/drawing/2014/main" id="{581A12A9-E9FA-4BCC-8932-C78A3086C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619" y="2190308"/>
              <a:ext cx="121739" cy="82475"/>
            </a:xfrm>
            <a:custGeom>
              <a:avLst/>
              <a:gdLst>
                <a:gd name="T0" fmla="*/ 2 w 32"/>
                <a:gd name="T1" fmla="*/ 0 h 21"/>
                <a:gd name="T2" fmla="*/ 6 w 32"/>
                <a:gd name="T3" fmla="*/ 15 h 21"/>
                <a:gd name="T4" fmla="*/ 21 w 32"/>
                <a:gd name="T5" fmla="*/ 19 h 21"/>
                <a:gd name="T6" fmla="*/ 32 w 32"/>
                <a:gd name="T7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1">
                  <a:moveTo>
                    <a:pt x="2" y="0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0" y="19"/>
                    <a:pt x="16" y="21"/>
                    <a:pt x="21" y="19"/>
                  </a:cubicBezTo>
                  <a:cubicBezTo>
                    <a:pt x="26" y="18"/>
                    <a:pt x="31" y="13"/>
                    <a:pt x="32" y="8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28">
              <a:extLst>
                <a:ext uri="{FF2B5EF4-FFF2-40B4-BE49-F238E27FC236}">
                  <a16:creationId xmlns="" xmlns:a16="http://schemas.microsoft.com/office/drawing/2014/main" id="{7FBE88C4-913F-454E-AFFA-D9A827B60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212" y="1767115"/>
              <a:ext cx="60215" cy="128445"/>
            </a:xfrm>
            <a:custGeom>
              <a:avLst/>
              <a:gdLst>
                <a:gd name="T0" fmla="*/ 0 w 16"/>
                <a:gd name="T1" fmla="*/ 31 h 33"/>
                <a:gd name="T2" fmla="*/ 6 w 16"/>
                <a:gd name="T3" fmla="*/ 7 h 33"/>
                <a:gd name="T4" fmla="*/ 8 w 16"/>
                <a:gd name="T5" fmla="*/ 2 h 33"/>
                <a:gd name="T6" fmla="*/ 13 w 16"/>
                <a:gd name="T7" fmla="*/ 1 h 33"/>
                <a:gd name="T8" fmla="*/ 15 w 16"/>
                <a:gd name="T9" fmla="*/ 4 h 33"/>
                <a:gd name="T10" fmla="*/ 16 w 16"/>
                <a:gd name="T11" fmla="*/ 9 h 33"/>
                <a:gd name="T12" fmla="*/ 8 w 16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3">
                  <a:moveTo>
                    <a:pt x="0" y="31"/>
                  </a:moveTo>
                  <a:cubicBezTo>
                    <a:pt x="1" y="22"/>
                    <a:pt x="3" y="15"/>
                    <a:pt x="6" y="7"/>
                  </a:cubicBezTo>
                  <a:cubicBezTo>
                    <a:pt x="6" y="5"/>
                    <a:pt x="7" y="3"/>
                    <a:pt x="8" y="2"/>
                  </a:cubicBezTo>
                  <a:cubicBezTo>
                    <a:pt x="9" y="1"/>
                    <a:pt x="11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5" y="6"/>
                    <a:pt x="16" y="8"/>
                    <a:pt x="16" y="9"/>
                  </a:cubicBezTo>
                  <a:cubicBezTo>
                    <a:pt x="16" y="18"/>
                    <a:pt x="13" y="27"/>
                    <a:pt x="8" y="33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29">
              <a:extLst>
                <a:ext uri="{FF2B5EF4-FFF2-40B4-BE49-F238E27FC236}">
                  <a16:creationId xmlns="" xmlns:a16="http://schemas.microsoft.com/office/drawing/2014/main" id="{73378166-2029-4239-91F7-462D1E083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4134" y="2241687"/>
              <a:ext cx="53669" cy="47322"/>
            </a:xfrm>
            <a:custGeom>
              <a:avLst/>
              <a:gdLst>
                <a:gd name="T0" fmla="*/ 14 w 14"/>
                <a:gd name="T1" fmla="*/ 0 h 12"/>
                <a:gd name="T2" fmla="*/ 0 w 14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cubicBezTo>
                    <a:pt x="9" y="4"/>
                    <a:pt x="5" y="8"/>
                    <a:pt x="0" y="12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30">
              <a:extLst>
                <a:ext uri="{FF2B5EF4-FFF2-40B4-BE49-F238E27FC236}">
                  <a16:creationId xmlns="" xmlns:a16="http://schemas.microsoft.com/office/drawing/2014/main" id="{18B6180B-E02F-4D62-8177-5AAF349F6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611" y="1950995"/>
              <a:ext cx="34035" cy="223089"/>
            </a:xfrm>
            <a:custGeom>
              <a:avLst/>
              <a:gdLst>
                <a:gd name="T0" fmla="*/ 0 w 9"/>
                <a:gd name="T1" fmla="*/ 0 h 57"/>
                <a:gd name="T2" fmla="*/ 9 w 9"/>
                <a:gd name="T3" fmla="*/ 17 h 57"/>
                <a:gd name="T4" fmla="*/ 4 w 9"/>
                <a:gd name="T5" fmla="*/ 37 h 57"/>
                <a:gd name="T6" fmla="*/ 5 w 9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7">
                  <a:moveTo>
                    <a:pt x="0" y="0"/>
                  </a:moveTo>
                  <a:cubicBezTo>
                    <a:pt x="6" y="3"/>
                    <a:pt x="9" y="11"/>
                    <a:pt x="9" y="17"/>
                  </a:cubicBezTo>
                  <a:cubicBezTo>
                    <a:pt x="8" y="24"/>
                    <a:pt x="6" y="30"/>
                    <a:pt x="4" y="37"/>
                  </a:cubicBezTo>
                  <a:cubicBezTo>
                    <a:pt x="2" y="43"/>
                    <a:pt x="1" y="51"/>
                    <a:pt x="5" y="57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31">
              <a:extLst>
                <a:ext uri="{FF2B5EF4-FFF2-40B4-BE49-F238E27FC236}">
                  <a16:creationId xmlns="" xmlns:a16="http://schemas.microsoft.com/office/drawing/2014/main" id="{BEB021F3-AC29-4C06-9982-7024A0532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800" y="2311994"/>
              <a:ext cx="19635" cy="90587"/>
            </a:xfrm>
            <a:custGeom>
              <a:avLst/>
              <a:gdLst>
                <a:gd name="T0" fmla="*/ 5 w 5"/>
                <a:gd name="T1" fmla="*/ 0 h 23"/>
                <a:gd name="T2" fmla="*/ 0 w 5"/>
                <a:gd name="T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23">
                  <a:moveTo>
                    <a:pt x="5" y="0"/>
                  </a:moveTo>
                  <a:cubicBezTo>
                    <a:pt x="3" y="7"/>
                    <a:pt x="1" y="15"/>
                    <a:pt x="0" y="23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32">
              <a:extLst>
                <a:ext uri="{FF2B5EF4-FFF2-40B4-BE49-F238E27FC236}">
                  <a16:creationId xmlns="" xmlns:a16="http://schemas.microsoft.com/office/drawing/2014/main" id="{00F512D2-F062-48D5-9648-8388DE99F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830" y="2295769"/>
              <a:ext cx="61524" cy="63546"/>
            </a:xfrm>
            <a:custGeom>
              <a:avLst/>
              <a:gdLst>
                <a:gd name="T0" fmla="*/ 0 w 16"/>
                <a:gd name="T1" fmla="*/ 0 h 16"/>
                <a:gd name="T2" fmla="*/ 16 w 16"/>
                <a:gd name="T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6">
                  <a:moveTo>
                    <a:pt x="0" y="0"/>
                  </a:moveTo>
                  <a:cubicBezTo>
                    <a:pt x="5" y="5"/>
                    <a:pt x="10" y="11"/>
                    <a:pt x="16" y="16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1">
              <a:extLst>
                <a:ext uri="{FF2B5EF4-FFF2-40B4-BE49-F238E27FC236}">
                  <a16:creationId xmlns="" xmlns:a16="http://schemas.microsoft.com/office/drawing/2014/main" id="{D5B7A25D-BCF3-4C88-A469-9ECC99D12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845" y="2539139"/>
              <a:ext cx="307620" cy="443475"/>
            </a:xfrm>
            <a:custGeom>
              <a:avLst/>
              <a:gdLst>
                <a:gd name="T0" fmla="*/ 6 w 81"/>
                <a:gd name="T1" fmla="*/ 59 h 113"/>
                <a:gd name="T2" fmla="*/ 2 w 81"/>
                <a:gd name="T3" fmla="*/ 33 h 113"/>
                <a:gd name="T4" fmla="*/ 22 w 81"/>
                <a:gd name="T5" fmla="*/ 6 h 113"/>
                <a:gd name="T6" fmla="*/ 64 w 81"/>
                <a:gd name="T7" fmla="*/ 10 h 113"/>
                <a:gd name="T8" fmla="*/ 78 w 81"/>
                <a:gd name="T9" fmla="*/ 50 h 113"/>
                <a:gd name="T10" fmla="*/ 66 w 81"/>
                <a:gd name="T11" fmla="*/ 76 h 113"/>
                <a:gd name="T12" fmla="*/ 49 w 81"/>
                <a:gd name="T13" fmla="*/ 100 h 113"/>
                <a:gd name="T14" fmla="*/ 41 w 81"/>
                <a:gd name="T15" fmla="*/ 112 h 113"/>
                <a:gd name="T16" fmla="*/ 32 w 81"/>
                <a:gd name="T17" fmla="*/ 106 h 113"/>
                <a:gd name="T18" fmla="*/ 6 w 81"/>
                <a:gd name="T19" fmla="*/ 5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13">
                  <a:moveTo>
                    <a:pt x="6" y="59"/>
                  </a:moveTo>
                  <a:cubicBezTo>
                    <a:pt x="3" y="51"/>
                    <a:pt x="0" y="42"/>
                    <a:pt x="2" y="33"/>
                  </a:cubicBezTo>
                  <a:cubicBezTo>
                    <a:pt x="3" y="21"/>
                    <a:pt x="12" y="11"/>
                    <a:pt x="22" y="6"/>
                  </a:cubicBezTo>
                  <a:cubicBezTo>
                    <a:pt x="35" y="0"/>
                    <a:pt x="52" y="1"/>
                    <a:pt x="64" y="10"/>
                  </a:cubicBezTo>
                  <a:cubicBezTo>
                    <a:pt x="76" y="20"/>
                    <a:pt x="81" y="36"/>
                    <a:pt x="78" y="50"/>
                  </a:cubicBezTo>
                  <a:cubicBezTo>
                    <a:pt x="76" y="59"/>
                    <a:pt x="71" y="68"/>
                    <a:pt x="66" y="76"/>
                  </a:cubicBezTo>
                  <a:cubicBezTo>
                    <a:pt x="61" y="84"/>
                    <a:pt x="55" y="92"/>
                    <a:pt x="49" y="100"/>
                  </a:cubicBezTo>
                  <a:cubicBezTo>
                    <a:pt x="47" y="103"/>
                    <a:pt x="44" y="111"/>
                    <a:pt x="41" y="112"/>
                  </a:cubicBezTo>
                  <a:cubicBezTo>
                    <a:pt x="37" y="113"/>
                    <a:pt x="34" y="108"/>
                    <a:pt x="32" y="106"/>
                  </a:cubicBezTo>
                  <a:cubicBezTo>
                    <a:pt x="21" y="92"/>
                    <a:pt x="13" y="76"/>
                    <a:pt x="6" y="59"/>
                  </a:cubicBezTo>
                  <a:close/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2">
              <a:extLst>
                <a:ext uri="{FF2B5EF4-FFF2-40B4-BE49-F238E27FC236}">
                  <a16:creationId xmlns="" xmlns:a16="http://schemas.microsoft.com/office/drawing/2014/main" id="{2EAE80B8-8CFD-426A-8471-69949AFD7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206" y="2606742"/>
              <a:ext cx="195044" cy="160894"/>
            </a:xfrm>
            <a:custGeom>
              <a:avLst/>
              <a:gdLst>
                <a:gd name="T0" fmla="*/ 17 w 51"/>
                <a:gd name="T1" fmla="*/ 38 h 41"/>
                <a:gd name="T2" fmla="*/ 38 w 51"/>
                <a:gd name="T3" fmla="*/ 36 h 41"/>
                <a:gd name="T4" fmla="*/ 22 w 51"/>
                <a:gd name="T5" fmla="*/ 5 h 41"/>
                <a:gd name="T6" fmla="*/ 17 w 51"/>
                <a:gd name="T7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1">
                  <a:moveTo>
                    <a:pt x="17" y="38"/>
                  </a:moveTo>
                  <a:cubicBezTo>
                    <a:pt x="24" y="41"/>
                    <a:pt x="32" y="40"/>
                    <a:pt x="38" y="36"/>
                  </a:cubicBezTo>
                  <a:cubicBezTo>
                    <a:pt x="51" y="26"/>
                    <a:pt x="42" y="0"/>
                    <a:pt x="22" y="5"/>
                  </a:cubicBezTo>
                  <a:cubicBezTo>
                    <a:pt x="5" y="9"/>
                    <a:pt x="0" y="31"/>
                    <a:pt x="17" y="38"/>
                  </a:cubicBezTo>
                  <a:close/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43">
              <a:extLst>
                <a:ext uri="{FF2B5EF4-FFF2-40B4-BE49-F238E27FC236}">
                  <a16:creationId xmlns="" xmlns:a16="http://schemas.microsoft.com/office/drawing/2014/main" id="{BBC08B95-00E7-406C-A1A5-80508D849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060" y="2955573"/>
              <a:ext cx="163627" cy="66250"/>
            </a:xfrm>
            <a:custGeom>
              <a:avLst/>
              <a:gdLst>
                <a:gd name="T0" fmla="*/ 16 w 43"/>
                <a:gd name="T1" fmla="*/ 0 h 17"/>
                <a:gd name="T2" fmla="*/ 5 w 43"/>
                <a:gd name="T3" fmla="*/ 4 h 17"/>
                <a:gd name="T4" fmla="*/ 3 w 43"/>
                <a:gd name="T5" fmla="*/ 14 h 17"/>
                <a:gd name="T6" fmla="*/ 12 w 43"/>
                <a:gd name="T7" fmla="*/ 17 h 17"/>
                <a:gd name="T8" fmla="*/ 34 w 43"/>
                <a:gd name="T9" fmla="*/ 14 h 17"/>
                <a:gd name="T10" fmla="*/ 40 w 43"/>
                <a:gd name="T11" fmla="*/ 11 h 17"/>
                <a:gd name="T12" fmla="*/ 42 w 43"/>
                <a:gd name="T13" fmla="*/ 5 h 17"/>
                <a:gd name="T14" fmla="*/ 38 w 43"/>
                <a:gd name="T15" fmla="*/ 1 h 17"/>
                <a:gd name="T16" fmla="*/ 31 w 43"/>
                <a:gd name="T17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7">
                  <a:moveTo>
                    <a:pt x="16" y="0"/>
                  </a:moveTo>
                  <a:cubicBezTo>
                    <a:pt x="12" y="1"/>
                    <a:pt x="8" y="2"/>
                    <a:pt x="5" y="4"/>
                  </a:cubicBezTo>
                  <a:cubicBezTo>
                    <a:pt x="2" y="6"/>
                    <a:pt x="0" y="11"/>
                    <a:pt x="3" y="14"/>
                  </a:cubicBezTo>
                  <a:cubicBezTo>
                    <a:pt x="5" y="17"/>
                    <a:pt x="9" y="17"/>
                    <a:pt x="12" y="17"/>
                  </a:cubicBezTo>
                  <a:cubicBezTo>
                    <a:pt x="20" y="17"/>
                    <a:pt x="27" y="16"/>
                    <a:pt x="34" y="14"/>
                  </a:cubicBezTo>
                  <a:cubicBezTo>
                    <a:pt x="36" y="13"/>
                    <a:pt x="38" y="13"/>
                    <a:pt x="40" y="11"/>
                  </a:cubicBezTo>
                  <a:cubicBezTo>
                    <a:pt x="42" y="10"/>
                    <a:pt x="43" y="8"/>
                    <a:pt x="42" y="5"/>
                  </a:cubicBezTo>
                  <a:cubicBezTo>
                    <a:pt x="42" y="3"/>
                    <a:pt x="40" y="2"/>
                    <a:pt x="38" y="1"/>
                  </a:cubicBezTo>
                  <a:cubicBezTo>
                    <a:pt x="35" y="1"/>
                    <a:pt x="33" y="1"/>
                    <a:pt x="31" y="1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44">
              <a:extLst>
                <a:ext uri="{FF2B5EF4-FFF2-40B4-BE49-F238E27FC236}">
                  <a16:creationId xmlns="" xmlns:a16="http://schemas.microsoft.com/office/drawing/2014/main" id="{B7A76310-F4CF-4381-9A30-D3D5570F6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957" y="4290053"/>
              <a:ext cx="45815" cy="160894"/>
            </a:xfrm>
            <a:custGeom>
              <a:avLst/>
              <a:gdLst>
                <a:gd name="T0" fmla="*/ 12 w 12"/>
                <a:gd name="T1" fmla="*/ 41 h 41"/>
                <a:gd name="T2" fmla="*/ 3 w 12"/>
                <a:gd name="T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41">
                  <a:moveTo>
                    <a:pt x="12" y="41"/>
                  </a:moveTo>
                  <a:cubicBezTo>
                    <a:pt x="3" y="31"/>
                    <a:pt x="0" y="14"/>
                    <a:pt x="3" y="0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45">
              <a:extLst>
                <a:ext uri="{FF2B5EF4-FFF2-40B4-BE49-F238E27FC236}">
                  <a16:creationId xmlns="" xmlns:a16="http://schemas.microsoft.com/office/drawing/2014/main" id="{6B3E5EBB-0771-455F-BAFA-728EEC630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429" y="4290053"/>
              <a:ext cx="247405" cy="129797"/>
            </a:xfrm>
            <a:custGeom>
              <a:avLst/>
              <a:gdLst>
                <a:gd name="T0" fmla="*/ 0 w 65"/>
                <a:gd name="T1" fmla="*/ 0 h 33"/>
                <a:gd name="T2" fmla="*/ 65 w 65"/>
                <a:gd name="T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5" h="33">
                  <a:moveTo>
                    <a:pt x="0" y="0"/>
                  </a:moveTo>
                  <a:cubicBezTo>
                    <a:pt x="15" y="20"/>
                    <a:pt x="40" y="33"/>
                    <a:pt x="65" y="33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46">
              <a:extLst>
                <a:ext uri="{FF2B5EF4-FFF2-40B4-BE49-F238E27FC236}">
                  <a16:creationId xmlns="" xmlns:a16="http://schemas.microsoft.com/office/drawing/2014/main" id="{7AD54657-819D-4630-8622-88033E40C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980" y="4267068"/>
              <a:ext cx="179335" cy="148726"/>
            </a:xfrm>
            <a:custGeom>
              <a:avLst/>
              <a:gdLst>
                <a:gd name="T0" fmla="*/ 2 w 47"/>
                <a:gd name="T1" fmla="*/ 38 h 38"/>
                <a:gd name="T2" fmla="*/ 6 w 47"/>
                <a:gd name="T3" fmla="*/ 14 h 38"/>
                <a:gd name="T4" fmla="*/ 28 w 47"/>
                <a:gd name="T5" fmla="*/ 1 h 38"/>
                <a:gd name="T6" fmla="*/ 47 w 47"/>
                <a:gd name="T7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38">
                  <a:moveTo>
                    <a:pt x="2" y="38"/>
                  </a:moveTo>
                  <a:cubicBezTo>
                    <a:pt x="0" y="30"/>
                    <a:pt x="1" y="21"/>
                    <a:pt x="6" y="14"/>
                  </a:cubicBezTo>
                  <a:cubicBezTo>
                    <a:pt x="11" y="6"/>
                    <a:pt x="19" y="1"/>
                    <a:pt x="28" y="1"/>
                  </a:cubicBezTo>
                  <a:cubicBezTo>
                    <a:pt x="35" y="0"/>
                    <a:pt x="42" y="4"/>
                    <a:pt x="47" y="9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47">
              <a:extLst>
                <a:ext uri="{FF2B5EF4-FFF2-40B4-BE49-F238E27FC236}">
                  <a16:creationId xmlns="" xmlns:a16="http://schemas.microsoft.com/office/drawing/2014/main" id="{BFB8E88F-5F90-402B-AC99-A44CD77B8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243" y="4273829"/>
              <a:ext cx="113884" cy="154134"/>
            </a:xfrm>
            <a:custGeom>
              <a:avLst/>
              <a:gdLst>
                <a:gd name="T0" fmla="*/ 0 w 30"/>
                <a:gd name="T1" fmla="*/ 8 h 39"/>
                <a:gd name="T2" fmla="*/ 22 w 30"/>
                <a:gd name="T3" fmla="*/ 0 h 39"/>
                <a:gd name="T4" fmla="*/ 5 w 30"/>
                <a:gd name="T5" fmla="*/ 23 h 39"/>
                <a:gd name="T6" fmla="*/ 30 w 30"/>
                <a:gd name="T7" fmla="*/ 17 h 39"/>
                <a:gd name="T8" fmla="*/ 10 w 30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9">
                  <a:moveTo>
                    <a:pt x="0" y="8"/>
                  </a:moveTo>
                  <a:cubicBezTo>
                    <a:pt x="7" y="5"/>
                    <a:pt x="16" y="2"/>
                    <a:pt x="22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3" y="25"/>
                    <a:pt x="17" y="32"/>
                    <a:pt x="10" y="39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48">
              <a:extLst>
                <a:ext uri="{FF2B5EF4-FFF2-40B4-BE49-F238E27FC236}">
                  <a16:creationId xmlns="" xmlns:a16="http://schemas.microsoft.com/office/drawing/2014/main" id="{CF185772-1922-44EB-81CF-D02ECF2D0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922" y="4427963"/>
              <a:ext cx="509209" cy="317733"/>
            </a:xfrm>
            <a:custGeom>
              <a:avLst/>
              <a:gdLst>
                <a:gd name="T0" fmla="*/ 0 w 134"/>
                <a:gd name="T1" fmla="*/ 67 h 81"/>
                <a:gd name="T2" fmla="*/ 86 w 134"/>
                <a:gd name="T3" fmla="*/ 69 h 81"/>
                <a:gd name="T4" fmla="*/ 133 w 134"/>
                <a:gd name="T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81">
                  <a:moveTo>
                    <a:pt x="0" y="67"/>
                  </a:moveTo>
                  <a:cubicBezTo>
                    <a:pt x="27" y="78"/>
                    <a:pt x="59" y="81"/>
                    <a:pt x="86" y="69"/>
                  </a:cubicBezTo>
                  <a:cubicBezTo>
                    <a:pt x="113" y="57"/>
                    <a:pt x="134" y="30"/>
                    <a:pt x="133" y="0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49">
              <a:extLst>
                <a:ext uri="{FF2B5EF4-FFF2-40B4-BE49-F238E27FC236}">
                  <a16:creationId xmlns="" xmlns:a16="http://schemas.microsoft.com/office/drawing/2014/main" id="{DC31B7CD-FA35-48AD-A475-AA9BA3FA1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995" y="4632123"/>
              <a:ext cx="189808" cy="54082"/>
            </a:xfrm>
            <a:custGeom>
              <a:avLst/>
              <a:gdLst>
                <a:gd name="T0" fmla="*/ 0 w 50"/>
                <a:gd name="T1" fmla="*/ 14 h 14"/>
                <a:gd name="T2" fmla="*/ 50 w 50"/>
                <a:gd name="T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" h="14">
                  <a:moveTo>
                    <a:pt x="0" y="14"/>
                  </a:moveTo>
                  <a:cubicBezTo>
                    <a:pt x="17" y="13"/>
                    <a:pt x="34" y="8"/>
                    <a:pt x="50" y="0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50">
              <a:extLst>
                <a:ext uri="{FF2B5EF4-FFF2-40B4-BE49-F238E27FC236}">
                  <a16:creationId xmlns="" xmlns:a16="http://schemas.microsoft.com/office/drawing/2014/main" id="{049671E8-83CA-4C9C-AC7F-B139D2BF0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8210" y="4560465"/>
              <a:ext cx="129593" cy="71659"/>
            </a:xfrm>
            <a:custGeom>
              <a:avLst/>
              <a:gdLst>
                <a:gd name="T0" fmla="*/ 0 w 34"/>
                <a:gd name="T1" fmla="*/ 0 h 18"/>
                <a:gd name="T2" fmla="*/ 34 w 34"/>
                <a:gd name="T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4" h="18">
                  <a:moveTo>
                    <a:pt x="0" y="0"/>
                  </a:moveTo>
                  <a:cubicBezTo>
                    <a:pt x="8" y="10"/>
                    <a:pt x="22" y="16"/>
                    <a:pt x="34" y="18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51">
              <a:extLst>
                <a:ext uri="{FF2B5EF4-FFF2-40B4-BE49-F238E27FC236}">
                  <a16:creationId xmlns="" xmlns:a16="http://schemas.microsoft.com/office/drawing/2014/main" id="{2BE8BBE8-9616-47C9-96E6-151443B88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8210" y="4552352"/>
              <a:ext cx="65451" cy="8112"/>
            </a:xfrm>
            <a:custGeom>
              <a:avLst/>
              <a:gdLst>
                <a:gd name="T0" fmla="*/ 0 w 17"/>
                <a:gd name="T1" fmla="*/ 2 h 2"/>
                <a:gd name="T2" fmla="*/ 17 w 17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" h="2">
                  <a:moveTo>
                    <a:pt x="0" y="2"/>
                  </a:moveTo>
                  <a:cubicBezTo>
                    <a:pt x="5" y="2"/>
                    <a:pt x="12" y="0"/>
                    <a:pt x="17" y="0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52">
              <a:extLst>
                <a:ext uri="{FF2B5EF4-FFF2-40B4-BE49-F238E27FC236}">
                  <a16:creationId xmlns="" xmlns:a16="http://schemas.microsoft.com/office/drawing/2014/main" id="{5304C031-FF72-4832-82CB-522614E32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030" y="4450948"/>
              <a:ext cx="98176" cy="98700"/>
            </a:xfrm>
            <a:custGeom>
              <a:avLst/>
              <a:gdLst>
                <a:gd name="T0" fmla="*/ 26 w 26"/>
                <a:gd name="T1" fmla="*/ 25 h 25"/>
                <a:gd name="T2" fmla="*/ 0 w 26"/>
                <a:gd name="T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25">
                  <a:moveTo>
                    <a:pt x="26" y="25"/>
                  </a:moveTo>
                  <a:cubicBezTo>
                    <a:pt x="13" y="23"/>
                    <a:pt x="3" y="12"/>
                    <a:pt x="0" y="0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53">
              <a:extLst>
                <a:ext uri="{FF2B5EF4-FFF2-40B4-BE49-F238E27FC236}">
                  <a16:creationId xmlns="" xmlns:a16="http://schemas.microsoft.com/office/drawing/2014/main" id="{918D4D67-5340-4DAC-A8BC-AFDA71B26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030" y="4450948"/>
              <a:ext cx="41889" cy="0"/>
            </a:xfrm>
            <a:custGeom>
              <a:avLst/>
              <a:gdLst>
                <a:gd name="T0" fmla="*/ 0 w 11"/>
                <a:gd name="T1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cubicBezTo>
                    <a:pt x="3" y="0"/>
                    <a:pt x="8" y="0"/>
                    <a:pt x="11" y="0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54">
              <a:extLst>
                <a:ext uri="{FF2B5EF4-FFF2-40B4-BE49-F238E27FC236}">
                  <a16:creationId xmlns="" xmlns:a16="http://schemas.microsoft.com/office/drawing/2014/main" id="{2338A191-992A-44DE-9C01-CB41BABCD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945" y="4463117"/>
              <a:ext cx="121739" cy="156839"/>
            </a:xfrm>
            <a:custGeom>
              <a:avLst/>
              <a:gdLst>
                <a:gd name="T0" fmla="*/ 0 w 32"/>
                <a:gd name="T1" fmla="*/ 40 h 40"/>
                <a:gd name="T2" fmla="*/ 21 w 32"/>
                <a:gd name="T3" fmla="*/ 28 h 40"/>
                <a:gd name="T4" fmla="*/ 28 w 3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40">
                  <a:moveTo>
                    <a:pt x="0" y="40"/>
                  </a:moveTo>
                  <a:cubicBezTo>
                    <a:pt x="8" y="38"/>
                    <a:pt x="16" y="34"/>
                    <a:pt x="21" y="28"/>
                  </a:cubicBezTo>
                  <a:cubicBezTo>
                    <a:pt x="28" y="21"/>
                    <a:pt x="32" y="9"/>
                    <a:pt x="28" y="0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55">
              <a:extLst>
                <a:ext uri="{FF2B5EF4-FFF2-40B4-BE49-F238E27FC236}">
                  <a16:creationId xmlns="" xmlns:a16="http://schemas.microsoft.com/office/drawing/2014/main" id="{BFEFA225-1A03-4E0D-B42E-6E7B6B73C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801" y="4145383"/>
              <a:ext cx="10472" cy="70307"/>
            </a:xfrm>
            <a:custGeom>
              <a:avLst/>
              <a:gdLst>
                <a:gd name="T0" fmla="*/ 0 w 3"/>
                <a:gd name="T1" fmla="*/ 18 h 18"/>
                <a:gd name="T2" fmla="*/ 3 w 3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18">
                  <a:moveTo>
                    <a:pt x="0" y="18"/>
                  </a:moveTo>
                  <a:cubicBezTo>
                    <a:pt x="1" y="12"/>
                    <a:pt x="2" y="6"/>
                    <a:pt x="3" y="0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56">
              <a:extLst>
                <a:ext uri="{FF2B5EF4-FFF2-40B4-BE49-F238E27FC236}">
                  <a16:creationId xmlns="" xmlns:a16="http://schemas.microsoft.com/office/drawing/2014/main" id="{C4AFDF27-6530-44AF-B9A2-D95A8910E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690" y="4230563"/>
              <a:ext cx="68069" cy="55434"/>
            </a:xfrm>
            <a:custGeom>
              <a:avLst/>
              <a:gdLst>
                <a:gd name="T0" fmla="*/ 0 w 18"/>
                <a:gd name="T1" fmla="*/ 14 h 14"/>
                <a:gd name="T2" fmla="*/ 18 w 18"/>
                <a:gd name="T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14">
                  <a:moveTo>
                    <a:pt x="0" y="14"/>
                  </a:moveTo>
                  <a:cubicBezTo>
                    <a:pt x="6" y="9"/>
                    <a:pt x="12" y="4"/>
                    <a:pt x="18" y="0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57">
              <a:extLst>
                <a:ext uri="{FF2B5EF4-FFF2-40B4-BE49-F238E27FC236}">
                  <a16:creationId xmlns="" xmlns:a16="http://schemas.microsoft.com/office/drawing/2014/main" id="{60BCCB1C-E799-4E46-B2B6-4F779444C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016" y="4345487"/>
              <a:ext cx="103412" cy="22985"/>
            </a:xfrm>
            <a:custGeom>
              <a:avLst/>
              <a:gdLst>
                <a:gd name="T0" fmla="*/ 0 w 27"/>
                <a:gd name="T1" fmla="*/ 0 h 6"/>
                <a:gd name="T2" fmla="*/ 27 w 27"/>
                <a:gd name="T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" h="6">
                  <a:moveTo>
                    <a:pt x="0" y="0"/>
                  </a:moveTo>
                  <a:cubicBezTo>
                    <a:pt x="9" y="2"/>
                    <a:pt x="18" y="4"/>
                    <a:pt x="27" y="6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Freeform 58">
              <a:extLst>
                <a:ext uri="{FF2B5EF4-FFF2-40B4-BE49-F238E27FC236}">
                  <a16:creationId xmlns="" xmlns:a16="http://schemas.microsoft.com/office/drawing/2014/main" id="{50608E43-B54D-4753-94B4-CFEB4988D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315" y="4302221"/>
              <a:ext cx="37961" cy="121685"/>
            </a:xfrm>
            <a:custGeom>
              <a:avLst/>
              <a:gdLst>
                <a:gd name="T0" fmla="*/ 0 w 10"/>
                <a:gd name="T1" fmla="*/ 0 h 31"/>
                <a:gd name="T2" fmla="*/ 10 w 10"/>
                <a:gd name="T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" h="31">
                  <a:moveTo>
                    <a:pt x="0" y="0"/>
                  </a:moveTo>
                  <a:cubicBezTo>
                    <a:pt x="0" y="11"/>
                    <a:pt x="3" y="22"/>
                    <a:pt x="10" y="31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59">
              <a:extLst>
                <a:ext uri="{FF2B5EF4-FFF2-40B4-BE49-F238E27FC236}">
                  <a16:creationId xmlns="" xmlns:a16="http://schemas.microsoft.com/office/drawing/2014/main" id="{743375DC-F045-4B6A-9C1C-8B81C6A46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690" y="4411738"/>
              <a:ext cx="48433" cy="59491"/>
            </a:xfrm>
            <a:custGeom>
              <a:avLst/>
              <a:gdLst>
                <a:gd name="T0" fmla="*/ 0 w 13"/>
                <a:gd name="T1" fmla="*/ 0 h 15"/>
                <a:gd name="T2" fmla="*/ 13 w 13"/>
                <a:gd name="T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4" y="5"/>
                    <a:pt x="9" y="10"/>
                    <a:pt x="13" y="15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Oval 60">
              <a:extLst>
                <a:ext uri="{FF2B5EF4-FFF2-40B4-BE49-F238E27FC236}">
                  <a16:creationId xmlns="" xmlns:a16="http://schemas.microsoft.com/office/drawing/2014/main" id="{37A1CF7B-6070-443E-B1BC-B013DC743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9991" y="3776272"/>
              <a:ext cx="289293" cy="297453"/>
            </a:xfrm>
            <a:prstGeom prst="ellipse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Oval 61">
              <a:extLst>
                <a:ext uri="{FF2B5EF4-FFF2-40B4-BE49-F238E27FC236}">
                  <a16:creationId xmlns="" xmlns:a16="http://schemas.microsoft.com/office/drawing/2014/main" id="{BEAE738F-20CD-4E89-8FFC-5F726F8E4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168" y="3842522"/>
              <a:ext cx="87704" cy="94644"/>
            </a:xfrm>
            <a:prstGeom prst="ellipse">
              <a:avLst/>
            </a:pr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62">
              <a:extLst>
                <a:ext uri="{FF2B5EF4-FFF2-40B4-BE49-F238E27FC236}">
                  <a16:creationId xmlns="" xmlns:a16="http://schemas.microsoft.com/office/drawing/2014/main" id="{271F4C12-1B06-48EC-9131-36299B30B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876" y="3889844"/>
              <a:ext cx="75923" cy="121685"/>
            </a:xfrm>
            <a:custGeom>
              <a:avLst/>
              <a:gdLst>
                <a:gd name="T0" fmla="*/ 19 w 20"/>
                <a:gd name="T1" fmla="*/ 0 h 31"/>
                <a:gd name="T2" fmla="*/ 0 w 20"/>
                <a:gd name="T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31">
                  <a:moveTo>
                    <a:pt x="19" y="0"/>
                  </a:moveTo>
                  <a:cubicBezTo>
                    <a:pt x="20" y="8"/>
                    <a:pt x="17" y="24"/>
                    <a:pt x="0" y="31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Freeform 63">
              <a:extLst>
                <a:ext uri="{FF2B5EF4-FFF2-40B4-BE49-F238E27FC236}">
                  <a16:creationId xmlns="" xmlns:a16="http://schemas.microsoft.com/office/drawing/2014/main" id="{7A80EA6F-5E67-4F09-B232-95FF749C8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584" y="4564520"/>
              <a:ext cx="342964" cy="352886"/>
            </a:xfrm>
            <a:custGeom>
              <a:avLst/>
              <a:gdLst>
                <a:gd name="T0" fmla="*/ 74 w 90"/>
                <a:gd name="T1" fmla="*/ 90 h 90"/>
                <a:gd name="T2" fmla="*/ 15 w 90"/>
                <a:gd name="T3" fmla="*/ 90 h 90"/>
                <a:gd name="T4" fmla="*/ 0 w 90"/>
                <a:gd name="T5" fmla="*/ 74 h 90"/>
                <a:gd name="T6" fmla="*/ 1 w 90"/>
                <a:gd name="T7" fmla="*/ 42 h 90"/>
                <a:gd name="T8" fmla="*/ 0 w 90"/>
                <a:gd name="T9" fmla="*/ 15 h 90"/>
                <a:gd name="T10" fmla="*/ 4 w 90"/>
                <a:gd name="T11" fmla="*/ 4 h 90"/>
                <a:gd name="T12" fmla="*/ 15 w 90"/>
                <a:gd name="T13" fmla="*/ 0 h 90"/>
                <a:gd name="T14" fmla="*/ 74 w 90"/>
                <a:gd name="T15" fmla="*/ 0 h 90"/>
                <a:gd name="T16" fmla="*/ 90 w 90"/>
                <a:gd name="T17" fmla="*/ 15 h 90"/>
                <a:gd name="T18" fmla="*/ 90 w 90"/>
                <a:gd name="T19" fmla="*/ 44 h 90"/>
                <a:gd name="T20" fmla="*/ 90 w 90"/>
                <a:gd name="T21" fmla="*/ 74 h 90"/>
                <a:gd name="T22" fmla="*/ 85 w 90"/>
                <a:gd name="T23" fmla="*/ 85 h 90"/>
                <a:gd name="T24" fmla="*/ 74 w 90"/>
                <a:gd name="T2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90">
                  <a:moveTo>
                    <a:pt x="74" y="90"/>
                  </a:moveTo>
                  <a:cubicBezTo>
                    <a:pt x="15" y="90"/>
                    <a:pt x="15" y="90"/>
                    <a:pt x="15" y="90"/>
                  </a:cubicBezTo>
                  <a:cubicBezTo>
                    <a:pt x="7" y="90"/>
                    <a:pt x="0" y="83"/>
                    <a:pt x="0" y="74"/>
                  </a:cubicBezTo>
                  <a:cubicBezTo>
                    <a:pt x="1" y="65"/>
                    <a:pt x="1" y="54"/>
                    <a:pt x="1" y="42"/>
                  </a:cubicBezTo>
                  <a:cubicBezTo>
                    <a:pt x="1" y="33"/>
                    <a:pt x="1" y="24"/>
                    <a:pt x="0" y="15"/>
                  </a:cubicBezTo>
                  <a:cubicBezTo>
                    <a:pt x="0" y="14"/>
                    <a:pt x="0" y="9"/>
                    <a:pt x="4" y="4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83" y="0"/>
                    <a:pt x="90" y="7"/>
                    <a:pt x="90" y="15"/>
                  </a:cubicBezTo>
                  <a:cubicBezTo>
                    <a:pt x="90" y="25"/>
                    <a:pt x="90" y="34"/>
                    <a:pt x="90" y="44"/>
                  </a:cubicBezTo>
                  <a:cubicBezTo>
                    <a:pt x="90" y="55"/>
                    <a:pt x="90" y="65"/>
                    <a:pt x="90" y="74"/>
                  </a:cubicBezTo>
                  <a:cubicBezTo>
                    <a:pt x="90" y="75"/>
                    <a:pt x="90" y="81"/>
                    <a:pt x="85" y="85"/>
                  </a:cubicBezTo>
                  <a:cubicBezTo>
                    <a:pt x="82" y="88"/>
                    <a:pt x="79" y="90"/>
                    <a:pt x="74" y="90"/>
                  </a:cubicBezTo>
                  <a:close/>
                </a:path>
              </a:pathLst>
            </a:cu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4">
              <a:extLst>
                <a:ext uri="{FF2B5EF4-FFF2-40B4-BE49-F238E27FC236}">
                  <a16:creationId xmlns="" xmlns:a16="http://schemas.microsoft.com/office/drawing/2014/main" id="{E3DCBE8E-CB2A-4A27-ABC1-05CEAC8F3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369" y="4611843"/>
              <a:ext cx="342964" cy="352886"/>
            </a:xfrm>
            <a:custGeom>
              <a:avLst/>
              <a:gdLst>
                <a:gd name="T0" fmla="*/ 90 w 90"/>
                <a:gd name="T1" fmla="*/ 78 h 90"/>
                <a:gd name="T2" fmla="*/ 86 w 90"/>
                <a:gd name="T3" fmla="*/ 85 h 90"/>
                <a:gd name="T4" fmla="*/ 75 w 90"/>
                <a:gd name="T5" fmla="*/ 90 h 90"/>
                <a:gd name="T6" fmla="*/ 16 w 90"/>
                <a:gd name="T7" fmla="*/ 90 h 90"/>
                <a:gd name="T8" fmla="*/ 0 w 90"/>
                <a:gd name="T9" fmla="*/ 74 h 90"/>
                <a:gd name="T10" fmla="*/ 2 w 90"/>
                <a:gd name="T11" fmla="*/ 42 h 90"/>
                <a:gd name="T12" fmla="*/ 0 w 90"/>
                <a:gd name="T13" fmla="*/ 15 h 90"/>
                <a:gd name="T14" fmla="*/ 5 w 90"/>
                <a:gd name="T15" fmla="*/ 4 h 90"/>
                <a:gd name="T16" fmla="*/ 16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90" y="78"/>
                  </a:moveTo>
                  <a:cubicBezTo>
                    <a:pt x="90" y="79"/>
                    <a:pt x="90" y="81"/>
                    <a:pt x="86" y="85"/>
                  </a:cubicBezTo>
                  <a:cubicBezTo>
                    <a:pt x="83" y="88"/>
                    <a:pt x="79" y="90"/>
                    <a:pt x="75" y="90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7" y="90"/>
                    <a:pt x="0" y="83"/>
                    <a:pt x="0" y="74"/>
                  </a:cubicBezTo>
                  <a:cubicBezTo>
                    <a:pt x="1" y="65"/>
                    <a:pt x="2" y="54"/>
                    <a:pt x="2" y="42"/>
                  </a:cubicBezTo>
                  <a:cubicBezTo>
                    <a:pt x="2" y="33"/>
                    <a:pt x="1" y="24"/>
                    <a:pt x="0" y="15"/>
                  </a:cubicBezTo>
                  <a:cubicBezTo>
                    <a:pt x="0" y="14"/>
                    <a:pt x="0" y="9"/>
                    <a:pt x="5" y="4"/>
                  </a:cubicBezTo>
                  <a:cubicBezTo>
                    <a:pt x="8" y="2"/>
                    <a:pt x="11" y="0"/>
                    <a:pt x="16" y="0"/>
                  </a:cubicBezTo>
                </a:path>
              </a:pathLst>
            </a:cu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65">
              <a:extLst>
                <a:ext uri="{FF2B5EF4-FFF2-40B4-BE49-F238E27FC236}">
                  <a16:creationId xmlns="" xmlns:a16="http://schemas.microsoft.com/office/drawing/2014/main" id="{80D6E114-E649-4003-92D8-72698DC5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139" y="4678093"/>
              <a:ext cx="3927" cy="121685"/>
            </a:xfrm>
            <a:custGeom>
              <a:avLst/>
              <a:gdLst>
                <a:gd name="T0" fmla="*/ 0 w 1"/>
                <a:gd name="T1" fmla="*/ 0 h 31"/>
                <a:gd name="T2" fmla="*/ 1 w 1"/>
                <a:gd name="T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1">
                  <a:moveTo>
                    <a:pt x="0" y="0"/>
                  </a:moveTo>
                  <a:cubicBezTo>
                    <a:pt x="0" y="10"/>
                    <a:pt x="1" y="22"/>
                    <a:pt x="1" y="31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66">
              <a:extLst>
                <a:ext uri="{FF2B5EF4-FFF2-40B4-BE49-F238E27FC236}">
                  <a16:creationId xmlns="" xmlns:a16="http://schemas.microsoft.com/office/drawing/2014/main" id="{DC452387-0986-4784-BE79-9D4986738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924" y="4741640"/>
              <a:ext cx="117812" cy="4056"/>
            </a:xfrm>
            <a:custGeom>
              <a:avLst/>
              <a:gdLst>
                <a:gd name="T0" fmla="*/ 0 w 31"/>
                <a:gd name="T1" fmla="*/ 0 h 1"/>
                <a:gd name="T2" fmla="*/ 31 w 3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cubicBezTo>
                    <a:pt x="10" y="0"/>
                    <a:pt x="21" y="1"/>
                    <a:pt x="31" y="0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67">
              <a:extLst>
                <a:ext uri="{FF2B5EF4-FFF2-40B4-BE49-F238E27FC236}">
                  <a16:creationId xmlns="" xmlns:a16="http://schemas.microsoft.com/office/drawing/2014/main" id="{6EC2E425-7B21-45D5-A26E-71D15EBAA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423" y="2445848"/>
              <a:ext cx="498737" cy="191992"/>
            </a:xfrm>
            <a:custGeom>
              <a:avLst/>
              <a:gdLst>
                <a:gd name="T0" fmla="*/ 51 w 131"/>
                <a:gd name="T1" fmla="*/ 49 h 49"/>
                <a:gd name="T2" fmla="*/ 131 w 131"/>
                <a:gd name="T3" fmla="*/ 0 h 49"/>
                <a:gd name="T4" fmla="*/ 0 w 131"/>
                <a:gd name="T5" fmla="*/ 26 h 49"/>
                <a:gd name="T6" fmla="*/ 51 w 131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49">
                  <a:moveTo>
                    <a:pt x="51" y="49"/>
                  </a:moveTo>
                  <a:cubicBezTo>
                    <a:pt x="78" y="33"/>
                    <a:pt x="104" y="16"/>
                    <a:pt x="131" y="0"/>
                  </a:cubicBezTo>
                  <a:cubicBezTo>
                    <a:pt x="86" y="5"/>
                    <a:pt x="43" y="15"/>
                    <a:pt x="0" y="26"/>
                  </a:cubicBezTo>
                  <a:cubicBezTo>
                    <a:pt x="17" y="33"/>
                    <a:pt x="34" y="41"/>
                    <a:pt x="51" y="49"/>
                  </a:cubicBezTo>
                  <a:close/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68">
              <a:extLst>
                <a:ext uri="{FF2B5EF4-FFF2-40B4-BE49-F238E27FC236}">
                  <a16:creationId xmlns="" xmlns:a16="http://schemas.microsoft.com/office/drawing/2014/main" id="{213763AB-DF94-447C-8B99-73696A0ED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901" y="2449903"/>
              <a:ext cx="251332" cy="443475"/>
            </a:xfrm>
            <a:custGeom>
              <a:avLst/>
              <a:gdLst>
                <a:gd name="T0" fmla="*/ 66 w 66"/>
                <a:gd name="T1" fmla="*/ 0 h 113"/>
                <a:gd name="T2" fmla="*/ 0 w 66"/>
                <a:gd name="T3" fmla="*/ 59 h 113"/>
                <a:gd name="T4" fmla="*/ 17 w 66"/>
                <a:gd name="T5" fmla="*/ 113 h 113"/>
                <a:gd name="T6" fmla="*/ 66 w 66"/>
                <a:gd name="T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113">
                  <a:moveTo>
                    <a:pt x="66" y="0"/>
                  </a:moveTo>
                  <a:cubicBezTo>
                    <a:pt x="46" y="22"/>
                    <a:pt x="24" y="42"/>
                    <a:pt x="0" y="59"/>
                  </a:cubicBezTo>
                  <a:cubicBezTo>
                    <a:pt x="6" y="77"/>
                    <a:pt x="11" y="95"/>
                    <a:pt x="17" y="113"/>
                  </a:cubicBezTo>
                  <a:cubicBezTo>
                    <a:pt x="35" y="75"/>
                    <a:pt x="54" y="34"/>
                    <a:pt x="66" y="0"/>
                  </a:cubicBezTo>
                  <a:close/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Freeform 69">
              <a:extLst>
                <a:ext uri="{FF2B5EF4-FFF2-40B4-BE49-F238E27FC236}">
                  <a16:creationId xmlns="" xmlns:a16="http://schemas.microsoft.com/office/drawing/2014/main" id="{1B8B1741-C915-41B2-93D3-97A918797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089" y="2637840"/>
              <a:ext cx="117812" cy="113573"/>
            </a:xfrm>
            <a:custGeom>
              <a:avLst/>
              <a:gdLst>
                <a:gd name="T0" fmla="*/ 18 w 31"/>
                <a:gd name="T1" fmla="*/ 0 h 29"/>
                <a:gd name="T2" fmla="*/ 0 w 31"/>
                <a:gd name="T3" fmla="*/ 29 h 29"/>
                <a:gd name="T4" fmla="*/ 31 w 31"/>
                <a:gd name="T5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9">
                  <a:moveTo>
                    <a:pt x="18" y="0"/>
                  </a:moveTo>
                  <a:cubicBezTo>
                    <a:pt x="12" y="10"/>
                    <a:pt x="5" y="19"/>
                    <a:pt x="0" y="29"/>
                  </a:cubicBezTo>
                  <a:cubicBezTo>
                    <a:pt x="10" y="24"/>
                    <a:pt x="22" y="19"/>
                    <a:pt x="31" y="11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70">
              <a:extLst>
                <a:ext uri="{FF2B5EF4-FFF2-40B4-BE49-F238E27FC236}">
                  <a16:creationId xmlns="" xmlns:a16="http://schemas.microsoft.com/office/drawing/2014/main" id="{894DC483-2E5E-4C84-BD62-173825E0A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690" y="2359316"/>
              <a:ext cx="337727" cy="22985"/>
            </a:xfrm>
            <a:custGeom>
              <a:avLst/>
              <a:gdLst>
                <a:gd name="T0" fmla="*/ 0 w 89"/>
                <a:gd name="T1" fmla="*/ 0 h 6"/>
                <a:gd name="T2" fmla="*/ 89 w 89"/>
                <a:gd name="T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9" h="6">
                  <a:moveTo>
                    <a:pt x="0" y="0"/>
                  </a:moveTo>
                  <a:cubicBezTo>
                    <a:pt x="30" y="2"/>
                    <a:pt x="59" y="4"/>
                    <a:pt x="89" y="6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72">
              <a:extLst>
                <a:ext uri="{FF2B5EF4-FFF2-40B4-BE49-F238E27FC236}">
                  <a16:creationId xmlns="" xmlns:a16="http://schemas.microsoft.com/office/drawing/2014/main" id="{81630EE7-5B65-457F-BC66-F12A40C934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5588" y="2689218"/>
              <a:ext cx="490883" cy="505669"/>
            </a:xfrm>
            <a:custGeom>
              <a:avLst/>
              <a:gdLst>
                <a:gd name="T0" fmla="*/ 129 w 129"/>
                <a:gd name="T1" fmla="*/ 64 h 129"/>
                <a:gd name="T2" fmla="*/ 64 w 129"/>
                <a:gd name="T3" fmla="*/ 129 h 129"/>
                <a:gd name="T4" fmla="*/ 0 w 129"/>
                <a:gd name="T5" fmla="*/ 64 h 129"/>
                <a:gd name="T6" fmla="*/ 64 w 129"/>
                <a:gd name="T7" fmla="*/ 0 h 129"/>
                <a:gd name="T8" fmla="*/ 129 w 129"/>
                <a:gd name="T9" fmla="*/ 64 h 129"/>
                <a:gd name="T10" fmla="*/ 129 w 129"/>
                <a:gd name="T11" fmla="*/ 64 h 129"/>
                <a:gd name="T12" fmla="*/ 129 w 129"/>
                <a:gd name="T13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cubicBezTo>
                    <a:pt x="129" y="100"/>
                    <a:pt x="100" y="129"/>
                    <a:pt x="64" y="129"/>
                  </a:cubicBezTo>
                  <a:cubicBezTo>
                    <a:pt x="28" y="129"/>
                    <a:pt x="0" y="100"/>
                    <a:pt x="0" y="64"/>
                  </a:cubicBezTo>
                  <a:cubicBezTo>
                    <a:pt x="0" y="29"/>
                    <a:pt x="28" y="0"/>
                    <a:pt x="64" y="0"/>
                  </a:cubicBezTo>
                  <a:cubicBezTo>
                    <a:pt x="100" y="0"/>
                    <a:pt x="129" y="29"/>
                    <a:pt x="129" y="64"/>
                  </a:cubicBezTo>
                  <a:close/>
                  <a:moveTo>
                    <a:pt x="129" y="64"/>
                  </a:moveTo>
                  <a:cubicBezTo>
                    <a:pt x="129" y="64"/>
                    <a:pt x="129" y="64"/>
                    <a:pt x="129" y="64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Freeform 73">
              <a:extLst>
                <a:ext uri="{FF2B5EF4-FFF2-40B4-BE49-F238E27FC236}">
                  <a16:creationId xmlns="" xmlns:a16="http://schemas.microsoft.com/office/drawing/2014/main" id="{BB417BFF-7C33-4CD8-B378-DFBDFB96E1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2928" y="2759525"/>
              <a:ext cx="287985" cy="360999"/>
            </a:xfrm>
            <a:custGeom>
              <a:avLst/>
              <a:gdLst>
                <a:gd name="T0" fmla="*/ 39 w 76"/>
                <a:gd name="T1" fmla="*/ 6 h 92"/>
                <a:gd name="T2" fmla="*/ 69 w 76"/>
                <a:gd name="T3" fmla="*/ 28 h 92"/>
                <a:gd name="T4" fmla="*/ 45 w 76"/>
                <a:gd name="T5" fmla="*/ 64 h 92"/>
                <a:gd name="T6" fmla="*/ 43 w 76"/>
                <a:gd name="T7" fmla="*/ 64 h 92"/>
                <a:gd name="T8" fmla="*/ 32 w 76"/>
                <a:gd name="T9" fmla="*/ 59 h 92"/>
                <a:gd name="T10" fmla="*/ 22 w 76"/>
                <a:gd name="T11" fmla="*/ 86 h 92"/>
                <a:gd name="T12" fmla="*/ 20 w 76"/>
                <a:gd name="T13" fmla="*/ 86 h 92"/>
                <a:gd name="T14" fmla="*/ 26 w 76"/>
                <a:gd name="T15" fmla="*/ 44 h 92"/>
                <a:gd name="T16" fmla="*/ 34 w 76"/>
                <a:gd name="T17" fmla="*/ 24 h 92"/>
                <a:gd name="T18" fmla="*/ 37 w 76"/>
                <a:gd name="T19" fmla="*/ 24 h 92"/>
                <a:gd name="T20" fmla="*/ 41 w 76"/>
                <a:gd name="T21" fmla="*/ 56 h 92"/>
                <a:gd name="T22" fmla="*/ 43 w 76"/>
                <a:gd name="T23" fmla="*/ 56 h 92"/>
                <a:gd name="T24" fmla="*/ 53 w 76"/>
                <a:gd name="T25" fmla="*/ 19 h 92"/>
                <a:gd name="T26" fmla="*/ 39 w 76"/>
                <a:gd name="T27" fmla="*/ 13 h 92"/>
                <a:gd name="T28" fmla="*/ 16 w 76"/>
                <a:gd name="T29" fmla="*/ 39 h 92"/>
                <a:gd name="T30" fmla="*/ 18 w 76"/>
                <a:gd name="T31" fmla="*/ 52 h 92"/>
                <a:gd name="T32" fmla="*/ 7 w 76"/>
                <a:gd name="T33" fmla="*/ 34 h 92"/>
                <a:gd name="T34" fmla="*/ 34 w 76"/>
                <a:gd name="T35" fmla="*/ 6 h 92"/>
                <a:gd name="T36" fmla="*/ 39 w 76"/>
                <a:gd name="T37" fmla="*/ 6 h 92"/>
                <a:gd name="T38" fmla="*/ 39 w 76"/>
                <a:gd name="T39" fmla="*/ 0 h 92"/>
                <a:gd name="T40" fmla="*/ 33 w 76"/>
                <a:gd name="T41" fmla="*/ 0 h 92"/>
                <a:gd name="T42" fmla="*/ 1 w 76"/>
                <a:gd name="T43" fmla="*/ 34 h 92"/>
                <a:gd name="T44" fmla="*/ 16 w 76"/>
                <a:gd name="T45" fmla="*/ 58 h 92"/>
                <a:gd name="T46" fmla="*/ 17 w 76"/>
                <a:gd name="T47" fmla="*/ 91 h 92"/>
                <a:gd name="T48" fmla="*/ 18 w 76"/>
                <a:gd name="T49" fmla="*/ 92 h 92"/>
                <a:gd name="T50" fmla="*/ 22 w 76"/>
                <a:gd name="T51" fmla="*/ 92 h 92"/>
                <a:gd name="T52" fmla="*/ 37 w 76"/>
                <a:gd name="T53" fmla="*/ 69 h 92"/>
                <a:gd name="T54" fmla="*/ 43 w 76"/>
                <a:gd name="T55" fmla="*/ 70 h 92"/>
                <a:gd name="T56" fmla="*/ 45 w 76"/>
                <a:gd name="T57" fmla="*/ 70 h 92"/>
                <a:gd name="T58" fmla="*/ 66 w 76"/>
                <a:gd name="T59" fmla="*/ 61 h 92"/>
                <a:gd name="T60" fmla="*/ 75 w 76"/>
                <a:gd name="T61" fmla="*/ 27 h 92"/>
                <a:gd name="T62" fmla="*/ 39 w 76"/>
                <a:gd name="T63" fmla="*/ 0 h 92"/>
                <a:gd name="T64" fmla="*/ 42 w 76"/>
                <a:gd name="T65" fmla="*/ 50 h 92"/>
                <a:gd name="T66" fmla="*/ 44 w 76"/>
                <a:gd name="T67" fmla="*/ 42 h 92"/>
                <a:gd name="T68" fmla="*/ 40 w 76"/>
                <a:gd name="T69" fmla="*/ 19 h 92"/>
                <a:gd name="T70" fmla="*/ 49 w 76"/>
                <a:gd name="T71" fmla="*/ 23 h 92"/>
                <a:gd name="T72" fmla="*/ 50 w 76"/>
                <a:gd name="T73" fmla="*/ 44 h 92"/>
                <a:gd name="T74" fmla="*/ 43 w 76"/>
                <a:gd name="T75" fmla="*/ 50 h 92"/>
                <a:gd name="T76" fmla="*/ 42 w 76"/>
                <a:gd name="T77" fmla="*/ 50 h 92"/>
                <a:gd name="T78" fmla="*/ 42 w 76"/>
                <a:gd name="T79" fmla="*/ 5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" h="92">
                  <a:moveTo>
                    <a:pt x="39" y="6"/>
                  </a:moveTo>
                  <a:cubicBezTo>
                    <a:pt x="54" y="6"/>
                    <a:pt x="67" y="14"/>
                    <a:pt x="69" y="28"/>
                  </a:cubicBezTo>
                  <a:cubicBezTo>
                    <a:pt x="71" y="46"/>
                    <a:pt x="62" y="64"/>
                    <a:pt x="45" y="64"/>
                  </a:cubicBezTo>
                  <a:cubicBezTo>
                    <a:pt x="44" y="64"/>
                    <a:pt x="44" y="64"/>
                    <a:pt x="43" y="64"/>
                  </a:cubicBezTo>
                  <a:cubicBezTo>
                    <a:pt x="38" y="64"/>
                    <a:pt x="36" y="61"/>
                    <a:pt x="32" y="59"/>
                  </a:cubicBezTo>
                  <a:cubicBezTo>
                    <a:pt x="30" y="69"/>
                    <a:pt x="29" y="86"/>
                    <a:pt x="22" y="86"/>
                  </a:cubicBezTo>
                  <a:cubicBezTo>
                    <a:pt x="21" y="86"/>
                    <a:pt x="21" y="86"/>
                    <a:pt x="20" y="86"/>
                  </a:cubicBezTo>
                  <a:cubicBezTo>
                    <a:pt x="13" y="81"/>
                    <a:pt x="24" y="57"/>
                    <a:pt x="26" y="44"/>
                  </a:cubicBezTo>
                  <a:cubicBezTo>
                    <a:pt x="22" y="37"/>
                    <a:pt x="26" y="24"/>
                    <a:pt x="34" y="24"/>
                  </a:cubicBezTo>
                  <a:cubicBezTo>
                    <a:pt x="34" y="24"/>
                    <a:pt x="35" y="24"/>
                    <a:pt x="37" y="24"/>
                  </a:cubicBezTo>
                  <a:cubicBezTo>
                    <a:pt x="48" y="29"/>
                    <a:pt x="26" y="53"/>
                    <a:pt x="41" y="56"/>
                  </a:cubicBezTo>
                  <a:cubicBezTo>
                    <a:pt x="42" y="56"/>
                    <a:pt x="43" y="56"/>
                    <a:pt x="43" y="56"/>
                  </a:cubicBezTo>
                  <a:cubicBezTo>
                    <a:pt x="57" y="56"/>
                    <a:pt x="63" y="28"/>
                    <a:pt x="53" y="19"/>
                  </a:cubicBezTo>
                  <a:cubicBezTo>
                    <a:pt x="49" y="15"/>
                    <a:pt x="44" y="13"/>
                    <a:pt x="39" y="13"/>
                  </a:cubicBezTo>
                  <a:cubicBezTo>
                    <a:pt x="27" y="13"/>
                    <a:pt x="14" y="25"/>
                    <a:pt x="16" y="39"/>
                  </a:cubicBezTo>
                  <a:cubicBezTo>
                    <a:pt x="17" y="44"/>
                    <a:pt x="22" y="45"/>
                    <a:pt x="18" y="52"/>
                  </a:cubicBezTo>
                  <a:cubicBezTo>
                    <a:pt x="9" y="50"/>
                    <a:pt x="7" y="43"/>
                    <a:pt x="7" y="34"/>
                  </a:cubicBezTo>
                  <a:cubicBezTo>
                    <a:pt x="7" y="19"/>
                    <a:pt x="21" y="8"/>
                    <a:pt x="34" y="6"/>
                  </a:cubicBezTo>
                  <a:cubicBezTo>
                    <a:pt x="36" y="6"/>
                    <a:pt x="37" y="6"/>
                    <a:pt x="39" y="6"/>
                  </a:cubicBezTo>
                  <a:moveTo>
                    <a:pt x="39" y="0"/>
                  </a:moveTo>
                  <a:cubicBezTo>
                    <a:pt x="37" y="0"/>
                    <a:pt x="35" y="0"/>
                    <a:pt x="33" y="0"/>
                  </a:cubicBezTo>
                  <a:cubicBezTo>
                    <a:pt x="18" y="2"/>
                    <a:pt x="2" y="14"/>
                    <a:pt x="1" y="34"/>
                  </a:cubicBezTo>
                  <a:cubicBezTo>
                    <a:pt x="0" y="50"/>
                    <a:pt x="9" y="56"/>
                    <a:pt x="16" y="58"/>
                  </a:cubicBezTo>
                  <a:cubicBezTo>
                    <a:pt x="12" y="73"/>
                    <a:pt x="8" y="86"/>
                    <a:pt x="17" y="91"/>
                  </a:cubicBezTo>
                  <a:cubicBezTo>
                    <a:pt x="17" y="91"/>
                    <a:pt x="18" y="91"/>
                    <a:pt x="18" y="92"/>
                  </a:cubicBezTo>
                  <a:cubicBezTo>
                    <a:pt x="19" y="92"/>
                    <a:pt x="21" y="92"/>
                    <a:pt x="22" y="92"/>
                  </a:cubicBezTo>
                  <a:cubicBezTo>
                    <a:pt x="32" y="92"/>
                    <a:pt x="35" y="81"/>
                    <a:pt x="37" y="69"/>
                  </a:cubicBezTo>
                  <a:cubicBezTo>
                    <a:pt x="38" y="69"/>
                    <a:pt x="40" y="70"/>
                    <a:pt x="43" y="70"/>
                  </a:cubicBezTo>
                  <a:cubicBezTo>
                    <a:pt x="43" y="70"/>
                    <a:pt x="44" y="70"/>
                    <a:pt x="45" y="70"/>
                  </a:cubicBezTo>
                  <a:cubicBezTo>
                    <a:pt x="53" y="70"/>
                    <a:pt x="60" y="67"/>
                    <a:pt x="66" y="61"/>
                  </a:cubicBezTo>
                  <a:cubicBezTo>
                    <a:pt x="73" y="52"/>
                    <a:pt x="76" y="40"/>
                    <a:pt x="75" y="27"/>
                  </a:cubicBezTo>
                  <a:cubicBezTo>
                    <a:pt x="72" y="11"/>
                    <a:pt x="58" y="0"/>
                    <a:pt x="39" y="0"/>
                  </a:cubicBezTo>
                  <a:close/>
                  <a:moveTo>
                    <a:pt x="42" y="50"/>
                  </a:moveTo>
                  <a:cubicBezTo>
                    <a:pt x="42" y="48"/>
                    <a:pt x="43" y="44"/>
                    <a:pt x="44" y="42"/>
                  </a:cubicBezTo>
                  <a:cubicBezTo>
                    <a:pt x="46" y="35"/>
                    <a:pt x="49" y="24"/>
                    <a:pt x="40" y="19"/>
                  </a:cubicBezTo>
                  <a:cubicBezTo>
                    <a:pt x="43" y="20"/>
                    <a:pt x="46" y="20"/>
                    <a:pt x="49" y="23"/>
                  </a:cubicBezTo>
                  <a:cubicBezTo>
                    <a:pt x="53" y="27"/>
                    <a:pt x="53" y="36"/>
                    <a:pt x="50" y="44"/>
                  </a:cubicBezTo>
                  <a:cubicBezTo>
                    <a:pt x="49" y="46"/>
                    <a:pt x="47" y="50"/>
                    <a:pt x="43" y="50"/>
                  </a:cubicBezTo>
                  <a:cubicBezTo>
                    <a:pt x="43" y="50"/>
                    <a:pt x="43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lose/>
                </a:path>
              </a:pathLst>
            </a:custGeom>
            <a:noFill/>
            <a:ln w="3175"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Freeform 74">
              <a:extLst>
                <a:ext uri="{FF2B5EF4-FFF2-40B4-BE49-F238E27FC236}">
                  <a16:creationId xmlns="" xmlns:a16="http://schemas.microsoft.com/office/drawing/2014/main" id="{F924835A-F1D3-40BA-977F-E6208A7E9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748" y="2256560"/>
              <a:ext cx="418887" cy="455643"/>
            </a:xfrm>
            <a:custGeom>
              <a:avLst/>
              <a:gdLst>
                <a:gd name="T0" fmla="*/ 102 w 110"/>
                <a:gd name="T1" fmla="*/ 45 h 116"/>
                <a:gd name="T2" fmla="*/ 57 w 110"/>
                <a:gd name="T3" fmla="*/ 1 h 116"/>
                <a:gd name="T4" fmla="*/ 52 w 110"/>
                <a:gd name="T5" fmla="*/ 1 h 116"/>
                <a:gd name="T6" fmla="*/ 6 w 110"/>
                <a:gd name="T7" fmla="*/ 47 h 116"/>
                <a:gd name="T8" fmla="*/ 0 w 110"/>
                <a:gd name="T9" fmla="*/ 61 h 116"/>
                <a:gd name="T10" fmla="*/ 0 w 110"/>
                <a:gd name="T11" fmla="*/ 113 h 116"/>
                <a:gd name="T12" fmla="*/ 3 w 110"/>
                <a:gd name="T13" fmla="*/ 116 h 116"/>
                <a:gd name="T14" fmla="*/ 28 w 110"/>
                <a:gd name="T15" fmla="*/ 116 h 116"/>
                <a:gd name="T16" fmla="*/ 41 w 110"/>
                <a:gd name="T17" fmla="*/ 103 h 116"/>
                <a:gd name="T18" fmla="*/ 41 w 110"/>
                <a:gd name="T19" fmla="*/ 73 h 116"/>
                <a:gd name="T20" fmla="*/ 52 w 110"/>
                <a:gd name="T21" fmla="*/ 62 h 116"/>
                <a:gd name="T22" fmla="*/ 58 w 110"/>
                <a:gd name="T23" fmla="*/ 62 h 116"/>
                <a:gd name="T24" fmla="*/ 69 w 110"/>
                <a:gd name="T25" fmla="*/ 73 h 116"/>
                <a:gd name="T26" fmla="*/ 69 w 110"/>
                <a:gd name="T27" fmla="*/ 104 h 116"/>
                <a:gd name="T28" fmla="*/ 80 w 110"/>
                <a:gd name="T29" fmla="*/ 116 h 116"/>
                <a:gd name="T30" fmla="*/ 106 w 110"/>
                <a:gd name="T31" fmla="*/ 116 h 116"/>
                <a:gd name="T32" fmla="*/ 110 w 110"/>
                <a:gd name="T33" fmla="*/ 113 h 116"/>
                <a:gd name="T34" fmla="*/ 110 w 110"/>
                <a:gd name="T35" fmla="*/ 63 h 116"/>
                <a:gd name="T36" fmla="*/ 102 w 110"/>
                <a:gd name="T37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" h="116">
                  <a:moveTo>
                    <a:pt x="102" y="45"/>
                  </a:moveTo>
                  <a:cubicBezTo>
                    <a:pt x="57" y="1"/>
                    <a:pt x="57" y="1"/>
                    <a:pt x="57" y="1"/>
                  </a:cubicBezTo>
                  <a:cubicBezTo>
                    <a:pt x="56" y="0"/>
                    <a:pt x="54" y="0"/>
                    <a:pt x="52" y="1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2" y="51"/>
                    <a:pt x="0" y="56"/>
                    <a:pt x="0" y="6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5"/>
                    <a:pt x="1" y="116"/>
                    <a:pt x="3" y="116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35" y="116"/>
                    <a:pt x="41" y="110"/>
                    <a:pt x="41" y="103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1" y="67"/>
                    <a:pt x="46" y="62"/>
                    <a:pt x="52" y="62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64" y="62"/>
                    <a:pt x="69" y="67"/>
                    <a:pt x="69" y="73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11"/>
                    <a:pt x="74" y="116"/>
                    <a:pt x="80" y="116"/>
                  </a:cubicBezTo>
                  <a:cubicBezTo>
                    <a:pt x="106" y="116"/>
                    <a:pt x="106" y="116"/>
                    <a:pt x="106" y="116"/>
                  </a:cubicBezTo>
                  <a:cubicBezTo>
                    <a:pt x="108" y="116"/>
                    <a:pt x="110" y="115"/>
                    <a:pt x="110" y="113"/>
                  </a:cubicBezTo>
                  <a:cubicBezTo>
                    <a:pt x="110" y="63"/>
                    <a:pt x="110" y="63"/>
                    <a:pt x="110" y="63"/>
                  </a:cubicBezTo>
                  <a:cubicBezTo>
                    <a:pt x="110" y="57"/>
                    <a:pt x="107" y="50"/>
                    <a:pt x="102" y="45"/>
                  </a:cubicBezTo>
                  <a:close/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75">
              <a:extLst>
                <a:ext uri="{FF2B5EF4-FFF2-40B4-BE49-F238E27FC236}">
                  <a16:creationId xmlns="" xmlns:a16="http://schemas.microsoft.com/office/drawing/2014/main" id="{07A756C8-E16A-452D-9E08-DBD381F50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043" y="2099721"/>
              <a:ext cx="590368" cy="310973"/>
            </a:xfrm>
            <a:custGeom>
              <a:avLst/>
              <a:gdLst>
                <a:gd name="T0" fmla="*/ 0 w 155"/>
                <a:gd name="T1" fmla="*/ 67 h 79"/>
                <a:gd name="T2" fmla="*/ 78 w 155"/>
                <a:gd name="T3" fmla="*/ 0 h 79"/>
                <a:gd name="T4" fmla="*/ 155 w 155"/>
                <a:gd name="T5" fmla="*/ 67 h 79"/>
                <a:gd name="T6" fmla="*/ 140 w 155"/>
                <a:gd name="T7" fmla="*/ 78 h 79"/>
                <a:gd name="T8" fmla="*/ 78 w 155"/>
                <a:gd name="T9" fmla="*/ 21 h 79"/>
                <a:gd name="T10" fmla="*/ 14 w 155"/>
                <a:gd name="T11" fmla="*/ 79 h 79"/>
                <a:gd name="T12" fmla="*/ 0 w 155"/>
                <a:gd name="T13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79">
                  <a:moveTo>
                    <a:pt x="0" y="67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155" y="67"/>
                    <a:pt x="155" y="67"/>
                    <a:pt x="155" y="67"/>
                  </a:cubicBezTo>
                  <a:cubicBezTo>
                    <a:pt x="140" y="78"/>
                    <a:pt x="140" y="78"/>
                    <a:pt x="140" y="78"/>
                  </a:cubicBezTo>
                  <a:cubicBezTo>
                    <a:pt x="122" y="59"/>
                    <a:pt x="100" y="38"/>
                    <a:pt x="78" y="21"/>
                  </a:cubicBezTo>
                  <a:cubicBezTo>
                    <a:pt x="56" y="38"/>
                    <a:pt x="34" y="59"/>
                    <a:pt x="14" y="79"/>
                  </a:cubicBezTo>
                  <a:lnTo>
                    <a:pt x="0" y="67"/>
                  </a:lnTo>
                  <a:close/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5" name="Freeform 76">
              <a:extLst>
                <a:ext uri="{FF2B5EF4-FFF2-40B4-BE49-F238E27FC236}">
                  <a16:creationId xmlns="" xmlns:a16="http://schemas.microsoft.com/office/drawing/2014/main" id="{B1683338-F177-4D2A-A3C8-3524E182D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825" y="3902012"/>
              <a:ext cx="448994" cy="375872"/>
            </a:xfrm>
            <a:custGeom>
              <a:avLst/>
              <a:gdLst>
                <a:gd name="T0" fmla="*/ 81 w 118"/>
                <a:gd name="T1" fmla="*/ 11 h 96"/>
                <a:gd name="T2" fmla="*/ 79 w 118"/>
                <a:gd name="T3" fmla="*/ 6 h 96"/>
                <a:gd name="T4" fmla="*/ 69 w 118"/>
                <a:gd name="T5" fmla="*/ 0 h 96"/>
                <a:gd name="T6" fmla="*/ 49 w 118"/>
                <a:gd name="T7" fmla="*/ 0 h 96"/>
                <a:gd name="T8" fmla="*/ 39 w 118"/>
                <a:gd name="T9" fmla="*/ 6 h 96"/>
                <a:gd name="T10" fmla="*/ 37 w 118"/>
                <a:gd name="T11" fmla="*/ 11 h 96"/>
                <a:gd name="T12" fmla="*/ 28 w 118"/>
                <a:gd name="T13" fmla="*/ 16 h 96"/>
                <a:gd name="T14" fmla="*/ 10 w 118"/>
                <a:gd name="T15" fmla="*/ 16 h 96"/>
                <a:gd name="T16" fmla="*/ 0 w 118"/>
                <a:gd name="T17" fmla="*/ 27 h 96"/>
                <a:gd name="T18" fmla="*/ 0 w 118"/>
                <a:gd name="T19" fmla="*/ 85 h 96"/>
                <a:gd name="T20" fmla="*/ 10 w 118"/>
                <a:gd name="T21" fmla="*/ 96 h 96"/>
                <a:gd name="T22" fmla="*/ 108 w 118"/>
                <a:gd name="T23" fmla="*/ 96 h 96"/>
                <a:gd name="T24" fmla="*/ 118 w 118"/>
                <a:gd name="T25" fmla="*/ 85 h 96"/>
                <a:gd name="T26" fmla="*/ 118 w 118"/>
                <a:gd name="T27" fmla="*/ 27 h 96"/>
                <a:gd name="T28" fmla="*/ 108 w 118"/>
                <a:gd name="T29" fmla="*/ 16 h 96"/>
                <a:gd name="T30" fmla="*/ 89 w 118"/>
                <a:gd name="T31" fmla="*/ 16 h 96"/>
                <a:gd name="T32" fmla="*/ 81 w 118"/>
                <a:gd name="T33" fmla="*/ 1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96">
                  <a:moveTo>
                    <a:pt x="81" y="11"/>
                  </a:moveTo>
                  <a:cubicBezTo>
                    <a:pt x="79" y="6"/>
                    <a:pt x="79" y="6"/>
                    <a:pt x="79" y="6"/>
                  </a:cubicBezTo>
                  <a:cubicBezTo>
                    <a:pt x="77" y="2"/>
                    <a:pt x="73" y="0"/>
                    <a:pt x="6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4" y="0"/>
                    <a:pt x="40" y="2"/>
                    <a:pt x="39" y="6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14"/>
                    <a:pt x="32" y="16"/>
                    <a:pt x="28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4" y="16"/>
                    <a:pt x="0" y="21"/>
                    <a:pt x="0" y="27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1"/>
                    <a:pt x="4" y="96"/>
                    <a:pt x="10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13" y="96"/>
                    <a:pt x="118" y="91"/>
                    <a:pt x="118" y="85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18" y="21"/>
                    <a:pt x="113" y="16"/>
                    <a:pt x="108" y="16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86" y="16"/>
                    <a:pt x="83" y="14"/>
                    <a:pt x="81" y="11"/>
                  </a:cubicBezTo>
                  <a:close/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6" name="Oval 77">
              <a:extLst>
                <a:ext uri="{FF2B5EF4-FFF2-40B4-BE49-F238E27FC236}">
                  <a16:creationId xmlns="" xmlns:a16="http://schemas.microsoft.com/office/drawing/2014/main" id="{38E9FA33-9D45-43F0-B3DC-D37EE390E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6637" y="4019642"/>
              <a:ext cx="209443" cy="214977"/>
            </a:xfrm>
            <a:prstGeom prst="ellipse">
              <a:avLst/>
            </a:pr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Freeform 78">
              <a:extLst>
                <a:ext uri="{FF2B5EF4-FFF2-40B4-BE49-F238E27FC236}">
                  <a16:creationId xmlns="" xmlns:a16="http://schemas.microsoft.com/office/drawing/2014/main" id="{882B774E-6C0F-4094-8178-4D8EA59F9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894" y="3960151"/>
              <a:ext cx="289293" cy="8112"/>
            </a:xfrm>
            <a:custGeom>
              <a:avLst/>
              <a:gdLst>
                <a:gd name="T0" fmla="*/ 0 w 76"/>
                <a:gd name="T1" fmla="*/ 1 h 2"/>
                <a:gd name="T2" fmla="*/ 76 w 76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" h="2">
                  <a:moveTo>
                    <a:pt x="0" y="1"/>
                  </a:moveTo>
                  <a:cubicBezTo>
                    <a:pt x="25" y="0"/>
                    <a:pt x="51" y="2"/>
                    <a:pt x="76" y="1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Freeform 79">
              <a:extLst>
                <a:ext uri="{FF2B5EF4-FFF2-40B4-BE49-F238E27FC236}">
                  <a16:creationId xmlns="" xmlns:a16="http://schemas.microsoft.com/office/drawing/2014/main" id="{DAAFB6E7-94ED-4DD5-9B3E-7FCC04F64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640" y="3916886"/>
              <a:ext cx="49743" cy="43266"/>
            </a:xfrm>
            <a:custGeom>
              <a:avLst/>
              <a:gdLst>
                <a:gd name="T0" fmla="*/ 1 w 13"/>
                <a:gd name="T1" fmla="*/ 11 h 11"/>
                <a:gd name="T2" fmla="*/ 1 w 13"/>
                <a:gd name="T3" fmla="*/ 4 h 11"/>
                <a:gd name="T4" fmla="*/ 9 w 13"/>
                <a:gd name="T5" fmla="*/ 2 h 11"/>
                <a:gd name="T6" fmla="*/ 11 w 13"/>
                <a:gd name="T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9"/>
                    <a:pt x="0" y="6"/>
                    <a:pt x="1" y="4"/>
                  </a:cubicBezTo>
                  <a:cubicBezTo>
                    <a:pt x="2" y="2"/>
                    <a:pt x="6" y="0"/>
                    <a:pt x="9" y="2"/>
                  </a:cubicBezTo>
                  <a:cubicBezTo>
                    <a:pt x="12" y="3"/>
                    <a:pt x="13" y="7"/>
                    <a:pt x="11" y="10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80">
              <a:extLst>
                <a:ext uri="{FF2B5EF4-FFF2-40B4-BE49-F238E27FC236}">
                  <a16:creationId xmlns="" xmlns:a16="http://schemas.microsoft.com/office/drawing/2014/main" id="{7243F2CB-2427-4635-831E-3FF14B85D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379" y="4054795"/>
              <a:ext cx="117812" cy="136557"/>
            </a:xfrm>
            <a:custGeom>
              <a:avLst/>
              <a:gdLst>
                <a:gd name="T0" fmla="*/ 28 w 31"/>
                <a:gd name="T1" fmla="*/ 12 h 35"/>
                <a:gd name="T2" fmla="*/ 26 w 31"/>
                <a:gd name="T3" fmla="*/ 29 h 35"/>
                <a:gd name="T4" fmla="*/ 9 w 31"/>
                <a:gd name="T5" fmla="*/ 33 h 35"/>
                <a:gd name="T6" fmla="*/ 1 w 31"/>
                <a:gd name="T7" fmla="*/ 18 h 35"/>
                <a:gd name="T8" fmla="*/ 28 w 31"/>
                <a:gd name="T9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5">
                  <a:moveTo>
                    <a:pt x="28" y="12"/>
                  </a:moveTo>
                  <a:cubicBezTo>
                    <a:pt x="31" y="17"/>
                    <a:pt x="30" y="24"/>
                    <a:pt x="26" y="29"/>
                  </a:cubicBezTo>
                  <a:cubicBezTo>
                    <a:pt x="22" y="33"/>
                    <a:pt x="15" y="35"/>
                    <a:pt x="9" y="33"/>
                  </a:cubicBezTo>
                  <a:cubicBezTo>
                    <a:pt x="4" y="30"/>
                    <a:pt x="0" y="24"/>
                    <a:pt x="1" y="18"/>
                  </a:cubicBezTo>
                  <a:cubicBezTo>
                    <a:pt x="2" y="4"/>
                    <a:pt x="21" y="0"/>
                    <a:pt x="28" y="12"/>
                  </a:cubicBezTo>
                  <a:close/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Freeform 81">
              <a:extLst>
                <a:ext uri="{FF2B5EF4-FFF2-40B4-BE49-F238E27FC236}">
                  <a16:creationId xmlns="" xmlns:a16="http://schemas.microsoft.com/office/drawing/2014/main" id="{EDE4D178-3016-4715-9F40-BB043E330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894" y="3972319"/>
              <a:ext cx="3927" cy="290692"/>
            </a:xfrm>
            <a:custGeom>
              <a:avLst/>
              <a:gdLst>
                <a:gd name="T0" fmla="*/ 1 w 1"/>
                <a:gd name="T1" fmla="*/ 0 h 74"/>
                <a:gd name="T2" fmla="*/ 0 w 1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74">
                  <a:moveTo>
                    <a:pt x="1" y="0"/>
                  </a:moveTo>
                  <a:cubicBezTo>
                    <a:pt x="1" y="26"/>
                    <a:pt x="0" y="49"/>
                    <a:pt x="0" y="74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Freeform 82">
              <a:extLst>
                <a:ext uri="{FF2B5EF4-FFF2-40B4-BE49-F238E27FC236}">
                  <a16:creationId xmlns="" xmlns:a16="http://schemas.microsoft.com/office/drawing/2014/main" id="{806EB598-E499-4FB7-B46B-B12D5069F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822" y="3968264"/>
              <a:ext cx="3927" cy="298804"/>
            </a:xfrm>
            <a:custGeom>
              <a:avLst/>
              <a:gdLst>
                <a:gd name="T0" fmla="*/ 1 w 1"/>
                <a:gd name="T1" fmla="*/ 0 h 76"/>
                <a:gd name="T2" fmla="*/ 0 w 1"/>
                <a:gd name="T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76">
                  <a:moveTo>
                    <a:pt x="1" y="0"/>
                  </a:moveTo>
                  <a:cubicBezTo>
                    <a:pt x="0" y="26"/>
                    <a:pt x="0" y="50"/>
                    <a:pt x="0" y="76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2" name="Oval 83">
              <a:extLst>
                <a:ext uri="{FF2B5EF4-FFF2-40B4-BE49-F238E27FC236}">
                  <a16:creationId xmlns="" xmlns:a16="http://schemas.microsoft.com/office/drawing/2014/main" id="{8DEC016B-6DE4-4F5C-905A-71439B0B8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1612" y="2260615"/>
              <a:ext cx="60215" cy="63546"/>
            </a:xfrm>
            <a:prstGeom prst="ellipse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3" name="Freeform 84">
              <a:extLst>
                <a:ext uri="{FF2B5EF4-FFF2-40B4-BE49-F238E27FC236}">
                  <a16:creationId xmlns="" xmlns:a16="http://schemas.microsoft.com/office/drawing/2014/main" id="{E6DCB471-96F7-4A0B-B04C-89D831200C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3907" y="2167324"/>
              <a:ext cx="380925" cy="392096"/>
            </a:xfrm>
            <a:custGeom>
              <a:avLst/>
              <a:gdLst>
                <a:gd name="T0" fmla="*/ 91 w 100"/>
                <a:gd name="T1" fmla="*/ 0 h 100"/>
                <a:gd name="T2" fmla="*/ 8 w 100"/>
                <a:gd name="T3" fmla="*/ 0 h 100"/>
                <a:gd name="T4" fmla="*/ 0 w 100"/>
                <a:gd name="T5" fmla="*/ 8 h 100"/>
                <a:gd name="T6" fmla="*/ 0 w 100"/>
                <a:gd name="T7" fmla="*/ 91 h 100"/>
                <a:gd name="T8" fmla="*/ 8 w 100"/>
                <a:gd name="T9" fmla="*/ 100 h 100"/>
                <a:gd name="T10" fmla="*/ 91 w 100"/>
                <a:gd name="T11" fmla="*/ 100 h 100"/>
                <a:gd name="T12" fmla="*/ 100 w 100"/>
                <a:gd name="T13" fmla="*/ 91 h 100"/>
                <a:gd name="T14" fmla="*/ 100 w 100"/>
                <a:gd name="T15" fmla="*/ 8 h 100"/>
                <a:gd name="T16" fmla="*/ 91 w 100"/>
                <a:gd name="T17" fmla="*/ 0 h 100"/>
                <a:gd name="T18" fmla="*/ 83 w 100"/>
                <a:gd name="T19" fmla="*/ 20 h 100"/>
                <a:gd name="T20" fmla="*/ 83 w 100"/>
                <a:gd name="T21" fmla="*/ 44 h 100"/>
                <a:gd name="T22" fmla="*/ 77 w 100"/>
                <a:gd name="T23" fmla="*/ 38 h 100"/>
                <a:gd name="T24" fmla="*/ 71 w 100"/>
                <a:gd name="T25" fmla="*/ 38 h 100"/>
                <a:gd name="T26" fmla="*/ 55 w 100"/>
                <a:gd name="T27" fmla="*/ 54 h 100"/>
                <a:gd name="T28" fmla="*/ 54 w 100"/>
                <a:gd name="T29" fmla="*/ 54 h 100"/>
                <a:gd name="T30" fmla="*/ 48 w 100"/>
                <a:gd name="T31" fmla="*/ 47 h 100"/>
                <a:gd name="T32" fmla="*/ 42 w 100"/>
                <a:gd name="T33" fmla="*/ 47 h 100"/>
                <a:gd name="T34" fmla="*/ 14 w 100"/>
                <a:gd name="T35" fmla="*/ 79 h 100"/>
                <a:gd name="T36" fmla="*/ 14 w 100"/>
                <a:gd name="T37" fmla="*/ 19 h 100"/>
                <a:gd name="T38" fmla="*/ 19 w 100"/>
                <a:gd name="T39" fmla="*/ 14 h 100"/>
                <a:gd name="T40" fmla="*/ 77 w 100"/>
                <a:gd name="T41" fmla="*/ 14 h 100"/>
                <a:gd name="T42" fmla="*/ 83 w 100"/>
                <a:gd name="T43" fmla="*/ 2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0" h="100">
                  <a:moveTo>
                    <a:pt x="91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8" y="100"/>
                  </a:cubicBezTo>
                  <a:cubicBezTo>
                    <a:pt x="91" y="100"/>
                    <a:pt x="91" y="100"/>
                    <a:pt x="91" y="100"/>
                  </a:cubicBezTo>
                  <a:cubicBezTo>
                    <a:pt x="96" y="100"/>
                    <a:pt x="100" y="96"/>
                    <a:pt x="100" y="91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0" y="4"/>
                    <a:pt x="96" y="0"/>
                    <a:pt x="91" y="0"/>
                  </a:cubicBezTo>
                  <a:close/>
                  <a:moveTo>
                    <a:pt x="83" y="20"/>
                  </a:moveTo>
                  <a:cubicBezTo>
                    <a:pt x="83" y="44"/>
                    <a:pt x="83" y="44"/>
                    <a:pt x="83" y="44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5" y="36"/>
                    <a:pt x="73" y="36"/>
                    <a:pt x="71" y="38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5" y="54"/>
                    <a:pt x="54" y="54"/>
                    <a:pt x="54" y="54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6" y="46"/>
                    <a:pt x="44" y="46"/>
                    <a:pt x="42" y="47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7"/>
                    <a:pt x="16" y="14"/>
                    <a:pt x="19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80" y="14"/>
                    <a:pt x="83" y="17"/>
                    <a:pt x="83" y="20"/>
                  </a:cubicBezTo>
                  <a:close/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Freeform 85">
              <a:extLst>
                <a:ext uri="{FF2B5EF4-FFF2-40B4-BE49-F238E27FC236}">
                  <a16:creationId xmlns="" xmlns:a16="http://schemas.microsoft.com/office/drawing/2014/main" id="{9584E7F7-BBB0-4E63-B30D-8111803E9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458" y="2421511"/>
              <a:ext cx="49743" cy="71659"/>
            </a:xfrm>
            <a:custGeom>
              <a:avLst/>
              <a:gdLst>
                <a:gd name="T0" fmla="*/ 0 w 13"/>
                <a:gd name="T1" fmla="*/ 0 h 18"/>
                <a:gd name="T2" fmla="*/ 13 w 13"/>
                <a:gd name="T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cubicBezTo>
                    <a:pt x="3" y="5"/>
                    <a:pt x="10" y="13"/>
                    <a:pt x="13" y="18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86">
              <a:extLst>
                <a:ext uri="{FF2B5EF4-FFF2-40B4-BE49-F238E27FC236}">
                  <a16:creationId xmlns="" xmlns:a16="http://schemas.microsoft.com/office/drawing/2014/main" id="{F597BCCD-3879-44EA-89E6-9785C4399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0794" y="2245743"/>
              <a:ext cx="407105" cy="443475"/>
            </a:xfrm>
            <a:custGeom>
              <a:avLst/>
              <a:gdLst>
                <a:gd name="T0" fmla="*/ 69 w 107"/>
                <a:gd name="T1" fmla="*/ 5 h 113"/>
                <a:gd name="T2" fmla="*/ 61 w 107"/>
                <a:gd name="T3" fmla="*/ 0 h 113"/>
                <a:gd name="T4" fmla="*/ 0 w 107"/>
                <a:gd name="T5" fmla="*/ 52 h 113"/>
                <a:gd name="T6" fmla="*/ 70 w 107"/>
                <a:gd name="T7" fmla="*/ 113 h 113"/>
                <a:gd name="T8" fmla="*/ 107 w 107"/>
                <a:gd name="T9" fmla="*/ 8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13">
                  <a:moveTo>
                    <a:pt x="69" y="5"/>
                  </a:moveTo>
                  <a:cubicBezTo>
                    <a:pt x="66" y="3"/>
                    <a:pt x="64" y="2"/>
                    <a:pt x="61" y="0"/>
                  </a:cubicBezTo>
                  <a:cubicBezTo>
                    <a:pt x="48" y="10"/>
                    <a:pt x="13" y="41"/>
                    <a:pt x="0" y="52"/>
                  </a:cubicBezTo>
                  <a:cubicBezTo>
                    <a:pt x="20" y="75"/>
                    <a:pt x="45" y="94"/>
                    <a:pt x="70" y="113"/>
                  </a:cubicBezTo>
                  <a:cubicBezTo>
                    <a:pt x="84" y="104"/>
                    <a:pt x="96" y="93"/>
                    <a:pt x="107" y="80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87">
              <a:extLst>
                <a:ext uri="{FF2B5EF4-FFF2-40B4-BE49-F238E27FC236}">
                  <a16:creationId xmlns="" xmlns:a16="http://schemas.microsoft.com/office/drawing/2014/main" id="{17F5BD4D-8103-4F9A-98DE-F815AA5A5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4572" y="2307938"/>
              <a:ext cx="243478" cy="306916"/>
            </a:xfrm>
            <a:custGeom>
              <a:avLst/>
              <a:gdLst>
                <a:gd name="T0" fmla="*/ 137 w 186"/>
                <a:gd name="T1" fmla="*/ 18 h 227"/>
                <a:gd name="T2" fmla="*/ 117 w 186"/>
                <a:gd name="T3" fmla="*/ 0 h 227"/>
                <a:gd name="T4" fmla="*/ 0 w 186"/>
                <a:gd name="T5" fmla="*/ 99 h 227"/>
                <a:gd name="T6" fmla="*/ 137 w 186"/>
                <a:gd name="T7" fmla="*/ 227 h 227"/>
                <a:gd name="T8" fmla="*/ 186 w 186"/>
                <a:gd name="T9" fmla="*/ 18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227">
                  <a:moveTo>
                    <a:pt x="137" y="18"/>
                  </a:moveTo>
                  <a:lnTo>
                    <a:pt x="117" y="0"/>
                  </a:lnTo>
                  <a:lnTo>
                    <a:pt x="0" y="99"/>
                  </a:lnTo>
                  <a:lnTo>
                    <a:pt x="137" y="227"/>
                  </a:lnTo>
                  <a:lnTo>
                    <a:pt x="186" y="186"/>
                  </a:ln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Oval 88">
              <a:extLst>
                <a:ext uri="{FF2B5EF4-FFF2-40B4-BE49-F238E27FC236}">
                  <a16:creationId xmlns="" xmlns:a16="http://schemas.microsoft.com/office/drawing/2014/main" id="{D000060A-A86E-483D-A7FC-25AF0D081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015" y="4180536"/>
              <a:ext cx="289293" cy="297453"/>
            </a:xfrm>
            <a:prstGeom prst="ellipse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Freeform 89">
              <a:extLst>
                <a:ext uri="{FF2B5EF4-FFF2-40B4-BE49-F238E27FC236}">
                  <a16:creationId xmlns="" xmlns:a16="http://schemas.microsoft.com/office/drawing/2014/main" id="{3E266318-E808-4458-B005-105F17F8A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1719" y="4250843"/>
              <a:ext cx="113884" cy="164951"/>
            </a:xfrm>
            <a:custGeom>
              <a:avLst/>
              <a:gdLst>
                <a:gd name="T0" fmla="*/ 28 w 30"/>
                <a:gd name="T1" fmla="*/ 1 h 42"/>
                <a:gd name="T2" fmla="*/ 2 w 30"/>
                <a:gd name="T3" fmla="*/ 0 h 42"/>
                <a:gd name="T4" fmla="*/ 1 w 30"/>
                <a:gd name="T5" fmla="*/ 16 h 42"/>
                <a:gd name="T6" fmla="*/ 19 w 30"/>
                <a:gd name="T7" fmla="*/ 17 h 42"/>
                <a:gd name="T8" fmla="*/ 29 w 30"/>
                <a:gd name="T9" fmla="*/ 30 h 42"/>
                <a:gd name="T10" fmla="*/ 22 w 30"/>
                <a:gd name="T11" fmla="*/ 40 h 42"/>
                <a:gd name="T12" fmla="*/ 10 w 30"/>
                <a:gd name="T13" fmla="*/ 41 h 42"/>
                <a:gd name="T14" fmla="*/ 0 w 30"/>
                <a:gd name="T15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42">
                  <a:moveTo>
                    <a:pt x="28" y="1"/>
                  </a:moveTo>
                  <a:cubicBezTo>
                    <a:pt x="19" y="1"/>
                    <a:pt x="11" y="0"/>
                    <a:pt x="2" y="0"/>
                  </a:cubicBezTo>
                  <a:cubicBezTo>
                    <a:pt x="2" y="5"/>
                    <a:pt x="1" y="11"/>
                    <a:pt x="1" y="16"/>
                  </a:cubicBezTo>
                  <a:cubicBezTo>
                    <a:pt x="7" y="15"/>
                    <a:pt x="13" y="14"/>
                    <a:pt x="19" y="17"/>
                  </a:cubicBezTo>
                  <a:cubicBezTo>
                    <a:pt x="25" y="19"/>
                    <a:pt x="30" y="24"/>
                    <a:pt x="29" y="30"/>
                  </a:cubicBezTo>
                  <a:cubicBezTo>
                    <a:pt x="29" y="35"/>
                    <a:pt x="26" y="38"/>
                    <a:pt x="22" y="40"/>
                  </a:cubicBezTo>
                  <a:cubicBezTo>
                    <a:pt x="18" y="42"/>
                    <a:pt x="14" y="42"/>
                    <a:pt x="10" y="41"/>
                  </a:cubicBezTo>
                  <a:cubicBezTo>
                    <a:pt x="5" y="40"/>
                    <a:pt x="1" y="37"/>
                    <a:pt x="0" y="33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Freeform 90">
              <a:extLst>
                <a:ext uri="{FF2B5EF4-FFF2-40B4-BE49-F238E27FC236}">
                  <a16:creationId xmlns="" xmlns:a16="http://schemas.microsoft.com/office/drawing/2014/main" id="{51DFDBE4-5358-4E3C-AD0F-60FB9172F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803" y="2767637"/>
              <a:ext cx="441140" cy="482684"/>
            </a:xfrm>
            <a:custGeom>
              <a:avLst/>
              <a:gdLst>
                <a:gd name="T0" fmla="*/ 53 w 116"/>
                <a:gd name="T1" fmla="*/ 123 h 123"/>
                <a:gd name="T2" fmla="*/ 49 w 116"/>
                <a:gd name="T3" fmla="*/ 122 h 123"/>
                <a:gd name="T4" fmla="*/ 42 w 116"/>
                <a:gd name="T5" fmla="*/ 111 h 123"/>
                <a:gd name="T6" fmla="*/ 42 w 116"/>
                <a:gd name="T7" fmla="*/ 97 h 123"/>
                <a:gd name="T8" fmla="*/ 38 w 116"/>
                <a:gd name="T9" fmla="*/ 94 h 123"/>
                <a:gd name="T10" fmla="*/ 31 w 116"/>
                <a:gd name="T11" fmla="*/ 92 h 123"/>
                <a:gd name="T12" fmla="*/ 18 w 116"/>
                <a:gd name="T13" fmla="*/ 87 h 123"/>
                <a:gd name="T14" fmla="*/ 2 w 116"/>
                <a:gd name="T15" fmla="*/ 65 h 123"/>
                <a:gd name="T16" fmla="*/ 0 w 116"/>
                <a:gd name="T17" fmla="*/ 53 h 123"/>
                <a:gd name="T18" fmla="*/ 0 w 116"/>
                <a:gd name="T19" fmla="*/ 40 h 123"/>
                <a:gd name="T20" fmla="*/ 40 w 116"/>
                <a:gd name="T21" fmla="*/ 0 h 123"/>
                <a:gd name="T22" fmla="*/ 76 w 116"/>
                <a:gd name="T23" fmla="*/ 0 h 123"/>
                <a:gd name="T24" fmla="*/ 116 w 116"/>
                <a:gd name="T25" fmla="*/ 40 h 123"/>
                <a:gd name="T26" fmla="*/ 116 w 116"/>
                <a:gd name="T27" fmla="*/ 53 h 123"/>
                <a:gd name="T28" fmla="*/ 60 w 116"/>
                <a:gd name="T29" fmla="*/ 120 h 123"/>
                <a:gd name="T30" fmla="*/ 53 w 116"/>
                <a:gd name="T31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53" y="123"/>
                  </a:moveTo>
                  <a:cubicBezTo>
                    <a:pt x="52" y="123"/>
                    <a:pt x="50" y="122"/>
                    <a:pt x="49" y="122"/>
                  </a:cubicBezTo>
                  <a:cubicBezTo>
                    <a:pt x="44" y="120"/>
                    <a:pt x="42" y="116"/>
                    <a:pt x="42" y="111"/>
                  </a:cubicBezTo>
                  <a:cubicBezTo>
                    <a:pt x="42" y="111"/>
                    <a:pt x="42" y="103"/>
                    <a:pt x="42" y="97"/>
                  </a:cubicBezTo>
                  <a:cubicBezTo>
                    <a:pt x="42" y="95"/>
                    <a:pt x="40" y="94"/>
                    <a:pt x="38" y="94"/>
                  </a:cubicBezTo>
                  <a:cubicBezTo>
                    <a:pt x="35" y="93"/>
                    <a:pt x="32" y="93"/>
                    <a:pt x="31" y="92"/>
                  </a:cubicBezTo>
                  <a:cubicBezTo>
                    <a:pt x="27" y="91"/>
                    <a:pt x="22" y="90"/>
                    <a:pt x="18" y="87"/>
                  </a:cubicBezTo>
                  <a:cubicBezTo>
                    <a:pt x="10" y="82"/>
                    <a:pt x="4" y="74"/>
                    <a:pt x="2" y="65"/>
                  </a:cubicBezTo>
                  <a:cubicBezTo>
                    <a:pt x="0" y="61"/>
                    <a:pt x="0" y="57"/>
                    <a:pt x="0" y="5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8" y="0"/>
                    <a:pt x="116" y="18"/>
                    <a:pt x="116" y="40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4" y="90"/>
                    <a:pt x="67" y="116"/>
                    <a:pt x="60" y="120"/>
                  </a:cubicBezTo>
                  <a:cubicBezTo>
                    <a:pt x="58" y="122"/>
                    <a:pt x="56" y="123"/>
                    <a:pt x="53" y="123"/>
                  </a:cubicBezTo>
                  <a:close/>
                </a:path>
              </a:pathLst>
            </a:cu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Freeform 91">
              <a:extLst>
                <a:ext uri="{FF2B5EF4-FFF2-40B4-BE49-F238E27FC236}">
                  <a16:creationId xmlns="" xmlns:a16="http://schemas.microsoft.com/office/drawing/2014/main" id="{FD1E4321-D7CA-4A0E-9F14-BC34557BE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092" y="2829832"/>
              <a:ext cx="323328" cy="350182"/>
            </a:xfrm>
            <a:custGeom>
              <a:avLst/>
              <a:gdLst>
                <a:gd name="T0" fmla="*/ 39 w 85"/>
                <a:gd name="T1" fmla="*/ 72 h 89"/>
                <a:gd name="T2" fmla="*/ 32 w 85"/>
                <a:gd name="T3" fmla="*/ 63 h 89"/>
                <a:gd name="T4" fmla="*/ 21 w 85"/>
                <a:gd name="T5" fmla="*/ 61 h 89"/>
                <a:gd name="T6" fmla="*/ 2 w 85"/>
                <a:gd name="T7" fmla="*/ 43 h 89"/>
                <a:gd name="T8" fmla="*/ 0 w 85"/>
                <a:gd name="T9" fmla="*/ 35 h 89"/>
                <a:gd name="T10" fmla="*/ 0 w 85"/>
                <a:gd name="T11" fmla="*/ 27 h 89"/>
                <a:gd name="T12" fmla="*/ 30 w 85"/>
                <a:gd name="T13" fmla="*/ 0 h 89"/>
                <a:gd name="T14" fmla="*/ 56 w 85"/>
                <a:gd name="T15" fmla="*/ 0 h 89"/>
                <a:gd name="T16" fmla="*/ 85 w 85"/>
                <a:gd name="T17" fmla="*/ 27 h 89"/>
                <a:gd name="T18" fmla="*/ 85 w 85"/>
                <a:gd name="T19" fmla="*/ 35 h 89"/>
                <a:gd name="T20" fmla="*/ 61 w 85"/>
                <a:gd name="T21" fmla="*/ 77 h 89"/>
                <a:gd name="T22" fmla="*/ 41 w 85"/>
                <a:gd name="T23" fmla="*/ 89 h 89"/>
                <a:gd name="T24" fmla="*/ 39 w 85"/>
                <a:gd name="T25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89">
                  <a:moveTo>
                    <a:pt x="39" y="72"/>
                  </a:moveTo>
                  <a:cubicBezTo>
                    <a:pt x="39" y="68"/>
                    <a:pt x="36" y="64"/>
                    <a:pt x="32" y="63"/>
                  </a:cubicBezTo>
                  <a:cubicBezTo>
                    <a:pt x="28" y="62"/>
                    <a:pt x="23" y="61"/>
                    <a:pt x="21" y="61"/>
                  </a:cubicBezTo>
                  <a:cubicBezTo>
                    <a:pt x="12" y="58"/>
                    <a:pt x="5" y="52"/>
                    <a:pt x="2" y="43"/>
                  </a:cubicBezTo>
                  <a:cubicBezTo>
                    <a:pt x="1" y="41"/>
                    <a:pt x="0" y="38"/>
                    <a:pt x="0" y="3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3" y="0"/>
                    <a:pt x="3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2" y="0"/>
                    <a:pt x="85" y="12"/>
                    <a:pt x="85" y="27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4" y="52"/>
                    <a:pt x="73" y="67"/>
                    <a:pt x="61" y="77"/>
                  </a:cubicBezTo>
                  <a:cubicBezTo>
                    <a:pt x="56" y="81"/>
                    <a:pt x="45" y="88"/>
                    <a:pt x="41" y="89"/>
                  </a:cubicBezTo>
                  <a:cubicBezTo>
                    <a:pt x="40" y="89"/>
                    <a:pt x="40" y="80"/>
                    <a:pt x="39" y="72"/>
                  </a:cubicBezTo>
                  <a:close/>
                </a:path>
              </a:pathLst>
            </a:cu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Freeform 92">
              <a:extLst>
                <a:ext uri="{FF2B5EF4-FFF2-40B4-BE49-F238E27FC236}">
                  <a16:creationId xmlns="" xmlns:a16="http://schemas.microsoft.com/office/drawing/2014/main" id="{56DF621B-278D-49AC-8D01-E6305D3E6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796" y="2916363"/>
              <a:ext cx="147919" cy="8112"/>
            </a:xfrm>
            <a:custGeom>
              <a:avLst/>
              <a:gdLst>
                <a:gd name="T0" fmla="*/ 0 w 39"/>
                <a:gd name="T1" fmla="*/ 2 h 2"/>
                <a:gd name="T2" fmla="*/ 39 w 39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9" h="2">
                  <a:moveTo>
                    <a:pt x="0" y="2"/>
                  </a:moveTo>
                  <a:cubicBezTo>
                    <a:pt x="13" y="1"/>
                    <a:pt x="26" y="0"/>
                    <a:pt x="39" y="0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Freeform 93">
              <a:extLst>
                <a:ext uri="{FF2B5EF4-FFF2-40B4-BE49-F238E27FC236}">
                  <a16:creationId xmlns="" xmlns:a16="http://schemas.microsoft.com/office/drawing/2014/main" id="{7346C6CC-BE8A-4E03-89E3-AC08C720C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723" y="2986670"/>
              <a:ext cx="140065" cy="8112"/>
            </a:xfrm>
            <a:custGeom>
              <a:avLst/>
              <a:gdLst>
                <a:gd name="T0" fmla="*/ 0 w 37"/>
                <a:gd name="T1" fmla="*/ 2 h 2"/>
                <a:gd name="T2" fmla="*/ 37 w 37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" h="2">
                  <a:moveTo>
                    <a:pt x="0" y="2"/>
                  </a:moveTo>
                  <a:cubicBezTo>
                    <a:pt x="12" y="1"/>
                    <a:pt x="25" y="0"/>
                    <a:pt x="37" y="0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99">
              <a:extLst>
                <a:ext uri="{FF2B5EF4-FFF2-40B4-BE49-F238E27FC236}">
                  <a16:creationId xmlns="" xmlns:a16="http://schemas.microsoft.com/office/drawing/2014/main" id="{A420E297-9DA6-407B-8E7A-E8B8315522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3228" y="3473411"/>
              <a:ext cx="371762" cy="435362"/>
            </a:xfrm>
            <a:custGeom>
              <a:avLst/>
              <a:gdLst>
                <a:gd name="T0" fmla="*/ 35 w 98"/>
                <a:gd name="T1" fmla="*/ 6 h 111"/>
                <a:gd name="T2" fmla="*/ 41 w 98"/>
                <a:gd name="T3" fmla="*/ 8 h 111"/>
                <a:gd name="T4" fmla="*/ 60 w 98"/>
                <a:gd name="T5" fmla="*/ 27 h 111"/>
                <a:gd name="T6" fmla="*/ 62 w 98"/>
                <a:gd name="T7" fmla="*/ 42 h 111"/>
                <a:gd name="T8" fmla="*/ 58 w 98"/>
                <a:gd name="T9" fmla="*/ 44 h 111"/>
                <a:gd name="T10" fmla="*/ 48 w 98"/>
                <a:gd name="T11" fmla="*/ 39 h 111"/>
                <a:gd name="T12" fmla="*/ 46 w 98"/>
                <a:gd name="T13" fmla="*/ 38 h 111"/>
                <a:gd name="T14" fmla="*/ 43 w 98"/>
                <a:gd name="T15" fmla="*/ 41 h 111"/>
                <a:gd name="T16" fmla="*/ 43 w 98"/>
                <a:gd name="T17" fmla="*/ 76 h 111"/>
                <a:gd name="T18" fmla="*/ 56 w 98"/>
                <a:gd name="T19" fmla="*/ 89 h 111"/>
                <a:gd name="T20" fmla="*/ 86 w 98"/>
                <a:gd name="T21" fmla="*/ 89 h 111"/>
                <a:gd name="T22" fmla="*/ 92 w 98"/>
                <a:gd name="T23" fmla="*/ 94 h 111"/>
                <a:gd name="T24" fmla="*/ 92 w 98"/>
                <a:gd name="T25" fmla="*/ 100 h 111"/>
                <a:gd name="T26" fmla="*/ 87 w 98"/>
                <a:gd name="T27" fmla="*/ 105 h 111"/>
                <a:gd name="T28" fmla="*/ 51 w 98"/>
                <a:gd name="T29" fmla="*/ 105 h 111"/>
                <a:gd name="T30" fmla="*/ 28 w 98"/>
                <a:gd name="T31" fmla="*/ 82 h 111"/>
                <a:gd name="T32" fmla="*/ 28 w 98"/>
                <a:gd name="T33" fmla="*/ 39 h 111"/>
                <a:gd name="T34" fmla="*/ 25 w 98"/>
                <a:gd name="T35" fmla="*/ 36 h 111"/>
                <a:gd name="T36" fmla="*/ 23 w 98"/>
                <a:gd name="T37" fmla="*/ 37 h 111"/>
                <a:gd name="T38" fmla="*/ 19 w 98"/>
                <a:gd name="T39" fmla="*/ 41 h 111"/>
                <a:gd name="T40" fmla="*/ 13 w 98"/>
                <a:gd name="T41" fmla="*/ 43 h 111"/>
                <a:gd name="T42" fmla="*/ 8 w 98"/>
                <a:gd name="T43" fmla="*/ 41 h 111"/>
                <a:gd name="T44" fmla="*/ 8 w 98"/>
                <a:gd name="T45" fmla="*/ 41 h 111"/>
                <a:gd name="T46" fmla="*/ 8 w 98"/>
                <a:gd name="T47" fmla="*/ 30 h 111"/>
                <a:gd name="T48" fmla="*/ 30 w 98"/>
                <a:gd name="T49" fmla="*/ 8 h 111"/>
                <a:gd name="T50" fmla="*/ 35 w 98"/>
                <a:gd name="T51" fmla="*/ 6 h 111"/>
                <a:gd name="T52" fmla="*/ 35 w 98"/>
                <a:gd name="T53" fmla="*/ 0 h 111"/>
                <a:gd name="T54" fmla="*/ 25 w 98"/>
                <a:gd name="T55" fmla="*/ 4 h 111"/>
                <a:gd name="T56" fmla="*/ 4 w 98"/>
                <a:gd name="T57" fmla="*/ 26 h 111"/>
                <a:gd name="T58" fmla="*/ 0 w 98"/>
                <a:gd name="T59" fmla="*/ 36 h 111"/>
                <a:gd name="T60" fmla="*/ 4 w 98"/>
                <a:gd name="T61" fmla="*/ 45 h 111"/>
                <a:gd name="T62" fmla="*/ 4 w 98"/>
                <a:gd name="T63" fmla="*/ 45 h 111"/>
                <a:gd name="T64" fmla="*/ 4 w 98"/>
                <a:gd name="T65" fmla="*/ 46 h 111"/>
                <a:gd name="T66" fmla="*/ 13 w 98"/>
                <a:gd name="T67" fmla="*/ 49 h 111"/>
                <a:gd name="T68" fmla="*/ 22 w 98"/>
                <a:gd name="T69" fmla="*/ 46 h 111"/>
                <a:gd name="T70" fmla="*/ 22 w 98"/>
                <a:gd name="T71" fmla="*/ 82 h 111"/>
                <a:gd name="T72" fmla="*/ 51 w 98"/>
                <a:gd name="T73" fmla="*/ 111 h 111"/>
                <a:gd name="T74" fmla="*/ 87 w 98"/>
                <a:gd name="T75" fmla="*/ 111 h 111"/>
                <a:gd name="T76" fmla="*/ 98 w 98"/>
                <a:gd name="T77" fmla="*/ 100 h 111"/>
                <a:gd name="T78" fmla="*/ 98 w 98"/>
                <a:gd name="T79" fmla="*/ 94 h 111"/>
                <a:gd name="T80" fmla="*/ 86 w 98"/>
                <a:gd name="T81" fmla="*/ 83 h 111"/>
                <a:gd name="T82" fmla="*/ 56 w 98"/>
                <a:gd name="T83" fmla="*/ 83 h 111"/>
                <a:gd name="T84" fmla="*/ 49 w 98"/>
                <a:gd name="T85" fmla="*/ 76 h 111"/>
                <a:gd name="T86" fmla="*/ 49 w 98"/>
                <a:gd name="T87" fmla="*/ 47 h 111"/>
                <a:gd name="T88" fmla="*/ 58 w 98"/>
                <a:gd name="T89" fmla="*/ 50 h 111"/>
                <a:gd name="T90" fmla="*/ 66 w 98"/>
                <a:gd name="T91" fmla="*/ 47 h 111"/>
                <a:gd name="T92" fmla="*/ 71 w 98"/>
                <a:gd name="T93" fmla="*/ 38 h 111"/>
                <a:gd name="T94" fmla="*/ 64 w 98"/>
                <a:gd name="T95" fmla="*/ 23 h 111"/>
                <a:gd name="T96" fmla="*/ 45 w 98"/>
                <a:gd name="T97" fmla="*/ 4 h 111"/>
                <a:gd name="T98" fmla="*/ 35 w 98"/>
                <a:gd name="T9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8" h="111">
                  <a:moveTo>
                    <a:pt x="35" y="6"/>
                  </a:moveTo>
                  <a:cubicBezTo>
                    <a:pt x="37" y="6"/>
                    <a:pt x="39" y="7"/>
                    <a:pt x="41" y="8"/>
                  </a:cubicBezTo>
                  <a:cubicBezTo>
                    <a:pt x="41" y="8"/>
                    <a:pt x="53" y="20"/>
                    <a:pt x="60" y="27"/>
                  </a:cubicBezTo>
                  <a:cubicBezTo>
                    <a:pt x="64" y="32"/>
                    <a:pt x="68" y="38"/>
                    <a:pt x="62" y="42"/>
                  </a:cubicBezTo>
                  <a:cubicBezTo>
                    <a:pt x="61" y="43"/>
                    <a:pt x="60" y="44"/>
                    <a:pt x="58" y="44"/>
                  </a:cubicBezTo>
                  <a:cubicBezTo>
                    <a:pt x="54" y="44"/>
                    <a:pt x="51" y="41"/>
                    <a:pt x="48" y="39"/>
                  </a:cubicBezTo>
                  <a:cubicBezTo>
                    <a:pt x="48" y="38"/>
                    <a:pt x="47" y="38"/>
                    <a:pt x="46" y="38"/>
                  </a:cubicBezTo>
                  <a:cubicBezTo>
                    <a:pt x="45" y="38"/>
                    <a:pt x="43" y="39"/>
                    <a:pt x="43" y="41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83"/>
                    <a:pt x="49" y="89"/>
                    <a:pt x="56" y="89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9" y="89"/>
                    <a:pt x="92" y="91"/>
                    <a:pt x="92" y="94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2" y="102"/>
                    <a:pt x="89" y="105"/>
                    <a:pt x="87" y="105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38" y="105"/>
                    <a:pt x="28" y="94"/>
                    <a:pt x="28" y="82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7"/>
                    <a:pt x="26" y="36"/>
                    <a:pt x="25" y="36"/>
                  </a:cubicBezTo>
                  <a:cubicBezTo>
                    <a:pt x="24" y="36"/>
                    <a:pt x="23" y="37"/>
                    <a:pt x="23" y="37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7" y="42"/>
                    <a:pt x="15" y="43"/>
                    <a:pt x="13" y="43"/>
                  </a:cubicBezTo>
                  <a:cubicBezTo>
                    <a:pt x="12" y="43"/>
                    <a:pt x="10" y="42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5" y="38"/>
                    <a:pt x="5" y="33"/>
                    <a:pt x="8" y="30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7"/>
                    <a:pt x="33" y="6"/>
                    <a:pt x="35" y="6"/>
                  </a:cubicBezTo>
                  <a:moveTo>
                    <a:pt x="35" y="0"/>
                  </a:moveTo>
                  <a:cubicBezTo>
                    <a:pt x="31" y="0"/>
                    <a:pt x="28" y="1"/>
                    <a:pt x="25" y="4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1" y="28"/>
                    <a:pt x="0" y="32"/>
                    <a:pt x="0" y="36"/>
                  </a:cubicBezTo>
                  <a:cubicBezTo>
                    <a:pt x="0" y="39"/>
                    <a:pt x="1" y="43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7" y="48"/>
                    <a:pt x="10" y="49"/>
                    <a:pt x="13" y="49"/>
                  </a:cubicBezTo>
                  <a:cubicBezTo>
                    <a:pt x="17" y="49"/>
                    <a:pt x="19" y="48"/>
                    <a:pt x="22" y="46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98"/>
                    <a:pt x="35" y="111"/>
                    <a:pt x="51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93" y="111"/>
                    <a:pt x="98" y="106"/>
                    <a:pt x="98" y="100"/>
                  </a:cubicBezTo>
                  <a:cubicBezTo>
                    <a:pt x="98" y="94"/>
                    <a:pt x="98" y="94"/>
                    <a:pt x="98" y="94"/>
                  </a:cubicBezTo>
                  <a:cubicBezTo>
                    <a:pt x="98" y="88"/>
                    <a:pt x="93" y="83"/>
                    <a:pt x="86" y="83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3"/>
                    <a:pt x="49" y="80"/>
                    <a:pt x="49" y="76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2" y="49"/>
                    <a:pt x="55" y="50"/>
                    <a:pt x="58" y="50"/>
                  </a:cubicBezTo>
                  <a:cubicBezTo>
                    <a:pt x="61" y="50"/>
                    <a:pt x="64" y="49"/>
                    <a:pt x="66" y="47"/>
                  </a:cubicBezTo>
                  <a:cubicBezTo>
                    <a:pt x="70" y="44"/>
                    <a:pt x="71" y="40"/>
                    <a:pt x="71" y="38"/>
                  </a:cubicBezTo>
                  <a:cubicBezTo>
                    <a:pt x="72" y="32"/>
                    <a:pt x="68" y="27"/>
                    <a:pt x="64" y="23"/>
                  </a:cubicBezTo>
                  <a:cubicBezTo>
                    <a:pt x="57" y="16"/>
                    <a:pt x="45" y="4"/>
                    <a:pt x="45" y="4"/>
                  </a:cubicBezTo>
                  <a:cubicBezTo>
                    <a:pt x="42" y="1"/>
                    <a:pt x="39" y="0"/>
                    <a:pt x="35" y="0"/>
                  </a:cubicBezTo>
                  <a:close/>
                </a:path>
              </a:pathLst>
            </a:custGeom>
            <a:noFill/>
            <a:ln w="3175"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100">
              <a:extLst>
                <a:ext uri="{FF2B5EF4-FFF2-40B4-BE49-F238E27FC236}">
                  <a16:creationId xmlns="" xmlns:a16="http://schemas.microsoft.com/office/drawing/2014/main" id="{2C6473A1-2C87-4BF1-80E2-A9B170CB5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0997" y="3399047"/>
              <a:ext cx="373071" cy="435362"/>
            </a:xfrm>
            <a:custGeom>
              <a:avLst/>
              <a:gdLst>
                <a:gd name="T0" fmla="*/ 47 w 98"/>
                <a:gd name="T1" fmla="*/ 6 h 111"/>
                <a:gd name="T2" fmla="*/ 70 w 98"/>
                <a:gd name="T3" fmla="*/ 29 h 111"/>
                <a:gd name="T4" fmla="*/ 70 w 98"/>
                <a:gd name="T5" fmla="*/ 71 h 111"/>
                <a:gd name="T6" fmla="*/ 73 w 98"/>
                <a:gd name="T7" fmla="*/ 74 h 111"/>
                <a:gd name="T8" fmla="*/ 75 w 98"/>
                <a:gd name="T9" fmla="*/ 73 h 111"/>
                <a:gd name="T10" fmla="*/ 78 w 98"/>
                <a:gd name="T11" fmla="*/ 70 h 111"/>
                <a:gd name="T12" fmla="*/ 84 w 98"/>
                <a:gd name="T13" fmla="*/ 67 h 111"/>
                <a:gd name="T14" fmla="*/ 89 w 98"/>
                <a:gd name="T15" fmla="*/ 69 h 111"/>
                <a:gd name="T16" fmla="*/ 89 w 98"/>
                <a:gd name="T17" fmla="*/ 69 h 111"/>
                <a:gd name="T18" fmla="*/ 89 w 98"/>
                <a:gd name="T19" fmla="*/ 81 h 111"/>
                <a:gd name="T20" fmla="*/ 68 w 98"/>
                <a:gd name="T21" fmla="*/ 102 h 111"/>
                <a:gd name="T22" fmla="*/ 62 w 98"/>
                <a:gd name="T23" fmla="*/ 105 h 111"/>
                <a:gd name="T24" fmla="*/ 57 w 98"/>
                <a:gd name="T25" fmla="*/ 102 h 111"/>
                <a:gd name="T26" fmla="*/ 37 w 98"/>
                <a:gd name="T27" fmla="*/ 83 h 111"/>
                <a:gd name="T28" fmla="*/ 35 w 98"/>
                <a:gd name="T29" fmla="*/ 68 h 111"/>
                <a:gd name="T30" fmla="*/ 39 w 98"/>
                <a:gd name="T31" fmla="*/ 67 h 111"/>
                <a:gd name="T32" fmla="*/ 49 w 98"/>
                <a:gd name="T33" fmla="*/ 72 h 111"/>
                <a:gd name="T34" fmla="*/ 51 w 98"/>
                <a:gd name="T35" fmla="*/ 73 h 111"/>
                <a:gd name="T36" fmla="*/ 54 w 98"/>
                <a:gd name="T37" fmla="*/ 70 h 111"/>
                <a:gd name="T38" fmla="*/ 54 w 98"/>
                <a:gd name="T39" fmla="*/ 34 h 111"/>
                <a:gd name="T40" fmla="*/ 41 w 98"/>
                <a:gd name="T41" fmla="*/ 21 h 111"/>
                <a:gd name="T42" fmla="*/ 11 w 98"/>
                <a:gd name="T43" fmla="*/ 21 h 111"/>
                <a:gd name="T44" fmla="*/ 6 w 98"/>
                <a:gd name="T45" fmla="*/ 16 h 111"/>
                <a:gd name="T46" fmla="*/ 6 w 98"/>
                <a:gd name="T47" fmla="*/ 11 h 111"/>
                <a:gd name="T48" fmla="*/ 11 w 98"/>
                <a:gd name="T49" fmla="*/ 6 h 111"/>
                <a:gd name="T50" fmla="*/ 47 w 98"/>
                <a:gd name="T51" fmla="*/ 6 h 111"/>
                <a:gd name="T52" fmla="*/ 47 w 98"/>
                <a:gd name="T53" fmla="*/ 0 h 111"/>
                <a:gd name="T54" fmla="*/ 11 w 98"/>
                <a:gd name="T55" fmla="*/ 0 h 111"/>
                <a:gd name="T56" fmla="*/ 0 w 98"/>
                <a:gd name="T57" fmla="*/ 11 h 111"/>
                <a:gd name="T58" fmla="*/ 0 w 98"/>
                <a:gd name="T59" fmla="*/ 16 h 111"/>
                <a:gd name="T60" fmla="*/ 11 w 98"/>
                <a:gd name="T61" fmla="*/ 27 h 111"/>
                <a:gd name="T62" fmla="*/ 41 w 98"/>
                <a:gd name="T63" fmla="*/ 27 h 111"/>
                <a:gd name="T64" fmla="*/ 48 w 98"/>
                <a:gd name="T65" fmla="*/ 34 h 111"/>
                <a:gd name="T66" fmla="*/ 48 w 98"/>
                <a:gd name="T67" fmla="*/ 63 h 111"/>
                <a:gd name="T68" fmla="*/ 39 w 98"/>
                <a:gd name="T69" fmla="*/ 61 h 111"/>
                <a:gd name="T70" fmla="*/ 31 w 98"/>
                <a:gd name="T71" fmla="*/ 64 h 111"/>
                <a:gd name="T72" fmla="*/ 26 w 98"/>
                <a:gd name="T73" fmla="*/ 73 h 111"/>
                <a:gd name="T74" fmla="*/ 33 w 98"/>
                <a:gd name="T75" fmla="*/ 87 h 111"/>
                <a:gd name="T76" fmla="*/ 52 w 98"/>
                <a:gd name="T77" fmla="*/ 107 h 111"/>
                <a:gd name="T78" fmla="*/ 62 w 98"/>
                <a:gd name="T79" fmla="*/ 111 h 111"/>
                <a:gd name="T80" fmla="*/ 72 w 98"/>
                <a:gd name="T81" fmla="*/ 107 h 111"/>
                <a:gd name="T82" fmla="*/ 94 w 98"/>
                <a:gd name="T83" fmla="*/ 85 h 111"/>
                <a:gd name="T84" fmla="*/ 98 w 98"/>
                <a:gd name="T85" fmla="*/ 75 h 111"/>
                <a:gd name="T86" fmla="*/ 93 w 98"/>
                <a:gd name="T87" fmla="*/ 65 h 111"/>
                <a:gd name="T88" fmla="*/ 84 w 98"/>
                <a:gd name="T89" fmla="*/ 61 h 111"/>
                <a:gd name="T90" fmla="*/ 76 w 98"/>
                <a:gd name="T91" fmla="*/ 64 h 111"/>
                <a:gd name="T92" fmla="*/ 76 w 98"/>
                <a:gd name="T93" fmla="*/ 29 h 111"/>
                <a:gd name="T94" fmla="*/ 47 w 98"/>
                <a:gd name="T9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111">
                  <a:moveTo>
                    <a:pt x="47" y="6"/>
                  </a:moveTo>
                  <a:cubicBezTo>
                    <a:pt x="59" y="6"/>
                    <a:pt x="70" y="16"/>
                    <a:pt x="70" y="29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3"/>
                    <a:pt x="71" y="74"/>
                    <a:pt x="73" y="74"/>
                  </a:cubicBezTo>
                  <a:cubicBezTo>
                    <a:pt x="73" y="74"/>
                    <a:pt x="74" y="74"/>
                    <a:pt x="75" y="73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80" y="68"/>
                    <a:pt x="82" y="67"/>
                    <a:pt x="84" y="67"/>
                  </a:cubicBezTo>
                  <a:cubicBezTo>
                    <a:pt x="86" y="67"/>
                    <a:pt x="88" y="68"/>
                    <a:pt x="89" y="69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92" y="72"/>
                    <a:pt x="92" y="78"/>
                    <a:pt x="89" y="81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6" y="104"/>
                    <a:pt x="64" y="105"/>
                    <a:pt x="62" y="105"/>
                  </a:cubicBezTo>
                  <a:cubicBezTo>
                    <a:pt x="60" y="105"/>
                    <a:pt x="58" y="104"/>
                    <a:pt x="57" y="102"/>
                  </a:cubicBezTo>
                  <a:cubicBezTo>
                    <a:pt x="57" y="102"/>
                    <a:pt x="44" y="91"/>
                    <a:pt x="37" y="83"/>
                  </a:cubicBezTo>
                  <a:cubicBezTo>
                    <a:pt x="33" y="79"/>
                    <a:pt x="29" y="73"/>
                    <a:pt x="35" y="68"/>
                  </a:cubicBezTo>
                  <a:cubicBezTo>
                    <a:pt x="36" y="67"/>
                    <a:pt x="38" y="67"/>
                    <a:pt x="39" y="67"/>
                  </a:cubicBezTo>
                  <a:cubicBezTo>
                    <a:pt x="43" y="67"/>
                    <a:pt x="47" y="69"/>
                    <a:pt x="49" y="72"/>
                  </a:cubicBezTo>
                  <a:cubicBezTo>
                    <a:pt x="50" y="73"/>
                    <a:pt x="50" y="73"/>
                    <a:pt x="51" y="73"/>
                  </a:cubicBezTo>
                  <a:cubicBezTo>
                    <a:pt x="53" y="73"/>
                    <a:pt x="54" y="72"/>
                    <a:pt x="54" y="70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27"/>
                    <a:pt x="48" y="21"/>
                    <a:pt x="4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8" y="21"/>
                    <a:pt x="6" y="19"/>
                    <a:pt x="6" y="16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8"/>
                    <a:pt x="8" y="6"/>
                    <a:pt x="11" y="6"/>
                  </a:cubicBezTo>
                  <a:cubicBezTo>
                    <a:pt x="47" y="6"/>
                    <a:pt x="47" y="6"/>
                    <a:pt x="47" y="6"/>
                  </a:cubicBezTo>
                  <a:moveTo>
                    <a:pt x="4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2"/>
                    <a:pt x="5" y="27"/>
                    <a:pt x="1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5" y="27"/>
                    <a:pt x="48" y="30"/>
                    <a:pt x="48" y="34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6" y="62"/>
                    <a:pt x="43" y="61"/>
                    <a:pt x="39" y="61"/>
                  </a:cubicBezTo>
                  <a:cubicBezTo>
                    <a:pt x="36" y="61"/>
                    <a:pt x="33" y="62"/>
                    <a:pt x="31" y="64"/>
                  </a:cubicBezTo>
                  <a:cubicBezTo>
                    <a:pt x="27" y="67"/>
                    <a:pt x="26" y="70"/>
                    <a:pt x="26" y="73"/>
                  </a:cubicBezTo>
                  <a:cubicBezTo>
                    <a:pt x="26" y="79"/>
                    <a:pt x="30" y="84"/>
                    <a:pt x="33" y="87"/>
                  </a:cubicBezTo>
                  <a:cubicBezTo>
                    <a:pt x="40" y="95"/>
                    <a:pt x="52" y="106"/>
                    <a:pt x="52" y="107"/>
                  </a:cubicBezTo>
                  <a:cubicBezTo>
                    <a:pt x="55" y="109"/>
                    <a:pt x="58" y="111"/>
                    <a:pt x="62" y="111"/>
                  </a:cubicBezTo>
                  <a:cubicBezTo>
                    <a:pt x="66" y="111"/>
                    <a:pt x="69" y="109"/>
                    <a:pt x="72" y="107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6" y="82"/>
                    <a:pt x="98" y="79"/>
                    <a:pt x="98" y="75"/>
                  </a:cubicBezTo>
                  <a:cubicBezTo>
                    <a:pt x="98" y="71"/>
                    <a:pt x="96" y="68"/>
                    <a:pt x="93" y="65"/>
                  </a:cubicBezTo>
                  <a:cubicBezTo>
                    <a:pt x="90" y="63"/>
                    <a:pt x="87" y="61"/>
                    <a:pt x="84" y="61"/>
                  </a:cubicBezTo>
                  <a:cubicBezTo>
                    <a:pt x="81" y="61"/>
                    <a:pt x="78" y="62"/>
                    <a:pt x="76" y="64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6" y="13"/>
                    <a:pt x="63" y="0"/>
                    <a:pt x="47" y="0"/>
                  </a:cubicBezTo>
                  <a:close/>
                </a:path>
              </a:pathLst>
            </a:custGeom>
            <a:noFill/>
            <a:ln w="3175"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101">
              <a:extLst>
                <a:ext uri="{FF2B5EF4-FFF2-40B4-BE49-F238E27FC236}">
                  <a16:creationId xmlns="" xmlns:a16="http://schemas.microsoft.com/office/drawing/2014/main" id="{A1B8B69F-676C-4B74-9D85-82CD3C114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6203" y="3516677"/>
              <a:ext cx="426741" cy="443475"/>
            </a:xfrm>
            <a:custGeom>
              <a:avLst/>
              <a:gdLst>
                <a:gd name="T0" fmla="*/ 79 w 112"/>
                <a:gd name="T1" fmla="*/ 0 h 113"/>
                <a:gd name="T2" fmla="*/ 33 w 112"/>
                <a:gd name="T3" fmla="*/ 0 h 113"/>
                <a:gd name="T4" fmla="*/ 0 w 112"/>
                <a:gd name="T5" fmla="*/ 34 h 113"/>
                <a:gd name="T6" fmla="*/ 0 w 112"/>
                <a:gd name="T7" fmla="*/ 79 h 113"/>
                <a:gd name="T8" fmla="*/ 33 w 112"/>
                <a:gd name="T9" fmla="*/ 113 h 113"/>
                <a:gd name="T10" fmla="*/ 79 w 112"/>
                <a:gd name="T11" fmla="*/ 113 h 113"/>
                <a:gd name="T12" fmla="*/ 112 w 112"/>
                <a:gd name="T13" fmla="*/ 79 h 113"/>
                <a:gd name="T14" fmla="*/ 112 w 112"/>
                <a:gd name="T15" fmla="*/ 34 h 113"/>
                <a:gd name="T16" fmla="*/ 79 w 112"/>
                <a:gd name="T1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13">
                  <a:moveTo>
                    <a:pt x="7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98"/>
                    <a:pt x="15" y="113"/>
                    <a:pt x="33" y="113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97" y="113"/>
                    <a:pt x="112" y="98"/>
                    <a:pt x="112" y="79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15"/>
                    <a:pt x="97" y="0"/>
                    <a:pt x="79" y="0"/>
                  </a:cubicBezTo>
                  <a:close/>
                </a:path>
              </a:pathLst>
            </a:cu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1" name="Freeform 102">
              <a:extLst>
                <a:ext uri="{FF2B5EF4-FFF2-40B4-BE49-F238E27FC236}">
                  <a16:creationId xmlns="" xmlns:a16="http://schemas.microsoft.com/office/drawing/2014/main" id="{FEBC06E2-A1CF-49F4-AE6D-A118B262E5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3715" y="3559943"/>
              <a:ext cx="107340" cy="109516"/>
            </a:xfrm>
            <a:custGeom>
              <a:avLst/>
              <a:gdLst>
                <a:gd name="T0" fmla="*/ 14 w 28"/>
                <a:gd name="T1" fmla="*/ 6 h 28"/>
                <a:gd name="T2" fmla="*/ 22 w 28"/>
                <a:gd name="T3" fmla="*/ 14 h 28"/>
                <a:gd name="T4" fmla="*/ 14 w 28"/>
                <a:gd name="T5" fmla="*/ 22 h 28"/>
                <a:gd name="T6" fmla="*/ 6 w 28"/>
                <a:gd name="T7" fmla="*/ 14 h 28"/>
                <a:gd name="T8" fmla="*/ 14 w 28"/>
                <a:gd name="T9" fmla="*/ 6 h 28"/>
                <a:gd name="T10" fmla="*/ 14 w 28"/>
                <a:gd name="T11" fmla="*/ 0 h 28"/>
                <a:gd name="T12" fmla="*/ 0 w 28"/>
                <a:gd name="T13" fmla="*/ 14 h 28"/>
                <a:gd name="T14" fmla="*/ 14 w 28"/>
                <a:gd name="T15" fmla="*/ 28 h 28"/>
                <a:gd name="T16" fmla="*/ 28 w 28"/>
                <a:gd name="T17" fmla="*/ 14 h 28"/>
                <a:gd name="T18" fmla="*/ 14 w 28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6"/>
                  </a:moveTo>
                  <a:cubicBezTo>
                    <a:pt x="19" y="6"/>
                    <a:pt x="22" y="10"/>
                    <a:pt x="22" y="14"/>
                  </a:cubicBezTo>
                  <a:cubicBezTo>
                    <a:pt x="22" y="19"/>
                    <a:pt x="19" y="22"/>
                    <a:pt x="14" y="22"/>
                  </a:cubicBezTo>
                  <a:cubicBezTo>
                    <a:pt x="10" y="22"/>
                    <a:pt x="6" y="19"/>
                    <a:pt x="6" y="14"/>
                  </a:cubicBezTo>
                  <a:cubicBezTo>
                    <a:pt x="6" y="10"/>
                    <a:pt x="10" y="6"/>
                    <a:pt x="14" y="6"/>
                  </a:cubicBezTo>
                  <a:moveTo>
                    <a:pt x="14" y="0"/>
                  </a:moveTo>
                  <a:cubicBezTo>
                    <a:pt x="7" y="0"/>
                    <a:pt x="0" y="6"/>
                    <a:pt x="0" y="14"/>
                  </a:cubicBezTo>
                  <a:cubicBezTo>
                    <a:pt x="0" y="22"/>
                    <a:pt x="7" y="28"/>
                    <a:pt x="14" y="28"/>
                  </a:cubicBezTo>
                  <a:cubicBezTo>
                    <a:pt x="22" y="28"/>
                    <a:pt x="28" y="22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lose/>
                </a:path>
              </a:pathLst>
            </a:custGeom>
            <a:noFill/>
            <a:ln w="3175"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" name="Freeform 103">
              <a:extLst>
                <a:ext uri="{FF2B5EF4-FFF2-40B4-BE49-F238E27FC236}">
                  <a16:creationId xmlns="" xmlns:a16="http://schemas.microsoft.com/office/drawing/2014/main" id="{1D93C988-C47F-4BD8-ADFF-BEEF60D20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6203" y="3516677"/>
              <a:ext cx="426741" cy="443475"/>
            </a:xfrm>
            <a:custGeom>
              <a:avLst/>
              <a:gdLst>
                <a:gd name="T0" fmla="*/ 79 w 112"/>
                <a:gd name="T1" fmla="*/ 0 h 113"/>
                <a:gd name="T2" fmla="*/ 33 w 112"/>
                <a:gd name="T3" fmla="*/ 0 h 113"/>
                <a:gd name="T4" fmla="*/ 0 w 112"/>
                <a:gd name="T5" fmla="*/ 34 h 113"/>
                <a:gd name="T6" fmla="*/ 0 w 112"/>
                <a:gd name="T7" fmla="*/ 79 h 113"/>
                <a:gd name="T8" fmla="*/ 33 w 112"/>
                <a:gd name="T9" fmla="*/ 113 h 113"/>
                <a:gd name="T10" fmla="*/ 79 w 112"/>
                <a:gd name="T11" fmla="*/ 113 h 113"/>
                <a:gd name="T12" fmla="*/ 112 w 112"/>
                <a:gd name="T13" fmla="*/ 79 h 113"/>
                <a:gd name="T14" fmla="*/ 112 w 112"/>
                <a:gd name="T15" fmla="*/ 34 h 113"/>
                <a:gd name="T16" fmla="*/ 79 w 112"/>
                <a:gd name="T1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13">
                  <a:moveTo>
                    <a:pt x="7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98"/>
                    <a:pt x="15" y="113"/>
                    <a:pt x="33" y="113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97" y="113"/>
                    <a:pt x="112" y="98"/>
                    <a:pt x="112" y="79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15"/>
                    <a:pt x="97" y="0"/>
                    <a:pt x="79" y="0"/>
                  </a:cubicBezTo>
                  <a:close/>
                </a:path>
              </a:pathLst>
            </a:cu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Oval 104">
              <a:extLst>
                <a:ext uri="{FF2B5EF4-FFF2-40B4-BE49-F238E27FC236}">
                  <a16:creationId xmlns="" xmlns:a16="http://schemas.microsoft.com/office/drawing/2014/main" id="{1D73DB84-B845-4F68-AE00-6577AF7AE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942" y="3658642"/>
              <a:ext cx="175409" cy="179823"/>
            </a:xfrm>
            <a:prstGeom prst="ellipse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4" name="Freeform 105">
              <a:extLst>
                <a:ext uri="{FF2B5EF4-FFF2-40B4-BE49-F238E27FC236}">
                  <a16:creationId xmlns="" xmlns:a16="http://schemas.microsoft.com/office/drawing/2014/main" id="{2007E0DB-1E89-4D2E-85B2-E2C1A5B51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3800" y="3580223"/>
              <a:ext cx="311547" cy="321790"/>
            </a:xfrm>
            <a:custGeom>
              <a:avLst/>
              <a:gdLst>
                <a:gd name="T0" fmla="*/ 67 w 82"/>
                <a:gd name="T1" fmla="*/ 2 h 82"/>
                <a:gd name="T2" fmla="*/ 58 w 82"/>
                <a:gd name="T3" fmla="*/ 0 h 82"/>
                <a:gd name="T4" fmla="*/ 25 w 82"/>
                <a:gd name="T5" fmla="*/ 0 h 82"/>
                <a:gd name="T6" fmla="*/ 0 w 82"/>
                <a:gd name="T7" fmla="*/ 24 h 82"/>
                <a:gd name="T8" fmla="*/ 0 w 82"/>
                <a:gd name="T9" fmla="*/ 57 h 82"/>
                <a:gd name="T10" fmla="*/ 25 w 82"/>
                <a:gd name="T11" fmla="*/ 82 h 82"/>
                <a:gd name="T12" fmla="*/ 58 w 82"/>
                <a:gd name="T13" fmla="*/ 82 h 82"/>
                <a:gd name="T14" fmla="*/ 82 w 82"/>
                <a:gd name="T15" fmla="*/ 57 h 82"/>
                <a:gd name="T16" fmla="*/ 82 w 82"/>
                <a:gd name="T17" fmla="*/ 24 h 82"/>
                <a:gd name="T18" fmla="*/ 80 w 82"/>
                <a:gd name="T19" fmla="*/ 1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82">
                  <a:moveTo>
                    <a:pt x="67" y="2"/>
                  </a:moveTo>
                  <a:cubicBezTo>
                    <a:pt x="64" y="0"/>
                    <a:pt x="61" y="0"/>
                    <a:pt x="5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71"/>
                    <a:pt x="11" y="82"/>
                    <a:pt x="25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71" y="82"/>
                    <a:pt x="82" y="71"/>
                    <a:pt x="82" y="57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1"/>
                    <a:pt x="81" y="18"/>
                    <a:pt x="80" y="15"/>
                  </a:cubicBezTo>
                </a:path>
              </a:pathLst>
            </a:cu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Oval 106">
              <a:extLst>
                <a:ext uri="{FF2B5EF4-FFF2-40B4-BE49-F238E27FC236}">
                  <a16:creationId xmlns="" xmlns:a16="http://schemas.microsoft.com/office/drawing/2014/main" id="{FD270010-6E93-4DF3-8CF3-34746615B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7508" y="4552352"/>
              <a:ext cx="289293" cy="298804"/>
            </a:xfrm>
            <a:prstGeom prst="ellipse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6" name="Freeform 107">
              <a:extLst>
                <a:ext uri="{FF2B5EF4-FFF2-40B4-BE49-F238E27FC236}">
                  <a16:creationId xmlns="" xmlns:a16="http://schemas.microsoft.com/office/drawing/2014/main" id="{46AED996-6DE9-46DA-BAF4-F5481E6BD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3067" y="4611843"/>
              <a:ext cx="98176" cy="86532"/>
            </a:xfrm>
            <a:custGeom>
              <a:avLst/>
              <a:gdLst>
                <a:gd name="T0" fmla="*/ 0 w 26"/>
                <a:gd name="T1" fmla="*/ 4 h 22"/>
                <a:gd name="T2" fmla="*/ 16 w 26"/>
                <a:gd name="T3" fmla="*/ 1 h 22"/>
                <a:gd name="T4" fmla="*/ 25 w 26"/>
                <a:gd name="T5" fmla="*/ 7 h 22"/>
                <a:gd name="T6" fmla="*/ 24 w 26"/>
                <a:gd name="T7" fmla="*/ 16 h 22"/>
                <a:gd name="T8" fmla="*/ 16 w 26"/>
                <a:gd name="T9" fmla="*/ 21 h 22"/>
                <a:gd name="T10" fmla="*/ 6 w 26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2">
                  <a:moveTo>
                    <a:pt x="0" y="4"/>
                  </a:moveTo>
                  <a:cubicBezTo>
                    <a:pt x="5" y="2"/>
                    <a:pt x="10" y="0"/>
                    <a:pt x="16" y="1"/>
                  </a:cubicBezTo>
                  <a:cubicBezTo>
                    <a:pt x="19" y="2"/>
                    <a:pt x="23" y="3"/>
                    <a:pt x="25" y="7"/>
                  </a:cubicBezTo>
                  <a:cubicBezTo>
                    <a:pt x="26" y="9"/>
                    <a:pt x="26" y="13"/>
                    <a:pt x="24" y="16"/>
                  </a:cubicBezTo>
                  <a:cubicBezTo>
                    <a:pt x="22" y="18"/>
                    <a:pt x="19" y="20"/>
                    <a:pt x="16" y="21"/>
                  </a:cubicBezTo>
                  <a:cubicBezTo>
                    <a:pt x="13" y="22"/>
                    <a:pt x="9" y="22"/>
                    <a:pt x="6" y="22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7" name="Freeform 108">
              <a:extLst>
                <a:ext uri="{FF2B5EF4-FFF2-40B4-BE49-F238E27FC236}">
                  <a16:creationId xmlns="" xmlns:a16="http://schemas.microsoft.com/office/drawing/2014/main" id="{C66E312A-0073-43A0-A8C6-BF060F799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921" y="4694318"/>
              <a:ext cx="128284" cy="98700"/>
            </a:xfrm>
            <a:custGeom>
              <a:avLst/>
              <a:gdLst>
                <a:gd name="T0" fmla="*/ 6 w 34"/>
                <a:gd name="T1" fmla="*/ 1 h 25"/>
                <a:gd name="T2" fmla="*/ 16 w 34"/>
                <a:gd name="T3" fmla="*/ 1 h 25"/>
                <a:gd name="T4" fmla="*/ 25 w 34"/>
                <a:gd name="T5" fmla="*/ 4 h 25"/>
                <a:gd name="T6" fmla="*/ 17 w 34"/>
                <a:gd name="T7" fmla="*/ 24 h 25"/>
                <a:gd name="T8" fmla="*/ 0 w 34"/>
                <a:gd name="T9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6" y="1"/>
                  </a:moveTo>
                  <a:cubicBezTo>
                    <a:pt x="9" y="0"/>
                    <a:pt x="12" y="0"/>
                    <a:pt x="16" y="1"/>
                  </a:cubicBezTo>
                  <a:cubicBezTo>
                    <a:pt x="19" y="1"/>
                    <a:pt x="23" y="2"/>
                    <a:pt x="25" y="4"/>
                  </a:cubicBezTo>
                  <a:cubicBezTo>
                    <a:pt x="34" y="11"/>
                    <a:pt x="25" y="22"/>
                    <a:pt x="17" y="24"/>
                  </a:cubicBezTo>
                  <a:cubicBezTo>
                    <a:pt x="10" y="25"/>
                    <a:pt x="3" y="22"/>
                    <a:pt x="0" y="16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8" name="Freeform 109">
              <a:extLst>
                <a:ext uri="{FF2B5EF4-FFF2-40B4-BE49-F238E27FC236}">
                  <a16:creationId xmlns="" xmlns:a16="http://schemas.microsoft.com/office/drawing/2014/main" id="{0EB9894F-81C5-4D38-8234-9757F8445A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3431" y="3190831"/>
              <a:ext cx="396633" cy="730111"/>
            </a:xfrm>
            <a:custGeom>
              <a:avLst/>
              <a:gdLst>
                <a:gd name="T0" fmla="*/ 93 w 104"/>
                <a:gd name="T1" fmla="*/ 0 h 186"/>
                <a:gd name="T2" fmla="*/ 13 w 104"/>
                <a:gd name="T3" fmla="*/ 0 h 186"/>
                <a:gd name="T4" fmla="*/ 0 w 104"/>
                <a:gd name="T5" fmla="*/ 13 h 186"/>
                <a:gd name="T6" fmla="*/ 0 w 104"/>
                <a:gd name="T7" fmla="*/ 172 h 186"/>
                <a:gd name="T8" fmla="*/ 13 w 104"/>
                <a:gd name="T9" fmla="*/ 186 h 186"/>
                <a:gd name="T10" fmla="*/ 90 w 104"/>
                <a:gd name="T11" fmla="*/ 186 h 186"/>
                <a:gd name="T12" fmla="*/ 103 w 104"/>
                <a:gd name="T13" fmla="*/ 172 h 186"/>
                <a:gd name="T14" fmla="*/ 103 w 104"/>
                <a:gd name="T15" fmla="*/ 13 h 186"/>
                <a:gd name="T16" fmla="*/ 93 w 104"/>
                <a:gd name="T17" fmla="*/ 0 h 186"/>
                <a:gd name="T18" fmla="*/ 52 w 104"/>
                <a:gd name="T19" fmla="*/ 173 h 186"/>
                <a:gd name="T20" fmla="*/ 43 w 104"/>
                <a:gd name="T21" fmla="*/ 164 h 186"/>
                <a:gd name="T22" fmla="*/ 52 w 104"/>
                <a:gd name="T23" fmla="*/ 156 h 186"/>
                <a:gd name="T24" fmla="*/ 60 w 104"/>
                <a:gd name="T25" fmla="*/ 164 h 186"/>
                <a:gd name="T26" fmla="*/ 52 w 104"/>
                <a:gd name="T27" fmla="*/ 173 h 186"/>
                <a:gd name="T28" fmla="*/ 81 w 104"/>
                <a:gd name="T29" fmla="*/ 144 h 186"/>
                <a:gd name="T30" fmla="*/ 21 w 104"/>
                <a:gd name="T31" fmla="*/ 144 h 186"/>
                <a:gd name="T32" fmla="*/ 13 w 104"/>
                <a:gd name="T33" fmla="*/ 136 h 186"/>
                <a:gd name="T34" fmla="*/ 13 w 104"/>
                <a:gd name="T35" fmla="*/ 35 h 186"/>
                <a:gd name="T36" fmla="*/ 21 w 104"/>
                <a:gd name="T37" fmla="*/ 27 h 186"/>
                <a:gd name="T38" fmla="*/ 82 w 104"/>
                <a:gd name="T39" fmla="*/ 27 h 186"/>
                <a:gd name="T40" fmla="*/ 90 w 104"/>
                <a:gd name="T41" fmla="*/ 35 h 186"/>
                <a:gd name="T42" fmla="*/ 89 w 104"/>
                <a:gd name="T43" fmla="*/ 137 h 186"/>
                <a:gd name="T44" fmla="*/ 81 w 104"/>
                <a:gd name="T45" fmla="*/ 144 h 186"/>
                <a:gd name="T46" fmla="*/ 93 w 104"/>
                <a:gd name="T47" fmla="*/ 144 h 186"/>
                <a:gd name="T48" fmla="*/ 93 w 104"/>
                <a:gd name="T49" fmla="*/ 14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186">
                  <a:moveTo>
                    <a:pt x="9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80"/>
                    <a:pt x="6" y="186"/>
                    <a:pt x="13" y="186"/>
                  </a:cubicBezTo>
                  <a:cubicBezTo>
                    <a:pt x="90" y="186"/>
                    <a:pt x="90" y="186"/>
                    <a:pt x="90" y="186"/>
                  </a:cubicBezTo>
                  <a:cubicBezTo>
                    <a:pt x="97" y="186"/>
                    <a:pt x="103" y="180"/>
                    <a:pt x="103" y="172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4" y="1"/>
                    <a:pt x="93" y="0"/>
                    <a:pt x="93" y="0"/>
                  </a:cubicBezTo>
                  <a:close/>
                  <a:moveTo>
                    <a:pt x="52" y="173"/>
                  </a:moveTo>
                  <a:cubicBezTo>
                    <a:pt x="47" y="173"/>
                    <a:pt x="43" y="169"/>
                    <a:pt x="43" y="164"/>
                  </a:cubicBezTo>
                  <a:cubicBezTo>
                    <a:pt x="43" y="160"/>
                    <a:pt x="47" y="156"/>
                    <a:pt x="52" y="156"/>
                  </a:cubicBezTo>
                  <a:cubicBezTo>
                    <a:pt x="56" y="156"/>
                    <a:pt x="60" y="160"/>
                    <a:pt x="60" y="164"/>
                  </a:cubicBezTo>
                  <a:cubicBezTo>
                    <a:pt x="60" y="169"/>
                    <a:pt x="56" y="173"/>
                    <a:pt x="52" y="173"/>
                  </a:cubicBezTo>
                  <a:close/>
                  <a:moveTo>
                    <a:pt x="81" y="144"/>
                  </a:moveTo>
                  <a:cubicBezTo>
                    <a:pt x="21" y="144"/>
                    <a:pt x="21" y="144"/>
                    <a:pt x="21" y="144"/>
                  </a:cubicBezTo>
                  <a:cubicBezTo>
                    <a:pt x="16" y="144"/>
                    <a:pt x="13" y="140"/>
                    <a:pt x="13" y="13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1"/>
                    <a:pt x="17" y="27"/>
                    <a:pt x="21" y="27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6" y="27"/>
                    <a:pt x="90" y="31"/>
                    <a:pt x="90" y="35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89" y="141"/>
                    <a:pt x="85" y="144"/>
                    <a:pt x="81" y="144"/>
                  </a:cubicBezTo>
                  <a:close/>
                  <a:moveTo>
                    <a:pt x="93" y="144"/>
                  </a:moveTo>
                  <a:cubicBezTo>
                    <a:pt x="93" y="144"/>
                    <a:pt x="93" y="144"/>
                    <a:pt x="93" y="144"/>
                  </a:cubicBezTo>
                </a:path>
              </a:pathLst>
            </a:cu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9" name="Line 110">
              <a:extLst>
                <a:ext uri="{FF2B5EF4-FFF2-40B4-BE49-F238E27FC236}">
                  <a16:creationId xmlns="" xmlns:a16="http://schemas.microsoft.com/office/drawing/2014/main" id="{C064A1B8-BBB0-4349-BE74-EC9D8374D0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1136" y="3347669"/>
              <a:ext cx="201589" cy="255538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0" name="Line 111">
              <a:extLst>
                <a:ext uri="{FF2B5EF4-FFF2-40B4-BE49-F238E27FC236}">
                  <a16:creationId xmlns="" xmlns:a16="http://schemas.microsoft.com/office/drawing/2014/main" id="{DA569F2B-BF2E-41AA-98A9-4BD17DE7D0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49205" y="3442313"/>
              <a:ext cx="137447" cy="164951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1" name="Line 112">
              <a:extLst>
                <a:ext uri="{FF2B5EF4-FFF2-40B4-BE49-F238E27FC236}">
                  <a16:creationId xmlns="" xmlns:a16="http://schemas.microsoft.com/office/drawing/2014/main" id="{52134E53-CE74-482A-BB6C-198E519E65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9097" y="3242209"/>
              <a:ext cx="137447" cy="0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2" name="Freeform 113">
              <a:extLst>
                <a:ext uri="{FF2B5EF4-FFF2-40B4-BE49-F238E27FC236}">
                  <a16:creationId xmlns="" xmlns:a16="http://schemas.microsoft.com/office/drawing/2014/main" id="{19E609F4-341F-4FC3-A588-C0B7FCAE3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466" y="3042104"/>
              <a:ext cx="77232" cy="94644"/>
            </a:xfrm>
            <a:custGeom>
              <a:avLst/>
              <a:gdLst>
                <a:gd name="T0" fmla="*/ 0 w 20"/>
                <a:gd name="T1" fmla="*/ 0 h 24"/>
                <a:gd name="T2" fmla="*/ 20 w 20"/>
                <a:gd name="T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cubicBezTo>
                    <a:pt x="7" y="8"/>
                    <a:pt x="13" y="16"/>
                    <a:pt x="20" y="24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3" name="Freeform 114">
              <a:extLst>
                <a:ext uri="{FF2B5EF4-FFF2-40B4-BE49-F238E27FC236}">
                  <a16:creationId xmlns="" xmlns:a16="http://schemas.microsoft.com/office/drawing/2014/main" id="{C17E624F-BE67-46C2-8767-FBC3DD120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548" y="2967742"/>
              <a:ext cx="3927" cy="156839"/>
            </a:xfrm>
            <a:custGeom>
              <a:avLst/>
              <a:gdLst>
                <a:gd name="T0" fmla="*/ 1 w 1"/>
                <a:gd name="T1" fmla="*/ 0 h 40"/>
                <a:gd name="T2" fmla="*/ 0 w 1"/>
                <a:gd name="T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40">
                  <a:moveTo>
                    <a:pt x="1" y="0"/>
                  </a:moveTo>
                  <a:cubicBezTo>
                    <a:pt x="1" y="13"/>
                    <a:pt x="0" y="27"/>
                    <a:pt x="0" y="40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4" name="Freeform 115">
              <a:extLst>
                <a:ext uri="{FF2B5EF4-FFF2-40B4-BE49-F238E27FC236}">
                  <a16:creationId xmlns="" xmlns:a16="http://schemas.microsoft.com/office/drawing/2014/main" id="{F0269685-15D9-4237-840D-CD9CCC7CA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4399" y="3054273"/>
              <a:ext cx="86395" cy="82475"/>
            </a:xfrm>
            <a:custGeom>
              <a:avLst/>
              <a:gdLst>
                <a:gd name="T0" fmla="*/ 0 w 23"/>
                <a:gd name="T1" fmla="*/ 21 h 21"/>
                <a:gd name="T2" fmla="*/ 23 w 23"/>
                <a:gd name="T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3" h="21">
                  <a:moveTo>
                    <a:pt x="0" y="21"/>
                  </a:moveTo>
                  <a:cubicBezTo>
                    <a:pt x="7" y="13"/>
                    <a:pt x="15" y="6"/>
                    <a:pt x="23" y="0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4" name="Oval 125">
              <a:extLst>
                <a:ext uri="{FF2B5EF4-FFF2-40B4-BE49-F238E27FC236}">
                  <a16:creationId xmlns="" xmlns:a16="http://schemas.microsoft.com/office/drawing/2014/main" id="{30B89F11-1F6F-433B-9423-A622C8422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819" y="2194365"/>
              <a:ext cx="287985" cy="298804"/>
            </a:xfrm>
            <a:prstGeom prst="ellipse">
              <a:avLst/>
            </a:pr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5" name="Freeform 126">
              <a:extLst>
                <a:ext uri="{FF2B5EF4-FFF2-40B4-BE49-F238E27FC236}">
                  <a16:creationId xmlns="" xmlns:a16="http://schemas.microsoft.com/office/drawing/2014/main" id="{F58938E6-9FE3-4317-9740-10A5328EC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069" y="2295769"/>
              <a:ext cx="95558" cy="129797"/>
            </a:xfrm>
            <a:custGeom>
              <a:avLst/>
              <a:gdLst>
                <a:gd name="T0" fmla="*/ 0 w 25"/>
                <a:gd name="T1" fmla="*/ 1 h 33"/>
                <a:gd name="T2" fmla="*/ 25 w 25"/>
                <a:gd name="T3" fmla="*/ 0 h 33"/>
                <a:gd name="T4" fmla="*/ 11 w 25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33">
                  <a:moveTo>
                    <a:pt x="0" y="1"/>
                  </a:moveTo>
                  <a:cubicBezTo>
                    <a:pt x="8" y="1"/>
                    <a:pt x="16" y="0"/>
                    <a:pt x="25" y="0"/>
                  </a:cubicBezTo>
                  <a:cubicBezTo>
                    <a:pt x="15" y="7"/>
                    <a:pt x="9" y="20"/>
                    <a:pt x="11" y="33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" name="Freeform 127">
              <a:extLst>
                <a:ext uri="{FF2B5EF4-FFF2-40B4-BE49-F238E27FC236}">
                  <a16:creationId xmlns="" xmlns:a16="http://schemas.microsoft.com/office/drawing/2014/main" id="{8DE04D31-615C-4A29-A4DB-2C4C84EA3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923" y="2367428"/>
              <a:ext cx="71996" cy="4056"/>
            </a:xfrm>
            <a:custGeom>
              <a:avLst/>
              <a:gdLst>
                <a:gd name="T0" fmla="*/ 0 w 19"/>
                <a:gd name="T1" fmla="*/ 1 h 1"/>
                <a:gd name="T2" fmla="*/ 19 w 19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" h="1">
                  <a:moveTo>
                    <a:pt x="0" y="1"/>
                  </a:moveTo>
                  <a:cubicBezTo>
                    <a:pt x="7" y="1"/>
                    <a:pt x="13" y="0"/>
                    <a:pt x="19" y="0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0" name="Freeform 131">
              <a:extLst>
                <a:ext uri="{FF2B5EF4-FFF2-40B4-BE49-F238E27FC236}">
                  <a16:creationId xmlns="" xmlns:a16="http://schemas.microsoft.com/office/drawing/2014/main" id="{A3B4955C-27D9-42B2-9DC7-E6A1CE74C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998" y="1759003"/>
              <a:ext cx="483028" cy="494853"/>
            </a:xfrm>
            <a:custGeom>
              <a:avLst/>
              <a:gdLst>
                <a:gd name="T0" fmla="*/ 126 w 127"/>
                <a:gd name="T1" fmla="*/ 63 h 126"/>
                <a:gd name="T2" fmla="*/ 63 w 127"/>
                <a:gd name="T3" fmla="*/ 1 h 126"/>
                <a:gd name="T4" fmla="*/ 1 w 127"/>
                <a:gd name="T5" fmla="*/ 64 h 126"/>
                <a:gd name="T6" fmla="*/ 65 w 127"/>
                <a:gd name="T7" fmla="*/ 126 h 126"/>
                <a:gd name="T8" fmla="*/ 65 w 127"/>
                <a:gd name="T9" fmla="*/ 126 h 126"/>
                <a:gd name="T10" fmla="*/ 65 w 127"/>
                <a:gd name="T11" fmla="*/ 126 h 126"/>
                <a:gd name="T12" fmla="*/ 65 w 127"/>
                <a:gd name="T13" fmla="*/ 126 h 126"/>
                <a:gd name="T14" fmla="*/ 126 w 127"/>
                <a:gd name="T15" fmla="*/ 6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6">
                  <a:moveTo>
                    <a:pt x="126" y="63"/>
                  </a:moveTo>
                  <a:cubicBezTo>
                    <a:pt x="126" y="28"/>
                    <a:pt x="98" y="1"/>
                    <a:pt x="63" y="1"/>
                  </a:cubicBezTo>
                  <a:cubicBezTo>
                    <a:pt x="63" y="1"/>
                    <a:pt x="3" y="0"/>
                    <a:pt x="1" y="64"/>
                  </a:cubicBezTo>
                  <a:cubicBezTo>
                    <a:pt x="0" y="99"/>
                    <a:pt x="30" y="126"/>
                    <a:pt x="65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99" y="126"/>
                    <a:pt x="127" y="97"/>
                    <a:pt x="126" y="63"/>
                  </a:cubicBezTo>
                  <a:close/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1" name="Freeform 132">
              <a:extLst>
                <a:ext uri="{FF2B5EF4-FFF2-40B4-BE49-F238E27FC236}">
                  <a16:creationId xmlns="" xmlns:a16="http://schemas.microsoft.com/office/drawing/2014/main" id="{6FA63EBC-D01F-4E25-8ED9-2011E8864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771" y="1771171"/>
              <a:ext cx="178027" cy="482684"/>
            </a:xfrm>
            <a:custGeom>
              <a:avLst/>
              <a:gdLst>
                <a:gd name="T0" fmla="*/ 47 w 47"/>
                <a:gd name="T1" fmla="*/ 60 h 123"/>
                <a:gd name="T2" fmla="*/ 24 w 47"/>
                <a:gd name="T3" fmla="*/ 123 h 123"/>
                <a:gd name="T4" fmla="*/ 0 w 47"/>
                <a:gd name="T5" fmla="*/ 59 h 123"/>
                <a:gd name="T6" fmla="*/ 24 w 47"/>
                <a:gd name="T7" fmla="*/ 0 h 123"/>
                <a:gd name="T8" fmla="*/ 47 w 47"/>
                <a:gd name="T9" fmla="*/ 6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23">
                  <a:moveTo>
                    <a:pt x="47" y="60"/>
                  </a:moveTo>
                  <a:cubicBezTo>
                    <a:pt x="47" y="95"/>
                    <a:pt x="40" y="123"/>
                    <a:pt x="24" y="123"/>
                  </a:cubicBezTo>
                  <a:cubicBezTo>
                    <a:pt x="8" y="123"/>
                    <a:pt x="0" y="94"/>
                    <a:pt x="0" y="59"/>
                  </a:cubicBezTo>
                  <a:cubicBezTo>
                    <a:pt x="0" y="25"/>
                    <a:pt x="8" y="0"/>
                    <a:pt x="24" y="0"/>
                  </a:cubicBezTo>
                  <a:cubicBezTo>
                    <a:pt x="41" y="0"/>
                    <a:pt x="47" y="25"/>
                    <a:pt x="47" y="60"/>
                  </a:cubicBezTo>
                  <a:close/>
                </a:path>
              </a:pathLst>
            </a:cu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2" name="Freeform 133">
              <a:extLst>
                <a:ext uri="{FF2B5EF4-FFF2-40B4-BE49-F238E27FC236}">
                  <a16:creationId xmlns="" xmlns:a16="http://schemas.microsoft.com/office/drawing/2014/main" id="{5E09DEAA-A893-4FB1-A0E3-551F6453D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470" y="1899617"/>
              <a:ext cx="476484" cy="200104"/>
            </a:xfrm>
            <a:custGeom>
              <a:avLst/>
              <a:gdLst>
                <a:gd name="T0" fmla="*/ 61 w 125"/>
                <a:gd name="T1" fmla="*/ 0 h 51"/>
                <a:gd name="T2" fmla="*/ 125 w 125"/>
                <a:gd name="T3" fmla="*/ 27 h 51"/>
                <a:gd name="T4" fmla="*/ 62 w 125"/>
                <a:gd name="T5" fmla="*/ 51 h 51"/>
                <a:gd name="T6" fmla="*/ 0 w 125"/>
                <a:gd name="T7" fmla="*/ 27 h 51"/>
                <a:gd name="T8" fmla="*/ 61 w 125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51">
                  <a:moveTo>
                    <a:pt x="61" y="0"/>
                  </a:moveTo>
                  <a:cubicBezTo>
                    <a:pt x="96" y="0"/>
                    <a:pt x="125" y="11"/>
                    <a:pt x="125" y="27"/>
                  </a:cubicBezTo>
                  <a:cubicBezTo>
                    <a:pt x="125" y="43"/>
                    <a:pt x="97" y="51"/>
                    <a:pt x="62" y="51"/>
                  </a:cubicBezTo>
                  <a:cubicBezTo>
                    <a:pt x="27" y="51"/>
                    <a:pt x="0" y="43"/>
                    <a:pt x="0" y="27"/>
                  </a:cubicBezTo>
                  <a:cubicBezTo>
                    <a:pt x="0" y="11"/>
                    <a:pt x="27" y="0"/>
                    <a:pt x="61" y="0"/>
                  </a:cubicBezTo>
                  <a:close/>
                </a:path>
              </a:pathLst>
            </a:cu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3" name="Oval 134">
              <a:extLst>
                <a:ext uri="{FF2B5EF4-FFF2-40B4-BE49-F238E27FC236}">
                  <a16:creationId xmlns="" xmlns:a16="http://schemas.microsoft.com/office/drawing/2014/main" id="{A8DF6420-EE72-46A7-9C25-501F00E17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1028" y="2386357"/>
              <a:ext cx="247405" cy="255538"/>
            </a:xfrm>
            <a:prstGeom prst="ellipse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4" name="Freeform 135">
              <a:extLst>
                <a:ext uri="{FF2B5EF4-FFF2-40B4-BE49-F238E27FC236}">
                  <a16:creationId xmlns="" xmlns:a16="http://schemas.microsoft.com/office/drawing/2014/main" id="{6142B5C9-2024-454F-8ECB-42F6B2C0E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844" y="2759525"/>
              <a:ext cx="151846" cy="121685"/>
            </a:xfrm>
            <a:custGeom>
              <a:avLst/>
              <a:gdLst>
                <a:gd name="T0" fmla="*/ 40 w 40"/>
                <a:gd name="T1" fmla="*/ 31 h 31"/>
                <a:gd name="T2" fmla="*/ 40 w 40"/>
                <a:gd name="T3" fmla="*/ 12 h 31"/>
                <a:gd name="T4" fmla="*/ 28 w 40"/>
                <a:gd name="T5" fmla="*/ 0 h 31"/>
                <a:gd name="T6" fmla="*/ 11 w 40"/>
                <a:gd name="T7" fmla="*/ 0 h 31"/>
                <a:gd name="T8" fmla="*/ 0 w 40"/>
                <a:gd name="T9" fmla="*/ 12 h 31"/>
                <a:gd name="T10" fmla="*/ 0 w 40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1">
                  <a:moveTo>
                    <a:pt x="40" y="31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40" y="5"/>
                    <a:pt x="35" y="0"/>
                    <a:pt x="2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31"/>
                    <a:pt x="0" y="31"/>
                    <a:pt x="0" y="31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5" name="Freeform 136">
              <a:extLst>
                <a:ext uri="{FF2B5EF4-FFF2-40B4-BE49-F238E27FC236}">
                  <a16:creationId xmlns="" xmlns:a16="http://schemas.microsoft.com/office/drawing/2014/main" id="{97D67FEA-9BFB-42FC-8378-EFEA6C1C9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393" y="2693274"/>
              <a:ext cx="281439" cy="191992"/>
            </a:xfrm>
            <a:custGeom>
              <a:avLst/>
              <a:gdLst>
                <a:gd name="T0" fmla="*/ 0 w 74"/>
                <a:gd name="T1" fmla="*/ 49 h 49"/>
                <a:gd name="T2" fmla="*/ 0 w 74"/>
                <a:gd name="T3" fmla="*/ 29 h 49"/>
                <a:gd name="T4" fmla="*/ 28 w 74"/>
                <a:gd name="T5" fmla="*/ 0 h 49"/>
                <a:gd name="T6" fmla="*/ 45 w 74"/>
                <a:gd name="T7" fmla="*/ 0 h 49"/>
                <a:gd name="T8" fmla="*/ 74 w 74"/>
                <a:gd name="T9" fmla="*/ 29 h 49"/>
                <a:gd name="T10" fmla="*/ 74 w 74"/>
                <a:gd name="T11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49">
                  <a:moveTo>
                    <a:pt x="0" y="4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1" y="0"/>
                    <a:pt x="74" y="13"/>
                    <a:pt x="74" y="29"/>
                  </a:cubicBezTo>
                  <a:cubicBezTo>
                    <a:pt x="74" y="47"/>
                    <a:pt x="74" y="47"/>
                    <a:pt x="74" y="47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6" name="Freeform 137">
              <a:extLst>
                <a:ext uri="{FF2B5EF4-FFF2-40B4-BE49-F238E27FC236}">
                  <a16:creationId xmlns="" xmlns:a16="http://schemas.microsoft.com/office/drawing/2014/main" id="{5103A9AE-4EA7-4D35-95AA-6EF95A85F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470" y="2590517"/>
              <a:ext cx="0" cy="90587"/>
            </a:xfrm>
            <a:custGeom>
              <a:avLst/>
              <a:gdLst>
                <a:gd name="T0" fmla="*/ 0 h 23"/>
                <a:gd name="T1" fmla="*/ 22 h 23"/>
                <a:gd name="T2" fmla="*/ 23 h 2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3">
                  <a:moveTo>
                    <a:pt x="0" y="0"/>
                  </a:moveTo>
                  <a:cubicBezTo>
                    <a:pt x="0" y="7"/>
                    <a:pt x="0" y="14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7" name="Line 138">
              <a:extLst>
                <a:ext uri="{FF2B5EF4-FFF2-40B4-BE49-F238E27FC236}">
                  <a16:creationId xmlns="" xmlns:a16="http://schemas.microsoft.com/office/drawing/2014/main" id="{35E4B63C-D425-4122-A94D-9C9775C167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7508" y="2633783"/>
              <a:ext cx="79850" cy="0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8" name="Oval 139">
              <a:extLst>
                <a:ext uri="{FF2B5EF4-FFF2-40B4-BE49-F238E27FC236}">
                  <a16:creationId xmlns="" xmlns:a16="http://schemas.microsoft.com/office/drawing/2014/main" id="{ABA2CA13-9025-4089-A588-967BE5214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170" y="2453960"/>
              <a:ext cx="117812" cy="124389"/>
            </a:xfrm>
            <a:prstGeom prst="ellipse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2" name="Freeform 176">
              <a:extLst>
                <a:ext uri="{FF2B5EF4-FFF2-40B4-BE49-F238E27FC236}">
                  <a16:creationId xmlns="" xmlns:a16="http://schemas.microsoft.com/office/drawing/2014/main" id="{E32B55E1-F247-441B-8C31-69AB057A0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521" y="3623489"/>
              <a:ext cx="3927" cy="144670"/>
            </a:xfrm>
            <a:custGeom>
              <a:avLst/>
              <a:gdLst>
                <a:gd name="T0" fmla="*/ 0 w 1"/>
                <a:gd name="T1" fmla="*/ 0 h 37"/>
                <a:gd name="T2" fmla="*/ 1 w 1"/>
                <a:gd name="T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7">
                  <a:moveTo>
                    <a:pt x="0" y="0"/>
                  </a:moveTo>
                  <a:cubicBezTo>
                    <a:pt x="0" y="33"/>
                    <a:pt x="1" y="37"/>
                    <a:pt x="1" y="37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3" name="Freeform 177">
              <a:extLst>
                <a:ext uri="{FF2B5EF4-FFF2-40B4-BE49-F238E27FC236}">
                  <a16:creationId xmlns="" xmlns:a16="http://schemas.microsoft.com/office/drawing/2014/main" id="{E6CE45D3-997A-4462-9BB8-A344EFBEA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717" y="3528845"/>
              <a:ext cx="52361" cy="82475"/>
            </a:xfrm>
            <a:custGeom>
              <a:avLst/>
              <a:gdLst>
                <a:gd name="T0" fmla="*/ 14 w 14"/>
                <a:gd name="T1" fmla="*/ 0 h 21"/>
                <a:gd name="T2" fmla="*/ 0 w 14"/>
                <a:gd name="T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21">
                  <a:moveTo>
                    <a:pt x="14" y="0"/>
                  </a:moveTo>
                  <a:cubicBezTo>
                    <a:pt x="9" y="7"/>
                    <a:pt x="5" y="14"/>
                    <a:pt x="0" y="21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4" name="Freeform 178">
              <a:extLst>
                <a:ext uri="{FF2B5EF4-FFF2-40B4-BE49-F238E27FC236}">
                  <a16:creationId xmlns="" xmlns:a16="http://schemas.microsoft.com/office/drawing/2014/main" id="{B55DBAFD-3908-441F-B41E-BF178202E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256" y="3524789"/>
              <a:ext cx="53669" cy="82475"/>
            </a:xfrm>
            <a:custGeom>
              <a:avLst/>
              <a:gdLst>
                <a:gd name="T0" fmla="*/ 0 w 14"/>
                <a:gd name="T1" fmla="*/ 0 h 21"/>
                <a:gd name="T2" fmla="*/ 14 w 14"/>
                <a:gd name="T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21">
                  <a:moveTo>
                    <a:pt x="0" y="0"/>
                  </a:moveTo>
                  <a:cubicBezTo>
                    <a:pt x="5" y="7"/>
                    <a:pt x="9" y="14"/>
                    <a:pt x="14" y="21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5" name="Freeform 179">
              <a:extLst>
                <a:ext uri="{FF2B5EF4-FFF2-40B4-BE49-F238E27FC236}">
                  <a16:creationId xmlns="" xmlns:a16="http://schemas.microsoft.com/office/drawing/2014/main" id="{7E1FDA3D-D678-4572-BB5D-D83F676FD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521" y="2869041"/>
              <a:ext cx="3927" cy="146022"/>
            </a:xfrm>
            <a:custGeom>
              <a:avLst/>
              <a:gdLst>
                <a:gd name="T0" fmla="*/ 0 w 1"/>
                <a:gd name="T1" fmla="*/ 37 h 37"/>
                <a:gd name="T2" fmla="*/ 1 w 1"/>
                <a:gd name="T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7">
                  <a:moveTo>
                    <a:pt x="0" y="37"/>
                  </a:moveTo>
                  <a:cubicBezTo>
                    <a:pt x="0" y="25"/>
                    <a:pt x="0" y="12"/>
                    <a:pt x="1" y="0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6" name="Freeform 180">
              <a:extLst>
                <a:ext uri="{FF2B5EF4-FFF2-40B4-BE49-F238E27FC236}">
                  <a16:creationId xmlns="" xmlns:a16="http://schemas.microsoft.com/office/drawing/2014/main" id="{85BADB70-D239-4B71-ABB7-6480129EC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610" y="2951517"/>
              <a:ext cx="52361" cy="82475"/>
            </a:xfrm>
            <a:custGeom>
              <a:avLst/>
              <a:gdLst>
                <a:gd name="T0" fmla="*/ 14 w 14"/>
                <a:gd name="T1" fmla="*/ 21 h 21"/>
                <a:gd name="T2" fmla="*/ 0 w 14"/>
                <a:gd name="T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21">
                  <a:moveTo>
                    <a:pt x="14" y="21"/>
                  </a:moveTo>
                  <a:cubicBezTo>
                    <a:pt x="9" y="14"/>
                    <a:pt x="5" y="7"/>
                    <a:pt x="0" y="0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7" name="Freeform 181">
              <a:extLst>
                <a:ext uri="{FF2B5EF4-FFF2-40B4-BE49-F238E27FC236}">
                  <a16:creationId xmlns="" xmlns:a16="http://schemas.microsoft.com/office/drawing/2014/main" id="{2FB6DAE2-1858-4905-AD5E-8ADC11380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73" y="2951517"/>
              <a:ext cx="52361" cy="82475"/>
            </a:xfrm>
            <a:custGeom>
              <a:avLst/>
              <a:gdLst>
                <a:gd name="T0" fmla="*/ 0 w 14"/>
                <a:gd name="T1" fmla="*/ 21 h 21"/>
                <a:gd name="T2" fmla="*/ 14 w 14"/>
                <a:gd name="T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21">
                  <a:moveTo>
                    <a:pt x="0" y="21"/>
                  </a:moveTo>
                  <a:cubicBezTo>
                    <a:pt x="5" y="14"/>
                    <a:pt x="9" y="7"/>
                    <a:pt x="14" y="0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8" name="Freeform 182">
              <a:extLst>
                <a:ext uri="{FF2B5EF4-FFF2-40B4-BE49-F238E27FC236}">
                  <a16:creationId xmlns="" xmlns:a16="http://schemas.microsoft.com/office/drawing/2014/main" id="{B93EDE3D-7D39-4756-A333-24D8C2CA3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527" y="3312516"/>
              <a:ext cx="103412" cy="4056"/>
            </a:xfrm>
            <a:custGeom>
              <a:avLst/>
              <a:gdLst>
                <a:gd name="T0" fmla="*/ 27 w 27"/>
                <a:gd name="T1" fmla="*/ 0 h 1"/>
                <a:gd name="T2" fmla="*/ 0 w 27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" h="1">
                  <a:moveTo>
                    <a:pt x="27" y="0"/>
                  </a:moveTo>
                  <a:cubicBezTo>
                    <a:pt x="16" y="0"/>
                    <a:pt x="10" y="0"/>
                    <a:pt x="0" y="1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9" name="Freeform 183">
              <a:extLst>
                <a:ext uri="{FF2B5EF4-FFF2-40B4-BE49-F238E27FC236}">
                  <a16:creationId xmlns="" xmlns:a16="http://schemas.microsoft.com/office/drawing/2014/main" id="{EE29FA38-762E-46CF-BD3A-9F2E8577E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995" y="3312516"/>
              <a:ext cx="121739" cy="4056"/>
            </a:xfrm>
            <a:custGeom>
              <a:avLst/>
              <a:gdLst>
                <a:gd name="T0" fmla="*/ 32 w 32"/>
                <a:gd name="T1" fmla="*/ 0 h 1"/>
                <a:gd name="T2" fmla="*/ 0 w 32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" h="1">
                  <a:moveTo>
                    <a:pt x="32" y="0"/>
                  </a:moveTo>
                  <a:cubicBezTo>
                    <a:pt x="21" y="0"/>
                    <a:pt x="11" y="0"/>
                    <a:pt x="0" y="1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0" name="Freeform 184">
              <a:extLst>
                <a:ext uri="{FF2B5EF4-FFF2-40B4-BE49-F238E27FC236}">
                  <a16:creationId xmlns="" xmlns:a16="http://schemas.microsoft.com/office/drawing/2014/main" id="{91A62385-2E3E-4FF4-BE12-C9EB9FD97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6936" y="3058329"/>
              <a:ext cx="544553" cy="482684"/>
            </a:xfrm>
            <a:custGeom>
              <a:avLst/>
              <a:gdLst>
                <a:gd name="T0" fmla="*/ 141 w 143"/>
                <a:gd name="T1" fmla="*/ 38 h 123"/>
                <a:gd name="T2" fmla="*/ 129 w 143"/>
                <a:gd name="T3" fmla="*/ 14 h 123"/>
                <a:gd name="T4" fmla="*/ 129 w 143"/>
                <a:gd name="T5" fmla="*/ 14 h 123"/>
                <a:gd name="T6" fmla="*/ 81 w 143"/>
                <a:gd name="T7" fmla="*/ 14 h 123"/>
                <a:gd name="T8" fmla="*/ 71 w 143"/>
                <a:gd name="T9" fmla="*/ 24 h 123"/>
                <a:gd name="T10" fmla="*/ 62 w 143"/>
                <a:gd name="T11" fmla="*/ 14 h 123"/>
                <a:gd name="T12" fmla="*/ 14 w 143"/>
                <a:gd name="T13" fmla="*/ 14 h 123"/>
                <a:gd name="T14" fmla="*/ 14 w 143"/>
                <a:gd name="T15" fmla="*/ 14 h 123"/>
                <a:gd name="T16" fmla="*/ 2 w 143"/>
                <a:gd name="T17" fmla="*/ 38 h 123"/>
                <a:gd name="T18" fmla="*/ 71 w 143"/>
                <a:gd name="T19" fmla="*/ 123 h 123"/>
                <a:gd name="T20" fmla="*/ 71 w 143"/>
                <a:gd name="T21" fmla="*/ 123 h 123"/>
                <a:gd name="T22" fmla="*/ 71 w 143"/>
                <a:gd name="T23" fmla="*/ 123 h 123"/>
                <a:gd name="T24" fmla="*/ 71 w 143"/>
                <a:gd name="T25" fmla="*/ 123 h 123"/>
                <a:gd name="T26" fmla="*/ 71 w 143"/>
                <a:gd name="T27" fmla="*/ 123 h 123"/>
                <a:gd name="T28" fmla="*/ 141 w 143"/>
                <a:gd name="T29" fmla="*/ 3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3" h="123">
                  <a:moveTo>
                    <a:pt x="141" y="38"/>
                  </a:moveTo>
                  <a:cubicBezTo>
                    <a:pt x="139" y="26"/>
                    <a:pt x="133" y="18"/>
                    <a:pt x="129" y="14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16" y="0"/>
                    <a:pt x="94" y="0"/>
                    <a:pt x="81" y="14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49" y="0"/>
                    <a:pt x="27" y="0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0" y="18"/>
                    <a:pt x="4" y="26"/>
                    <a:pt x="2" y="38"/>
                  </a:cubicBezTo>
                  <a:cubicBezTo>
                    <a:pt x="0" y="60"/>
                    <a:pt x="11" y="89"/>
                    <a:pt x="71" y="123"/>
                  </a:cubicBezTo>
                  <a:cubicBezTo>
                    <a:pt x="71" y="123"/>
                    <a:pt x="71" y="123"/>
                    <a:pt x="71" y="123"/>
                  </a:cubicBezTo>
                  <a:cubicBezTo>
                    <a:pt x="71" y="123"/>
                    <a:pt x="71" y="123"/>
                    <a:pt x="71" y="123"/>
                  </a:cubicBezTo>
                  <a:cubicBezTo>
                    <a:pt x="71" y="123"/>
                    <a:pt x="71" y="123"/>
                    <a:pt x="71" y="123"/>
                  </a:cubicBezTo>
                  <a:cubicBezTo>
                    <a:pt x="71" y="123"/>
                    <a:pt x="71" y="123"/>
                    <a:pt x="71" y="123"/>
                  </a:cubicBezTo>
                  <a:cubicBezTo>
                    <a:pt x="131" y="89"/>
                    <a:pt x="143" y="60"/>
                    <a:pt x="141" y="38"/>
                  </a:cubicBezTo>
                  <a:close/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1" name="Freeform 185">
              <a:extLst>
                <a:ext uri="{FF2B5EF4-FFF2-40B4-BE49-F238E27FC236}">
                  <a16:creationId xmlns="" xmlns:a16="http://schemas.microsoft.com/office/drawing/2014/main" id="{428CDCDF-C141-40F1-84DF-94097E251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717" y="3171902"/>
              <a:ext cx="60215" cy="47322"/>
            </a:xfrm>
            <a:custGeom>
              <a:avLst/>
              <a:gdLst>
                <a:gd name="T0" fmla="*/ 0 w 16"/>
                <a:gd name="T1" fmla="*/ 12 h 12"/>
                <a:gd name="T2" fmla="*/ 16 w 16"/>
                <a:gd name="T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2">
                  <a:moveTo>
                    <a:pt x="0" y="12"/>
                  </a:moveTo>
                  <a:cubicBezTo>
                    <a:pt x="4" y="8"/>
                    <a:pt x="10" y="4"/>
                    <a:pt x="16" y="0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2" name="Freeform 186">
              <a:extLst>
                <a:ext uri="{FF2B5EF4-FFF2-40B4-BE49-F238E27FC236}">
                  <a16:creationId xmlns="" xmlns:a16="http://schemas.microsoft.com/office/drawing/2014/main" id="{0F689A5B-F2DE-47C5-89D3-CD901504D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571" y="3242209"/>
              <a:ext cx="71996" cy="55434"/>
            </a:xfrm>
            <a:custGeom>
              <a:avLst/>
              <a:gdLst>
                <a:gd name="T0" fmla="*/ 0 w 19"/>
                <a:gd name="T1" fmla="*/ 14 h 14"/>
                <a:gd name="T2" fmla="*/ 19 w 19"/>
                <a:gd name="T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" h="14">
                  <a:moveTo>
                    <a:pt x="0" y="14"/>
                  </a:moveTo>
                  <a:cubicBezTo>
                    <a:pt x="6" y="9"/>
                    <a:pt x="13" y="5"/>
                    <a:pt x="19" y="0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3" name="Freeform 187">
              <a:extLst>
                <a:ext uri="{FF2B5EF4-FFF2-40B4-BE49-F238E27FC236}">
                  <a16:creationId xmlns="" xmlns:a16="http://schemas.microsoft.com/office/drawing/2014/main" id="{92CD5BAF-FB72-4379-A4E2-D0D76F2E4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460" y="3312516"/>
              <a:ext cx="64142" cy="51378"/>
            </a:xfrm>
            <a:custGeom>
              <a:avLst/>
              <a:gdLst>
                <a:gd name="T0" fmla="*/ 0 w 17"/>
                <a:gd name="T1" fmla="*/ 13 h 13"/>
                <a:gd name="T2" fmla="*/ 17 w 17"/>
                <a:gd name="T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" h="13">
                  <a:moveTo>
                    <a:pt x="0" y="13"/>
                  </a:moveTo>
                  <a:cubicBezTo>
                    <a:pt x="4" y="10"/>
                    <a:pt x="13" y="3"/>
                    <a:pt x="17" y="0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4" name="Freeform 188">
              <a:extLst>
                <a:ext uri="{FF2B5EF4-FFF2-40B4-BE49-F238E27FC236}">
                  <a16:creationId xmlns="" xmlns:a16="http://schemas.microsoft.com/office/drawing/2014/main" id="{FD9FFD67-0225-43EF-B3E5-EB0EAFCB3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040" y="3372006"/>
              <a:ext cx="57597" cy="43266"/>
            </a:xfrm>
            <a:custGeom>
              <a:avLst/>
              <a:gdLst>
                <a:gd name="T0" fmla="*/ 0 w 15"/>
                <a:gd name="T1" fmla="*/ 11 h 11"/>
                <a:gd name="T2" fmla="*/ 15 w 15"/>
                <a:gd name="T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1">
                  <a:moveTo>
                    <a:pt x="0" y="11"/>
                  </a:moveTo>
                  <a:cubicBezTo>
                    <a:pt x="3" y="8"/>
                    <a:pt x="12" y="2"/>
                    <a:pt x="15" y="0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5" name="Freeform 189">
              <a:extLst>
                <a:ext uri="{FF2B5EF4-FFF2-40B4-BE49-F238E27FC236}">
                  <a16:creationId xmlns="" xmlns:a16="http://schemas.microsoft.com/office/drawing/2014/main" id="{97B0699A-720E-482C-BCA1-57C1B197B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637" y="3430145"/>
              <a:ext cx="49743" cy="35153"/>
            </a:xfrm>
            <a:custGeom>
              <a:avLst/>
              <a:gdLst>
                <a:gd name="T0" fmla="*/ 0 w 13"/>
                <a:gd name="T1" fmla="*/ 9 h 9"/>
                <a:gd name="T2" fmla="*/ 13 w 13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9">
                  <a:moveTo>
                    <a:pt x="0" y="9"/>
                  </a:moveTo>
                  <a:cubicBezTo>
                    <a:pt x="5" y="5"/>
                    <a:pt x="8" y="3"/>
                    <a:pt x="13" y="0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6" name="Freeform 190">
              <a:extLst>
                <a:ext uri="{FF2B5EF4-FFF2-40B4-BE49-F238E27FC236}">
                  <a16:creationId xmlns="" xmlns:a16="http://schemas.microsoft.com/office/drawing/2014/main" id="{AD424B7E-0BFD-4388-B5FA-7A0D33A9A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633" y="3485579"/>
              <a:ext cx="37961" cy="27041"/>
            </a:xfrm>
            <a:custGeom>
              <a:avLst/>
              <a:gdLst>
                <a:gd name="T0" fmla="*/ 0 w 10"/>
                <a:gd name="T1" fmla="*/ 7 h 7"/>
                <a:gd name="T2" fmla="*/ 10 w 10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cubicBezTo>
                    <a:pt x="4" y="4"/>
                    <a:pt x="6" y="3"/>
                    <a:pt x="10" y="0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7" name="Freeform 191">
              <a:extLst>
                <a:ext uri="{FF2B5EF4-FFF2-40B4-BE49-F238E27FC236}">
                  <a16:creationId xmlns="" xmlns:a16="http://schemas.microsoft.com/office/drawing/2014/main" id="{4758EA0A-8472-4222-AEC8-AE47B651B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299" y="3116468"/>
              <a:ext cx="113884" cy="133853"/>
            </a:xfrm>
            <a:custGeom>
              <a:avLst/>
              <a:gdLst>
                <a:gd name="T0" fmla="*/ 9 w 30"/>
                <a:gd name="T1" fmla="*/ 14 h 34"/>
                <a:gd name="T2" fmla="*/ 17 w 30"/>
                <a:gd name="T3" fmla="*/ 24 h 34"/>
                <a:gd name="T4" fmla="*/ 20 w 30"/>
                <a:gd name="T5" fmla="*/ 31 h 34"/>
                <a:gd name="T6" fmla="*/ 25 w 30"/>
                <a:gd name="T7" fmla="*/ 33 h 34"/>
                <a:gd name="T8" fmla="*/ 30 w 30"/>
                <a:gd name="T9" fmla="*/ 26 h 34"/>
                <a:gd name="T10" fmla="*/ 24 w 30"/>
                <a:gd name="T11" fmla="*/ 9 h 34"/>
                <a:gd name="T12" fmla="*/ 8 w 30"/>
                <a:gd name="T13" fmla="*/ 1 h 34"/>
                <a:gd name="T14" fmla="*/ 9 w 30"/>
                <a:gd name="T15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4">
                  <a:moveTo>
                    <a:pt x="9" y="14"/>
                  </a:moveTo>
                  <a:cubicBezTo>
                    <a:pt x="13" y="16"/>
                    <a:pt x="16" y="20"/>
                    <a:pt x="17" y="24"/>
                  </a:cubicBezTo>
                  <a:cubicBezTo>
                    <a:pt x="18" y="26"/>
                    <a:pt x="19" y="29"/>
                    <a:pt x="20" y="31"/>
                  </a:cubicBezTo>
                  <a:cubicBezTo>
                    <a:pt x="21" y="32"/>
                    <a:pt x="23" y="34"/>
                    <a:pt x="25" y="33"/>
                  </a:cubicBezTo>
                  <a:cubicBezTo>
                    <a:pt x="29" y="33"/>
                    <a:pt x="30" y="29"/>
                    <a:pt x="30" y="26"/>
                  </a:cubicBezTo>
                  <a:cubicBezTo>
                    <a:pt x="30" y="20"/>
                    <a:pt x="28" y="14"/>
                    <a:pt x="24" y="9"/>
                  </a:cubicBezTo>
                  <a:cubicBezTo>
                    <a:pt x="21" y="6"/>
                    <a:pt x="13" y="0"/>
                    <a:pt x="8" y="1"/>
                  </a:cubicBezTo>
                  <a:cubicBezTo>
                    <a:pt x="0" y="4"/>
                    <a:pt x="5" y="11"/>
                    <a:pt x="9" y="14"/>
                  </a:cubicBezTo>
                  <a:close/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8" name="Freeform 192">
              <a:extLst>
                <a:ext uri="{FF2B5EF4-FFF2-40B4-BE49-F238E27FC236}">
                  <a16:creationId xmlns="" xmlns:a16="http://schemas.microsoft.com/office/drawing/2014/main" id="{461EB068-6095-4924-B09B-02FA49CFE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9750" y="3285475"/>
              <a:ext cx="44507" cy="51378"/>
            </a:xfrm>
            <a:custGeom>
              <a:avLst/>
              <a:gdLst>
                <a:gd name="T0" fmla="*/ 4 w 12"/>
                <a:gd name="T1" fmla="*/ 1 h 13"/>
                <a:gd name="T2" fmla="*/ 12 w 12"/>
                <a:gd name="T3" fmla="*/ 7 h 13"/>
                <a:gd name="T4" fmla="*/ 4 w 12"/>
                <a:gd name="T5" fmla="*/ 12 h 13"/>
                <a:gd name="T6" fmla="*/ 3 w 12"/>
                <a:gd name="T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8" y="0"/>
                    <a:pt x="12" y="3"/>
                    <a:pt x="12" y="7"/>
                  </a:cubicBezTo>
                  <a:cubicBezTo>
                    <a:pt x="12" y="10"/>
                    <a:pt x="8" y="13"/>
                    <a:pt x="4" y="12"/>
                  </a:cubicBezTo>
                  <a:cubicBezTo>
                    <a:pt x="1" y="10"/>
                    <a:pt x="0" y="5"/>
                    <a:pt x="3" y="2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9" name="Freeform 193">
              <a:extLst>
                <a:ext uri="{FF2B5EF4-FFF2-40B4-BE49-F238E27FC236}">
                  <a16:creationId xmlns="" xmlns:a16="http://schemas.microsoft.com/office/drawing/2014/main" id="{DC1BA28F-285A-49F8-AB54-092D553C36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8932" y="1484535"/>
              <a:ext cx="514445" cy="544879"/>
            </a:xfrm>
            <a:custGeom>
              <a:avLst/>
              <a:gdLst>
                <a:gd name="T0" fmla="*/ 67 w 135"/>
                <a:gd name="T1" fmla="*/ 0 h 139"/>
                <a:gd name="T2" fmla="*/ 0 w 135"/>
                <a:gd name="T3" fmla="*/ 62 h 139"/>
                <a:gd name="T4" fmla="*/ 17 w 135"/>
                <a:gd name="T5" fmla="*/ 103 h 139"/>
                <a:gd name="T6" fmla="*/ 25 w 135"/>
                <a:gd name="T7" fmla="*/ 122 h 139"/>
                <a:gd name="T8" fmla="*/ 25 w 135"/>
                <a:gd name="T9" fmla="*/ 139 h 139"/>
                <a:gd name="T10" fmla="*/ 44 w 135"/>
                <a:gd name="T11" fmla="*/ 126 h 139"/>
                <a:gd name="T12" fmla="*/ 56 w 135"/>
                <a:gd name="T13" fmla="*/ 123 h 139"/>
                <a:gd name="T14" fmla="*/ 67 w 135"/>
                <a:gd name="T15" fmla="*/ 124 h 139"/>
                <a:gd name="T16" fmla="*/ 135 w 135"/>
                <a:gd name="T17" fmla="*/ 62 h 139"/>
                <a:gd name="T18" fmla="*/ 67 w 135"/>
                <a:gd name="T19" fmla="*/ 0 h 139"/>
                <a:gd name="T20" fmla="*/ 71 w 135"/>
                <a:gd name="T21" fmla="*/ 75 h 139"/>
                <a:gd name="T22" fmla="*/ 62 w 135"/>
                <a:gd name="T23" fmla="*/ 65 h 139"/>
                <a:gd name="T24" fmla="*/ 53 w 135"/>
                <a:gd name="T25" fmla="*/ 64 h 139"/>
                <a:gd name="T26" fmla="*/ 25 w 135"/>
                <a:gd name="T27" fmla="*/ 80 h 139"/>
                <a:gd name="T28" fmla="*/ 56 w 135"/>
                <a:gd name="T29" fmla="*/ 46 h 139"/>
                <a:gd name="T30" fmla="*/ 63 w 135"/>
                <a:gd name="T31" fmla="*/ 46 h 139"/>
                <a:gd name="T32" fmla="*/ 73 w 135"/>
                <a:gd name="T33" fmla="*/ 57 h 139"/>
                <a:gd name="T34" fmla="*/ 82 w 135"/>
                <a:gd name="T35" fmla="*/ 58 h 139"/>
                <a:gd name="T36" fmla="*/ 110 w 135"/>
                <a:gd name="T37" fmla="*/ 42 h 139"/>
                <a:gd name="T38" fmla="*/ 81 w 135"/>
                <a:gd name="T39" fmla="*/ 75 h 139"/>
                <a:gd name="T40" fmla="*/ 71 w 135"/>
                <a:gd name="T41" fmla="*/ 7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" h="139">
                  <a:moveTo>
                    <a:pt x="67" y="0"/>
                  </a:moveTo>
                  <a:cubicBezTo>
                    <a:pt x="30" y="0"/>
                    <a:pt x="0" y="28"/>
                    <a:pt x="0" y="62"/>
                  </a:cubicBezTo>
                  <a:cubicBezTo>
                    <a:pt x="0" y="78"/>
                    <a:pt x="6" y="92"/>
                    <a:pt x="17" y="103"/>
                  </a:cubicBezTo>
                  <a:cubicBezTo>
                    <a:pt x="22" y="108"/>
                    <a:pt x="25" y="115"/>
                    <a:pt x="25" y="122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44" y="126"/>
                    <a:pt x="44" y="126"/>
                    <a:pt x="44" y="126"/>
                  </a:cubicBezTo>
                  <a:cubicBezTo>
                    <a:pt x="47" y="123"/>
                    <a:pt x="52" y="122"/>
                    <a:pt x="56" y="123"/>
                  </a:cubicBezTo>
                  <a:cubicBezTo>
                    <a:pt x="60" y="124"/>
                    <a:pt x="64" y="124"/>
                    <a:pt x="67" y="124"/>
                  </a:cubicBezTo>
                  <a:cubicBezTo>
                    <a:pt x="105" y="124"/>
                    <a:pt x="135" y="96"/>
                    <a:pt x="135" y="62"/>
                  </a:cubicBezTo>
                  <a:cubicBezTo>
                    <a:pt x="135" y="28"/>
                    <a:pt x="105" y="0"/>
                    <a:pt x="67" y="0"/>
                  </a:cubicBezTo>
                  <a:close/>
                  <a:moveTo>
                    <a:pt x="71" y="75"/>
                  </a:moveTo>
                  <a:cubicBezTo>
                    <a:pt x="62" y="65"/>
                    <a:pt x="62" y="65"/>
                    <a:pt x="62" y="65"/>
                  </a:cubicBezTo>
                  <a:cubicBezTo>
                    <a:pt x="59" y="63"/>
                    <a:pt x="56" y="62"/>
                    <a:pt x="53" y="6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8" y="44"/>
                    <a:pt x="61" y="44"/>
                    <a:pt x="63" y="46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6" y="59"/>
                    <a:pt x="79" y="60"/>
                    <a:pt x="82" y="58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78" y="78"/>
                    <a:pt x="73" y="78"/>
                    <a:pt x="71" y="75"/>
                  </a:cubicBezTo>
                  <a:close/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0" name="Freeform 194">
              <a:extLst>
                <a:ext uri="{FF2B5EF4-FFF2-40B4-BE49-F238E27FC236}">
                  <a16:creationId xmlns="" xmlns:a16="http://schemas.microsoft.com/office/drawing/2014/main" id="{CE23E45F-F9EE-46B6-BDA7-533791C19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377" y="1327696"/>
              <a:ext cx="137447" cy="140614"/>
            </a:xfrm>
            <a:custGeom>
              <a:avLst/>
              <a:gdLst>
                <a:gd name="T0" fmla="*/ 36 w 36"/>
                <a:gd name="T1" fmla="*/ 36 h 36"/>
                <a:gd name="T2" fmla="*/ 0 w 36"/>
                <a:gd name="T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cubicBezTo>
                    <a:pt x="23" y="25"/>
                    <a:pt x="11" y="13"/>
                    <a:pt x="0" y="0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1" name="Freeform 195">
              <a:extLst>
                <a:ext uri="{FF2B5EF4-FFF2-40B4-BE49-F238E27FC236}">
                  <a16:creationId xmlns="" xmlns:a16="http://schemas.microsoft.com/office/drawing/2014/main" id="{483E0343-C7FC-493C-971C-686809304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714" y="1197899"/>
              <a:ext cx="117812" cy="175767"/>
            </a:xfrm>
            <a:custGeom>
              <a:avLst/>
              <a:gdLst>
                <a:gd name="T0" fmla="*/ 31 w 31"/>
                <a:gd name="T1" fmla="*/ 45 h 45"/>
                <a:gd name="T2" fmla="*/ 0 w 31"/>
                <a:gd name="T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" h="45">
                  <a:moveTo>
                    <a:pt x="31" y="45"/>
                  </a:moveTo>
                  <a:cubicBezTo>
                    <a:pt x="22" y="31"/>
                    <a:pt x="9" y="14"/>
                    <a:pt x="0" y="0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2" name="Freeform 196">
              <a:extLst>
                <a:ext uri="{FF2B5EF4-FFF2-40B4-BE49-F238E27FC236}">
                  <a16:creationId xmlns="" xmlns:a16="http://schemas.microsoft.com/office/drawing/2014/main" id="{CA80D6F2-865F-4422-AF40-E4DEEADAA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517" y="1123536"/>
              <a:ext cx="35343" cy="223089"/>
            </a:xfrm>
            <a:custGeom>
              <a:avLst/>
              <a:gdLst>
                <a:gd name="T0" fmla="*/ 0 w 9"/>
                <a:gd name="T1" fmla="*/ 57 h 57"/>
                <a:gd name="T2" fmla="*/ 9 w 9"/>
                <a:gd name="T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57">
                  <a:moveTo>
                    <a:pt x="0" y="57"/>
                  </a:moveTo>
                  <a:cubicBezTo>
                    <a:pt x="3" y="38"/>
                    <a:pt x="6" y="19"/>
                    <a:pt x="9" y="0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3" name="Freeform 197">
              <a:extLst>
                <a:ext uri="{FF2B5EF4-FFF2-40B4-BE49-F238E27FC236}">
                  <a16:creationId xmlns="" xmlns:a16="http://schemas.microsoft.com/office/drawing/2014/main" id="{BFB1EC15-B04B-4718-B80A-8A542C69E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853" y="1247925"/>
              <a:ext cx="117812" cy="154134"/>
            </a:xfrm>
            <a:custGeom>
              <a:avLst/>
              <a:gdLst>
                <a:gd name="T0" fmla="*/ 0 w 31"/>
                <a:gd name="T1" fmla="*/ 39 h 39"/>
                <a:gd name="T2" fmla="*/ 31 w 31"/>
                <a:gd name="T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" h="39">
                  <a:moveTo>
                    <a:pt x="0" y="39"/>
                  </a:moveTo>
                  <a:cubicBezTo>
                    <a:pt x="12" y="27"/>
                    <a:pt x="23" y="14"/>
                    <a:pt x="31" y="0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4" name="Freeform 198">
              <a:extLst>
                <a:ext uri="{FF2B5EF4-FFF2-40B4-BE49-F238E27FC236}">
                  <a16:creationId xmlns="" xmlns:a16="http://schemas.microsoft.com/office/drawing/2014/main" id="{C05BD769-B5D6-48EE-A03B-94189E527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884" y="1449381"/>
              <a:ext cx="187190" cy="117629"/>
            </a:xfrm>
            <a:custGeom>
              <a:avLst/>
              <a:gdLst>
                <a:gd name="T0" fmla="*/ 0 w 49"/>
                <a:gd name="T1" fmla="*/ 30 h 30"/>
                <a:gd name="T2" fmla="*/ 49 w 49"/>
                <a:gd name="T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9" h="30">
                  <a:moveTo>
                    <a:pt x="0" y="30"/>
                  </a:moveTo>
                  <a:cubicBezTo>
                    <a:pt x="15" y="18"/>
                    <a:pt x="32" y="8"/>
                    <a:pt x="49" y="0"/>
                  </a:cubicBezTo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5" name="Freeform 208">
              <a:extLst>
                <a:ext uri="{FF2B5EF4-FFF2-40B4-BE49-F238E27FC236}">
                  <a16:creationId xmlns="" xmlns:a16="http://schemas.microsoft.com/office/drawing/2014/main" id="{9A4E7125-FE55-4A4C-AD65-F20E632C0E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3923" y="3987192"/>
              <a:ext cx="722580" cy="440771"/>
            </a:xfrm>
            <a:custGeom>
              <a:avLst/>
              <a:gdLst>
                <a:gd name="T0" fmla="*/ 179 w 190"/>
                <a:gd name="T1" fmla="*/ 80 h 112"/>
                <a:gd name="T2" fmla="*/ 176 w 190"/>
                <a:gd name="T3" fmla="*/ 79 h 112"/>
                <a:gd name="T4" fmla="*/ 161 w 190"/>
                <a:gd name="T5" fmla="*/ 75 h 112"/>
                <a:gd name="T6" fmla="*/ 130 w 190"/>
                <a:gd name="T7" fmla="*/ 66 h 112"/>
                <a:gd name="T8" fmla="*/ 121 w 190"/>
                <a:gd name="T9" fmla="*/ 63 h 112"/>
                <a:gd name="T10" fmla="*/ 113 w 190"/>
                <a:gd name="T11" fmla="*/ 50 h 112"/>
                <a:gd name="T12" fmla="*/ 91 w 190"/>
                <a:gd name="T13" fmla="*/ 12 h 112"/>
                <a:gd name="T14" fmla="*/ 41 w 190"/>
                <a:gd name="T15" fmla="*/ 7 h 112"/>
                <a:gd name="T16" fmla="*/ 22 w 190"/>
                <a:gd name="T17" fmla="*/ 88 h 112"/>
                <a:gd name="T18" fmla="*/ 83 w 190"/>
                <a:gd name="T19" fmla="*/ 102 h 112"/>
                <a:gd name="T20" fmla="*/ 126 w 190"/>
                <a:gd name="T21" fmla="*/ 82 h 112"/>
                <a:gd name="T22" fmla="*/ 158 w 190"/>
                <a:gd name="T23" fmla="*/ 91 h 112"/>
                <a:gd name="T24" fmla="*/ 169 w 190"/>
                <a:gd name="T25" fmla="*/ 95 h 112"/>
                <a:gd name="T26" fmla="*/ 181 w 190"/>
                <a:gd name="T27" fmla="*/ 97 h 112"/>
                <a:gd name="T28" fmla="*/ 188 w 190"/>
                <a:gd name="T29" fmla="*/ 95 h 112"/>
                <a:gd name="T30" fmla="*/ 188 w 190"/>
                <a:gd name="T31" fmla="*/ 85 h 112"/>
                <a:gd name="T32" fmla="*/ 179 w 190"/>
                <a:gd name="T33" fmla="*/ 80 h 112"/>
                <a:gd name="T34" fmla="*/ 80 w 190"/>
                <a:gd name="T35" fmla="*/ 85 h 112"/>
                <a:gd name="T36" fmla="*/ 32 w 190"/>
                <a:gd name="T37" fmla="*/ 73 h 112"/>
                <a:gd name="T38" fmla="*/ 44 w 190"/>
                <a:gd name="T39" fmla="*/ 25 h 112"/>
                <a:gd name="T40" fmla="*/ 92 w 190"/>
                <a:gd name="T41" fmla="*/ 37 h 112"/>
                <a:gd name="T42" fmla="*/ 80 w 190"/>
                <a:gd name="T43" fmla="*/ 8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0" h="112">
                  <a:moveTo>
                    <a:pt x="179" y="80"/>
                  </a:moveTo>
                  <a:cubicBezTo>
                    <a:pt x="178" y="79"/>
                    <a:pt x="177" y="79"/>
                    <a:pt x="176" y="79"/>
                  </a:cubicBezTo>
                  <a:cubicBezTo>
                    <a:pt x="171" y="78"/>
                    <a:pt x="166" y="76"/>
                    <a:pt x="161" y="75"/>
                  </a:cubicBezTo>
                  <a:cubicBezTo>
                    <a:pt x="151" y="72"/>
                    <a:pt x="141" y="69"/>
                    <a:pt x="130" y="66"/>
                  </a:cubicBezTo>
                  <a:cubicBezTo>
                    <a:pt x="130" y="65"/>
                    <a:pt x="125" y="64"/>
                    <a:pt x="121" y="63"/>
                  </a:cubicBezTo>
                  <a:cubicBezTo>
                    <a:pt x="113" y="60"/>
                    <a:pt x="114" y="54"/>
                    <a:pt x="113" y="50"/>
                  </a:cubicBezTo>
                  <a:cubicBezTo>
                    <a:pt x="111" y="36"/>
                    <a:pt x="106" y="22"/>
                    <a:pt x="91" y="12"/>
                  </a:cubicBezTo>
                  <a:cubicBezTo>
                    <a:pt x="76" y="2"/>
                    <a:pt x="57" y="0"/>
                    <a:pt x="41" y="7"/>
                  </a:cubicBezTo>
                  <a:cubicBezTo>
                    <a:pt x="9" y="21"/>
                    <a:pt x="0" y="61"/>
                    <a:pt x="22" y="88"/>
                  </a:cubicBezTo>
                  <a:cubicBezTo>
                    <a:pt x="36" y="106"/>
                    <a:pt x="62" y="112"/>
                    <a:pt x="83" y="102"/>
                  </a:cubicBezTo>
                  <a:cubicBezTo>
                    <a:pt x="103" y="94"/>
                    <a:pt x="109" y="76"/>
                    <a:pt x="126" y="82"/>
                  </a:cubicBezTo>
                  <a:cubicBezTo>
                    <a:pt x="137" y="85"/>
                    <a:pt x="148" y="88"/>
                    <a:pt x="158" y="91"/>
                  </a:cubicBezTo>
                  <a:cubicBezTo>
                    <a:pt x="162" y="92"/>
                    <a:pt x="165" y="93"/>
                    <a:pt x="169" y="95"/>
                  </a:cubicBezTo>
                  <a:cubicBezTo>
                    <a:pt x="173" y="96"/>
                    <a:pt x="177" y="97"/>
                    <a:pt x="181" y="97"/>
                  </a:cubicBezTo>
                  <a:cubicBezTo>
                    <a:pt x="184" y="97"/>
                    <a:pt x="186" y="97"/>
                    <a:pt x="188" y="95"/>
                  </a:cubicBezTo>
                  <a:cubicBezTo>
                    <a:pt x="190" y="92"/>
                    <a:pt x="190" y="87"/>
                    <a:pt x="188" y="85"/>
                  </a:cubicBezTo>
                  <a:cubicBezTo>
                    <a:pt x="186" y="82"/>
                    <a:pt x="183" y="81"/>
                    <a:pt x="179" y="80"/>
                  </a:cubicBezTo>
                  <a:close/>
                  <a:moveTo>
                    <a:pt x="80" y="85"/>
                  </a:moveTo>
                  <a:cubicBezTo>
                    <a:pt x="63" y="95"/>
                    <a:pt x="42" y="89"/>
                    <a:pt x="32" y="73"/>
                  </a:cubicBezTo>
                  <a:cubicBezTo>
                    <a:pt x="22" y="56"/>
                    <a:pt x="27" y="35"/>
                    <a:pt x="44" y="25"/>
                  </a:cubicBezTo>
                  <a:cubicBezTo>
                    <a:pt x="60" y="15"/>
                    <a:pt x="82" y="20"/>
                    <a:pt x="92" y="37"/>
                  </a:cubicBezTo>
                  <a:cubicBezTo>
                    <a:pt x="102" y="53"/>
                    <a:pt x="96" y="75"/>
                    <a:pt x="80" y="85"/>
                  </a:cubicBezTo>
                  <a:close/>
                </a:path>
              </a:pathLst>
            </a:cu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6" name="Freeform 209">
              <a:extLst>
                <a:ext uri="{FF2B5EF4-FFF2-40B4-BE49-F238E27FC236}">
                  <a16:creationId xmlns="" xmlns:a16="http://schemas.microsoft.com/office/drawing/2014/main" id="{80B13173-7941-46D3-81B3-E884134B4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1477" y="4106174"/>
              <a:ext cx="147919" cy="85179"/>
            </a:xfrm>
            <a:custGeom>
              <a:avLst/>
              <a:gdLst>
                <a:gd name="T0" fmla="*/ 3 w 39"/>
                <a:gd name="T1" fmla="*/ 8 h 22"/>
                <a:gd name="T2" fmla="*/ 2 w 39"/>
                <a:gd name="T3" fmla="*/ 16 h 22"/>
                <a:gd name="T4" fmla="*/ 10 w 39"/>
                <a:gd name="T5" fmla="*/ 16 h 22"/>
                <a:gd name="T6" fmla="*/ 18 w 39"/>
                <a:gd name="T7" fmla="*/ 15 h 22"/>
                <a:gd name="T8" fmla="*/ 29 w 39"/>
                <a:gd name="T9" fmla="*/ 21 h 22"/>
                <a:gd name="T10" fmla="*/ 36 w 39"/>
                <a:gd name="T11" fmla="*/ 11 h 22"/>
                <a:gd name="T12" fmla="*/ 21 w 39"/>
                <a:gd name="T13" fmla="*/ 1 h 22"/>
                <a:gd name="T14" fmla="*/ 3 w 39"/>
                <a:gd name="T1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2">
                  <a:moveTo>
                    <a:pt x="3" y="8"/>
                  </a:moveTo>
                  <a:cubicBezTo>
                    <a:pt x="1" y="10"/>
                    <a:pt x="0" y="13"/>
                    <a:pt x="2" y="16"/>
                  </a:cubicBezTo>
                  <a:cubicBezTo>
                    <a:pt x="4" y="18"/>
                    <a:pt x="8" y="17"/>
                    <a:pt x="10" y="16"/>
                  </a:cubicBezTo>
                  <a:cubicBezTo>
                    <a:pt x="13" y="15"/>
                    <a:pt x="16" y="14"/>
                    <a:pt x="18" y="15"/>
                  </a:cubicBezTo>
                  <a:cubicBezTo>
                    <a:pt x="22" y="16"/>
                    <a:pt x="26" y="19"/>
                    <a:pt x="29" y="21"/>
                  </a:cubicBezTo>
                  <a:cubicBezTo>
                    <a:pt x="35" y="22"/>
                    <a:pt x="39" y="16"/>
                    <a:pt x="36" y="11"/>
                  </a:cubicBezTo>
                  <a:cubicBezTo>
                    <a:pt x="33" y="5"/>
                    <a:pt x="26" y="2"/>
                    <a:pt x="21" y="1"/>
                  </a:cubicBezTo>
                  <a:cubicBezTo>
                    <a:pt x="14" y="0"/>
                    <a:pt x="7" y="3"/>
                    <a:pt x="3" y="8"/>
                  </a:cubicBezTo>
                  <a:close/>
                </a:path>
              </a:pathLst>
            </a:custGeom>
            <a:noFill/>
            <a:ln w="31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31269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Architecting Time-Critical Big-Data Systems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5594392" y="3215464"/>
            <a:ext cx="6604000" cy="2890391"/>
          </a:xfrm>
          <a:prstGeom prst="cloud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30128" y="3660385"/>
            <a:ext cx="477041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Human </a:t>
            </a:r>
            <a:r>
              <a:rPr lang="en-US" sz="2800" b="1" dirty="0" smtClean="0"/>
              <a:t>involvement:</a:t>
            </a:r>
            <a:r>
              <a:rPr lang="en-US" sz="2400" dirty="0"/>
              <a:t> </a:t>
            </a:r>
            <a:r>
              <a:rPr lang="en-US" sz="2400" dirty="0" smtClean="0"/>
              <a:t>To </a:t>
            </a:r>
            <a:r>
              <a:rPr lang="en-US" sz="2400" dirty="0"/>
              <a:t>verify detected errors, to specify cleaning rules, or to provide feedback that can be part of a machine learning algorithm</a:t>
            </a:r>
            <a:endParaRPr lang="en-US" sz="2400" b="1" dirty="0"/>
          </a:p>
        </p:txBody>
      </p:sp>
      <p:sp>
        <p:nvSpPr>
          <p:cNvPr id="9" name="Cloud 8"/>
          <p:cNvSpPr/>
          <p:nvPr/>
        </p:nvSpPr>
        <p:spPr>
          <a:xfrm>
            <a:off x="0" y="1140948"/>
            <a:ext cx="6492240" cy="3092724"/>
          </a:xfrm>
          <a:prstGeom prst="cloud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6087" y="1484229"/>
            <a:ext cx="480830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Synthetic data and </a:t>
            </a:r>
            <a:r>
              <a:rPr lang="en-US" sz="2800" b="1" dirty="0" smtClean="0"/>
              <a:t>errors: </a:t>
            </a:r>
            <a:r>
              <a:rPr lang="en-US" sz="2400" dirty="0"/>
              <a:t>The lack of real data sets (along </a:t>
            </a:r>
            <a:r>
              <a:rPr lang="en-US" sz="2400" dirty="0" smtClean="0"/>
              <a:t>with </a:t>
            </a:r>
            <a:r>
              <a:rPr lang="en-US" sz="2400" dirty="0"/>
              <a:t>ground truth) or a widely accepted </a:t>
            </a:r>
            <a:r>
              <a:rPr lang="en-US" sz="2400" dirty="0" smtClean="0"/>
              <a:t>benchmark </a:t>
            </a:r>
            <a:r>
              <a:rPr lang="en-US" sz="2400" dirty="0"/>
              <a:t>makes it hard to judge the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14928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2" y="1413163"/>
            <a:ext cx="11569729" cy="4922145"/>
          </a:xfrm>
        </p:spPr>
        <p:txBody>
          <a:bodyPr>
            <a:normAutofit/>
          </a:bodyPr>
          <a:lstStyle/>
          <a:p>
            <a:r>
              <a:rPr lang="en-US" b="1" dirty="0"/>
              <a:t>Health Services </a:t>
            </a:r>
            <a:r>
              <a:rPr lang="en-US" b="1" dirty="0" smtClean="0"/>
              <a:t>Application:</a:t>
            </a:r>
            <a:r>
              <a:rPr lang="en-US" dirty="0" smtClean="0"/>
              <a:t> integrated </a:t>
            </a:r>
            <a:r>
              <a:rPr lang="en-US" dirty="0"/>
              <a:t>database contains </a:t>
            </a:r>
            <a:r>
              <a:rPr lang="en-US" dirty="0" smtClean="0"/>
              <a:t>millions of records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dirty="0"/>
              <a:t>to consolidate claims data by </a:t>
            </a:r>
            <a:r>
              <a:rPr lang="en-US" dirty="0" smtClean="0"/>
              <a:t>medical provider</a:t>
            </a:r>
            <a:r>
              <a:rPr lang="en-US" dirty="0"/>
              <a:t>. </a:t>
            </a:r>
            <a:r>
              <a:rPr lang="en-US" dirty="0" smtClean="0"/>
              <a:t>In effect</a:t>
            </a:r>
            <a:r>
              <a:rPr lang="en-US" dirty="0"/>
              <a:t>, they want </a:t>
            </a:r>
            <a:r>
              <a:rPr lang="en-US" dirty="0" smtClean="0"/>
              <a:t>to de-dup </a:t>
            </a:r>
            <a:r>
              <a:rPr lang="en-US" dirty="0"/>
              <a:t>their database, using a subset of the </a:t>
            </a:r>
            <a:r>
              <a:rPr lang="en-US" dirty="0" smtClean="0"/>
              <a:t>fields.</a:t>
            </a:r>
          </a:p>
          <a:p>
            <a:r>
              <a:rPr lang="en-US" b="1" dirty="0"/>
              <a:t>Web </a:t>
            </a:r>
            <a:r>
              <a:rPr lang="en-US" b="1" dirty="0" smtClean="0"/>
              <a:t>Aggregator: </a:t>
            </a:r>
            <a:r>
              <a:rPr lang="en-US" dirty="0"/>
              <a:t>integrates about </a:t>
            </a:r>
            <a:r>
              <a:rPr lang="en-US" dirty="0" smtClean="0"/>
              <a:t>URLs</a:t>
            </a:r>
            <a:r>
              <a:rPr lang="en-US" dirty="0"/>
              <a:t>, </a:t>
            </a:r>
            <a:r>
              <a:rPr lang="en-US" dirty="0" smtClean="0"/>
              <a:t>collecting information </a:t>
            </a:r>
            <a:r>
              <a:rPr lang="en-US" dirty="0"/>
              <a:t>on </a:t>
            </a:r>
            <a:r>
              <a:rPr lang="en-US" dirty="0" smtClean="0"/>
              <a:t>things </a:t>
            </a:r>
            <a:r>
              <a:rPr lang="en-US" dirty="0"/>
              <a:t>to do" and events. Events </a:t>
            </a:r>
            <a:r>
              <a:rPr lang="en-US" dirty="0" smtClean="0"/>
              <a:t>include lectures</a:t>
            </a:r>
            <a:r>
              <a:rPr lang="en-US" dirty="0"/>
              <a:t>, concerts, and live music at bars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Hospital records: </a:t>
            </a:r>
            <a:r>
              <a:rPr lang="en-US" dirty="0" smtClean="0"/>
              <a:t> medical records from different hospital branches needs to be integrated together.</a:t>
            </a:r>
            <a:endParaRPr lang="en-US" b="1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Crisis informatics—New data for extraordinary times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3408" y="361271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0739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2" y="1305527"/>
            <a:ext cx="11569729" cy="492214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Datasets:</a:t>
            </a:r>
          </a:p>
          <a:p>
            <a:pPr lvl="1"/>
            <a:r>
              <a:rPr lang="en-US" sz="2100" dirty="0" smtClean="0"/>
              <a:t>Training data</a:t>
            </a:r>
          </a:p>
          <a:p>
            <a:pPr lvl="1"/>
            <a:r>
              <a:rPr lang="en-US" sz="2100" dirty="0" smtClean="0"/>
              <a:t>Clean data </a:t>
            </a:r>
          </a:p>
          <a:p>
            <a:pPr lvl="1"/>
            <a:r>
              <a:rPr lang="en-US" sz="2100" dirty="0" smtClean="0"/>
              <a:t>Test data</a:t>
            </a:r>
            <a:endParaRPr lang="en-US" sz="2100" dirty="0"/>
          </a:p>
          <a:p>
            <a:r>
              <a:rPr lang="en-US" dirty="0" smtClean="0"/>
              <a:t>Rules and constraints to detect dirty cells.</a:t>
            </a:r>
          </a:p>
          <a:p>
            <a:r>
              <a:rPr lang="en-US" dirty="0" smtClean="0"/>
              <a:t>Machine learning architecture: this may include</a:t>
            </a:r>
          </a:p>
          <a:p>
            <a:pPr lvl="1"/>
            <a:r>
              <a:rPr lang="en-US" sz="2100" dirty="0" smtClean="0"/>
              <a:t>Clustering algorithm to detect outliers, dirty cells. For instance </a:t>
            </a:r>
            <a:r>
              <a:rPr lang="en-US" sz="2100" dirty="0" err="1" smtClean="0"/>
              <a:t>ActiveClean</a:t>
            </a:r>
            <a:r>
              <a:rPr lang="en-US" sz="2100" dirty="0" smtClean="0"/>
              <a:t>, </a:t>
            </a:r>
            <a:r>
              <a:rPr lang="en-US" sz="2100" dirty="0" err="1" smtClean="0"/>
              <a:t>Tamr</a:t>
            </a:r>
            <a:r>
              <a:rPr lang="en-US" sz="2100" dirty="0" smtClean="0"/>
              <a:t>.</a:t>
            </a:r>
            <a:endParaRPr lang="en-US" sz="2100" dirty="0" smtClean="0"/>
          </a:p>
          <a:p>
            <a:pPr lvl="1"/>
            <a:r>
              <a:rPr lang="en-US" sz="2100" dirty="0" smtClean="0"/>
              <a:t>Neural network based algorithm which is trained on a feature graph model </a:t>
            </a:r>
            <a:r>
              <a:rPr lang="en-US" sz="2100" dirty="0" smtClean="0"/>
              <a:t>to generate </a:t>
            </a:r>
            <a:r>
              <a:rPr lang="en-US" sz="2100" dirty="0" smtClean="0"/>
              <a:t>potential domain, for instance, </a:t>
            </a:r>
            <a:r>
              <a:rPr lang="en-US" sz="2100" dirty="0" err="1" smtClean="0"/>
              <a:t>HoloClean</a:t>
            </a:r>
            <a:r>
              <a:rPr lang="en-US" sz="2100" dirty="0" smtClean="0"/>
              <a:t>.</a:t>
            </a:r>
          </a:p>
          <a:p>
            <a:pPr lvl="1"/>
            <a:r>
              <a:rPr lang="en-US" sz="2100" dirty="0" smtClean="0"/>
              <a:t>Classification and boosting algorithm (SVM, Naïve </a:t>
            </a:r>
            <a:r>
              <a:rPr lang="en-US" sz="2100" dirty="0" err="1" smtClean="0"/>
              <a:t>Bais</a:t>
            </a:r>
            <a:r>
              <a:rPr lang="en-US" sz="2100" dirty="0" smtClean="0"/>
              <a:t> etc.) to assign the correct class label from the domain based on a loss minimization function or to detect duplicates, for instance, </a:t>
            </a:r>
            <a:r>
              <a:rPr lang="en-US" sz="2100" dirty="0" err="1" smtClean="0"/>
              <a:t>BoostClean</a:t>
            </a:r>
            <a:r>
              <a:rPr lang="en-US" sz="2100" dirty="0" smtClean="0"/>
              <a:t> and </a:t>
            </a:r>
            <a:r>
              <a:rPr lang="en-US" sz="2100" dirty="0" err="1" smtClean="0"/>
              <a:t>Tamr</a:t>
            </a:r>
            <a:r>
              <a:rPr lang="en-US" sz="2100" dirty="0" smtClean="0"/>
              <a:t>.</a:t>
            </a:r>
          </a:p>
          <a:p>
            <a:pPr lvl="1"/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Crisis informatics—New data for extraordinary times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3408" y="361271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6440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2" y="1413163"/>
            <a:ext cx="11569729" cy="49221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Evaluation metrics:</a:t>
            </a:r>
          </a:p>
          <a:p>
            <a:pPr lvl="1"/>
            <a:r>
              <a:rPr lang="en-US" sz="1800" dirty="0" smtClean="0"/>
              <a:t>Precision</a:t>
            </a:r>
          </a:p>
          <a:p>
            <a:pPr lvl="1"/>
            <a:r>
              <a:rPr lang="en-US" sz="1800" dirty="0" smtClean="0"/>
              <a:t>Recall </a:t>
            </a:r>
            <a:endParaRPr lang="en-US" sz="1800" dirty="0" smtClean="0"/>
          </a:p>
          <a:p>
            <a:pPr lvl="1"/>
            <a:r>
              <a:rPr lang="en-US" sz="1800" dirty="0"/>
              <a:t>Accuracy (sometimes)</a:t>
            </a:r>
          </a:p>
          <a:p>
            <a:pPr lvl="1"/>
            <a:r>
              <a:rPr lang="en-US" sz="1800" dirty="0"/>
              <a:t>F1 score (sometimes)</a:t>
            </a:r>
          </a:p>
          <a:p>
            <a:pPr marL="457200" lvl="1" indent="0">
              <a:buNone/>
            </a:pPr>
            <a:endParaRPr lang="en-US" sz="18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Crisis informatics—New data for extraordinary times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3408" y="361271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  <p:pic>
        <p:nvPicPr>
          <p:cNvPr id="1026" name="Picture 2" descr="https://upload.wikimedia.org/wikipedia/commons/thumb/2/26/Precisionrecall.svg/800px-Precisionrecal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41248"/>
            <a:ext cx="4945640" cy="549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76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2" y="1413163"/>
            <a:ext cx="11569729" cy="4922145"/>
          </a:xfrm>
        </p:spPr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nput is a </a:t>
            </a:r>
            <a:r>
              <a:rPr lang="en-US" dirty="0"/>
              <a:t>dirty training </a:t>
            </a:r>
            <a:r>
              <a:rPr lang="en-US" dirty="0" smtClean="0"/>
              <a:t>dataset which has training attributes and labels, where </a:t>
            </a:r>
            <a:r>
              <a:rPr lang="en-US" dirty="0"/>
              <a:t>both the features </a:t>
            </a:r>
            <a:r>
              <a:rPr lang="en-US" dirty="0" err="1"/>
              <a:t>X</a:t>
            </a:r>
            <a:r>
              <a:rPr lang="en-US" baseline="-25000" dirty="0" err="1"/>
              <a:t>train</a:t>
            </a:r>
            <a:r>
              <a:rPr lang="en-US" dirty="0"/>
              <a:t> and </a:t>
            </a:r>
            <a:r>
              <a:rPr lang="en-US" dirty="0" smtClean="0"/>
              <a:t>labels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train</a:t>
            </a:r>
            <a:r>
              <a:rPr lang="en-US" dirty="0" smtClean="0"/>
              <a:t> </a:t>
            </a:r>
            <a:r>
              <a:rPr lang="en-US" dirty="0"/>
              <a:t>may have errors, </a:t>
            </a:r>
            <a:r>
              <a:rPr lang="en-US" dirty="0" smtClean="0"/>
              <a:t>and test </a:t>
            </a:r>
            <a:r>
              <a:rPr lang="en-US" dirty="0"/>
              <a:t>dataset 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test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test</a:t>
            </a:r>
            <a:r>
              <a:rPr lang="en-US" dirty="0" smtClean="0"/>
              <a:t>).</a:t>
            </a:r>
          </a:p>
          <a:p>
            <a:r>
              <a:rPr lang="en-US" dirty="0" smtClean="0"/>
              <a:t>Detection generator such as </a:t>
            </a:r>
            <a:r>
              <a:rPr lang="en-US" dirty="0" err="1" smtClean="0"/>
              <a:t>boolean</a:t>
            </a:r>
            <a:r>
              <a:rPr lang="en-US" dirty="0" smtClean="0"/>
              <a:t> expressions like FD’s or outlier detection algorithm to find dirty data, duplicates, and missing data.</a:t>
            </a:r>
          </a:p>
          <a:p>
            <a:r>
              <a:rPr lang="en-US" dirty="0" smtClean="0"/>
              <a:t>Repair function which </a:t>
            </a:r>
            <a:r>
              <a:rPr lang="en-US" dirty="0"/>
              <a:t>modifies the record’s </a:t>
            </a:r>
            <a:r>
              <a:rPr lang="en-US" dirty="0" smtClean="0"/>
              <a:t>attributes based on domain to correct the dirty data.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Crisis informatics—New data for extraordinary times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3408" y="361271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8469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SETUP: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2" y="1413163"/>
            <a:ext cx="11569729" cy="4922145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ability for a data cleaning system to accurately identify </a:t>
            </a:r>
            <a:r>
              <a:rPr lang="en-US" dirty="0" smtClean="0"/>
              <a:t>data errors </a:t>
            </a:r>
            <a:r>
              <a:rPr lang="en-US" dirty="0"/>
              <a:t>relies on the availability of a set of high-quality error </a:t>
            </a:r>
            <a:r>
              <a:rPr lang="en-US" dirty="0" smtClean="0"/>
              <a:t>detection rules.</a:t>
            </a:r>
          </a:p>
          <a:p>
            <a:r>
              <a:rPr lang="en-US" dirty="0" smtClean="0"/>
              <a:t>Different frameworks use different detector functions: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Rules-based (for instance, Denial constraints in </a:t>
            </a:r>
            <a:r>
              <a:rPr lang="en-US" dirty="0" err="1" smtClean="0"/>
              <a:t>HoloClean</a:t>
            </a:r>
            <a:r>
              <a:rPr lang="en-US" dirty="0" smtClean="0"/>
              <a:t>),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Use of classification algorithms to detect outliers like in </a:t>
            </a:r>
            <a:r>
              <a:rPr lang="en-US" dirty="0" err="1" smtClean="0"/>
              <a:t>BoostClean</a:t>
            </a:r>
            <a:r>
              <a:rPr lang="en-US" dirty="0" smtClean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Crisis informatics—New data for extraordinary times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3408" y="361271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4291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SETUP: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2" y="1413163"/>
            <a:ext cx="11569729" cy="4922145"/>
          </a:xfrm>
        </p:spPr>
        <p:txBody>
          <a:bodyPr>
            <a:normAutofit/>
          </a:bodyPr>
          <a:lstStyle/>
          <a:p>
            <a:pPr marL="60325" indent="0">
              <a:buNone/>
            </a:pPr>
            <a:r>
              <a:rPr lang="en-US" dirty="0"/>
              <a:t>Rule-based data cleaning systems rely on data quality rules to detect errors. Data quality rules are often expressed using integrity constraints, such as functional dependencies or denial </a:t>
            </a:r>
            <a:r>
              <a:rPr lang="en-US" dirty="0" smtClean="0"/>
              <a:t>constraints.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Crisis informatics—New data for extraordinary times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3408" y="361271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-2551" r="2018"/>
          <a:stretch/>
        </p:blipFill>
        <p:spPr>
          <a:xfrm>
            <a:off x="5109250" y="2316105"/>
            <a:ext cx="6980243" cy="37570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1" y="2888257"/>
            <a:ext cx="5343650" cy="190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SETUP: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2" y="1413163"/>
            <a:ext cx="11569729" cy="4922145"/>
          </a:xfrm>
        </p:spPr>
        <p:txBody>
          <a:bodyPr>
            <a:normAutofit/>
          </a:bodyPr>
          <a:lstStyle/>
          <a:p>
            <a:pPr marL="60325" indent="0">
              <a:buNone/>
            </a:pPr>
            <a:r>
              <a:rPr lang="en-US" dirty="0" smtClean="0"/>
              <a:t>Use of classification algorithms to detect outliers like in </a:t>
            </a:r>
            <a:r>
              <a:rPr lang="en-US" dirty="0" err="1" smtClean="0"/>
              <a:t>BoostClean</a:t>
            </a:r>
            <a:r>
              <a:rPr lang="en-US" dirty="0" smtClean="0"/>
              <a:t>.</a:t>
            </a:r>
          </a:p>
          <a:p>
            <a:pPr marL="60325" indent="0">
              <a:buNone/>
            </a:pPr>
            <a:r>
              <a:rPr lang="en-US" b="1" dirty="0" smtClean="0"/>
              <a:t>Isolation Forests</a:t>
            </a:r>
            <a:r>
              <a:rPr lang="en-US" dirty="0" smtClean="0"/>
              <a:t>. </a:t>
            </a:r>
            <a:r>
              <a:rPr lang="en-US" dirty="0"/>
              <a:t>The Isolation Forest </a:t>
            </a:r>
            <a:r>
              <a:rPr lang="en-US" dirty="0" smtClean="0"/>
              <a:t>is inspired by the observation that </a:t>
            </a:r>
            <a:r>
              <a:rPr lang="en-US" dirty="0"/>
              <a:t>outliers are more easily separable from the rest of </a:t>
            </a:r>
            <a:r>
              <a:rPr lang="en-US" dirty="0" smtClean="0"/>
              <a:t>the dataset </a:t>
            </a:r>
            <a:r>
              <a:rPr lang="en-US" dirty="0"/>
              <a:t>than non-outliers</a:t>
            </a:r>
            <a:r>
              <a:rPr lang="en-US" dirty="0" smtClean="0"/>
              <a:t>.</a:t>
            </a:r>
          </a:p>
          <a:p>
            <a:pPr marL="60325" indent="0">
              <a:buNone/>
            </a:pPr>
            <a:r>
              <a:rPr lang="en-US" dirty="0" smtClean="0"/>
              <a:t>The </a:t>
            </a:r>
            <a:r>
              <a:rPr lang="en-US" b="1" dirty="0"/>
              <a:t>length of the path to the leaf</a:t>
            </a:r>
            <a:r>
              <a:rPr lang="en-US" dirty="0"/>
              <a:t> node is a measure for the </a:t>
            </a:r>
            <a:r>
              <a:rPr lang="en-US" b="1" dirty="0" err="1" smtClean="0"/>
              <a:t>outlierness</a:t>
            </a:r>
            <a:r>
              <a:rPr lang="en-US" dirty="0" smtClean="0"/>
              <a:t> of </a:t>
            </a:r>
            <a:r>
              <a:rPr lang="en-US" dirty="0"/>
              <a:t>the record—a shorter path more strongly suggests that </a:t>
            </a:r>
            <a:r>
              <a:rPr lang="en-US" dirty="0" smtClean="0"/>
              <a:t>the record </a:t>
            </a:r>
            <a:r>
              <a:rPr lang="en-US" dirty="0"/>
              <a:t>is an outlier</a:t>
            </a:r>
            <a:r>
              <a:rPr lang="en-US" dirty="0" smtClean="0"/>
              <a:t>.</a:t>
            </a:r>
          </a:p>
          <a:p>
            <a:pPr marL="60325" indent="0">
              <a:buNone/>
            </a:pPr>
            <a:r>
              <a:rPr lang="en-US" dirty="0" smtClean="0"/>
              <a:t>Isolation </a:t>
            </a:r>
            <a:r>
              <a:rPr lang="en-US" dirty="0"/>
              <a:t>Forests have a </a:t>
            </a:r>
            <a:r>
              <a:rPr lang="en-US" b="1" dirty="0"/>
              <a:t>linear time complexity </a:t>
            </a:r>
            <a:r>
              <a:rPr lang="en-US" dirty="0"/>
              <a:t>and </a:t>
            </a:r>
            <a:r>
              <a:rPr lang="en-US" dirty="0" smtClean="0"/>
              <a:t>very small </a:t>
            </a:r>
            <a:r>
              <a:rPr lang="en-US" dirty="0"/>
              <a:t>memory requirements. Isolation Forest provided the best trade-off </a:t>
            </a:r>
            <a:r>
              <a:rPr lang="en-US" dirty="0" smtClean="0"/>
              <a:t>between runtime </a:t>
            </a:r>
            <a:r>
              <a:rPr lang="en-US" dirty="0"/>
              <a:t>and </a:t>
            </a:r>
            <a:r>
              <a:rPr lang="en-US" dirty="0" smtClean="0"/>
              <a:t>accuracy.</a:t>
            </a:r>
          </a:p>
          <a:p>
            <a:pPr marL="60325" indent="0"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Crisis informatics—New data for extraordinary times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3408" y="361271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4052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../../_images/sphx_glr_plot_isolation_forest_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951" y="2432305"/>
            <a:ext cx="6096000" cy="373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SETUP: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2" y="1413163"/>
            <a:ext cx="11569729" cy="4922145"/>
          </a:xfrm>
        </p:spPr>
        <p:txBody>
          <a:bodyPr>
            <a:normAutofit/>
          </a:bodyPr>
          <a:lstStyle/>
          <a:p>
            <a:pPr marL="60325" indent="0">
              <a:buNone/>
            </a:pPr>
            <a:r>
              <a:rPr lang="en-US" dirty="0" smtClean="0"/>
              <a:t>Random </a:t>
            </a:r>
            <a:r>
              <a:rPr lang="en-US" dirty="0"/>
              <a:t>partitioning produces noticeable shorter paths for anomalies. Hence, when a forest of random trees collectively produce shorter path lengths for particular samples, they are highly likely to be anomalies.</a:t>
            </a:r>
            <a:endParaRPr lang="en-US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Crisis informatics—New data for extraordinary times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3408" y="361271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6038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SETUP: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2" y="1413163"/>
            <a:ext cx="11569729" cy="4922145"/>
          </a:xfrm>
        </p:spPr>
        <p:txBody>
          <a:bodyPr>
            <a:normAutofit/>
          </a:bodyPr>
          <a:lstStyle/>
          <a:p>
            <a:pPr marL="60325" indent="0">
              <a:buNone/>
            </a:pPr>
            <a:r>
              <a:rPr lang="en-US" dirty="0"/>
              <a:t>C</a:t>
            </a:r>
            <a:r>
              <a:rPr lang="en-US" dirty="0" smtClean="0"/>
              <a:t>orrelation </a:t>
            </a:r>
            <a:r>
              <a:rPr lang="en-US" dirty="0"/>
              <a:t>clustering </a:t>
            </a:r>
            <a:r>
              <a:rPr lang="en-US" dirty="0" smtClean="0"/>
              <a:t>algorithm used in </a:t>
            </a:r>
            <a:r>
              <a:rPr lang="en-US" dirty="0" err="1" smtClean="0"/>
              <a:t>Tamr</a:t>
            </a:r>
            <a:r>
              <a:rPr lang="en-US" dirty="0" smtClean="0"/>
              <a:t> to detect duplicate tuples. </a:t>
            </a:r>
          </a:p>
          <a:p>
            <a:r>
              <a:rPr lang="en-US" dirty="0"/>
              <a:t>The algorithm </a:t>
            </a:r>
            <a:r>
              <a:rPr lang="en-US" dirty="0" smtClean="0"/>
              <a:t>starts with </a:t>
            </a:r>
            <a:r>
              <a:rPr lang="en-US" dirty="0"/>
              <a:t>all singleton clusters, and repeatedly merges </a:t>
            </a:r>
            <a:r>
              <a:rPr lang="en-US" dirty="0" smtClean="0"/>
              <a:t>randomly selected</a:t>
            </a:r>
            <a:r>
              <a:rPr lang="en-US" dirty="0"/>
              <a:t> </a:t>
            </a:r>
            <a:r>
              <a:rPr lang="en-US" dirty="0" smtClean="0"/>
              <a:t>clusters </a:t>
            </a:r>
            <a:r>
              <a:rPr lang="en-US" dirty="0"/>
              <a:t>that have a </a:t>
            </a:r>
            <a:r>
              <a:rPr lang="en-US" dirty="0" smtClean="0"/>
              <a:t>“connection </a:t>
            </a:r>
            <a:r>
              <a:rPr lang="en-US" dirty="0"/>
              <a:t>strength" above </a:t>
            </a:r>
            <a:r>
              <a:rPr lang="en-US" dirty="0" smtClean="0"/>
              <a:t>a certain </a:t>
            </a:r>
            <a:r>
              <a:rPr lang="en-US" dirty="0"/>
              <a:t>threshold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Tamr</a:t>
            </a:r>
            <a:r>
              <a:rPr lang="en-US" dirty="0" smtClean="0"/>
              <a:t> quantify </a:t>
            </a:r>
            <a:r>
              <a:rPr lang="en-US" dirty="0"/>
              <a:t>the connection strength </a:t>
            </a:r>
            <a:r>
              <a:rPr lang="en-US" dirty="0" smtClean="0"/>
              <a:t>between two </a:t>
            </a:r>
            <a:r>
              <a:rPr lang="en-US" dirty="0"/>
              <a:t>clusters as the number of edges across the </a:t>
            </a:r>
            <a:r>
              <a:rPr lang="en-US" dirty="0" smtClean="0"/>
              <a:t>two clusters </a:t>
            </a:r>
            <a:r>
              <a:rPr lang="en-US" dirty="0"/>
              <a:t>over the total number of possible </a:t>
            </a:r>
            <a:r>
              <a:rPr lang="en-US" dirty="0" smtClean="0"/>
              <a:t>edges.</a:t>
            </a:r>
            <a:endParaRPr lang="en-US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Crisis informatics—New data for extraordinary times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3408" y="361271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5412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2" y="1413164"/>
            <a:ext cx="11389574" cy="3899500"/>
          </a:xfrm>
        </p:spPr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Introduction</a:t>
            </a:r>
            <a:endParaRPr lang="en-US" dirty="0" smtClean="0"/>
          </a:p>
          <a:p>
            <a:r>
              <a:rPr lang="en-US" dirty="0" smtClean="0"/>
              <a:t>Challenges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Questions ??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Architecting Time-Critical Big-Data Systems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SETUP: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2" y="1413163"/>
            <a:ext cx="11569729" cy="4922145"/>
          </a:xfrm>
        </p:spPr>
        <p:txBody>
          <a:bodyPr>
            <a:normAutofit/>
          </a:bodyPr>
          <a:lstStyle/>
          <a:p>
            <a:pPr marL="60325" indent="0">
              <a:buNone/>
            </a:pPr>
            <a:r>
              <a:rPr lang="en-US" dirty="0" err="1" smtClean="0"/>
              <a:t>ActiveClean</a:t>
            </a:r>
            <a:r>
              <a:rPr lang="en-US" dirty="0" smtClean="0"/>
              <a:t> uses pointwise </a:t>
            </a:r>
            <a:r>
              <a:rPr lang="en-US" dirty="0"/>
              <a:t>gradients </a:t>
            </a:r>
            <a:r>
              <a:rPr lang="en-US" dirty="0" smtClean="0"/>
              <a:t>to </a:t>
            </a:r>
            <a:r>
              <a:rPr lang="en-US" dirty="0"/>
              <a:t>generalize </a:t>
            </a:r>
            <a:r>
              <a:rPr lang="en-US" dirty="0" smtClean="0"/>
              <a:t>the outlier </a:t>
            </a:r>
            <a:r>
              <a:rPr lang="en-US" dirty="0"/>
              <a:t>filtering heuristics to select potentially dirty data even </a:t>
            </a:r>
            <a:r>
              <a:rPr lang="en-US" dirty="0" smtClean="0"/>
              <a:t>in complex models.</a:t>
            </a:r>
          </a:p>
          <a:p>
            <a:pPr marL="0" indent="0">
              <a:buNone/>
            </a:pPr>
            <a:r>
              <a:rPr lang="en-US" dirty="0" smtClean="0"/>
              <a:t>The cleaner (C) is as an oracle that maps a dirty example (x</a:t>
            </a:r>
            <a:r>
              <a:rPr lang="en-US" baseline="-25000" dirty="0" smtClean="0"/>
              <a:t>i</a:t>
            </a:r>
            <a:r>
              <a:rPr lang="en-US" dirty="0" smtClean="0"/>
              <a:t>;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) to a clean example (</a:t>
            </a:r>
            <a:r>
              <a:rPr lang="en-US" dirty="0" err="1" smtClean="0"/>
              <a:t>x’</a:t>
            </a:r>
            <a:r>
              <a:rPr lang="en-US" baseline="-25000" dirty="0" err="1" smtClean="0"/>
              <a:t>i</a:t>
            </a:r>
            <a:r>
              <a:rPr lang="en-US" dirty="0" smtClean="0"/>
              <a:t>; </a:t>
            </a:r>
            <a:r>
              <a:rPr lang="en-US" dirty="0" err="1" smtClean="0"/>
              <a:t>y’</a:t>
            </a:r>
            <a:r>
              <a:rPr lang="en-US" baseline="-25000" dirty="0" err="1" smtClean="0"/>
              <a:t>i</a:t>
            </a:r>
            <a:r>
              <a:rPr lang="en-US" dirty="0" smtClean="0"/>
              <a:t>).</a:t>
            </a:r>
          </a:p>
          <a:p>
            <a:r>
              <a:rPr lang="en-US" dirty="0" smtClean="0"/>
              <a:t>Objective is a minimization problem that is solved </a:t>
            </a:r>
            <a:r>
              <a:rPr lang="en-US" dirty="0"/>
              <a:t>with an algorithm </a:t>
            </a:r>
            <a:r>
              <a:rPr lang="en-US" dirty="0" smtClean="0"/>
              <a:t>called Stochastic </a:t>
            </a:r>
            <a:r>
              <a:rPr lang="en-US" dirty="0"/>
              <a:t>Gradient Descent, which iteratively samples data, </a:t>
            </a:r>
            <a:r>
              <a:rPr lang="en-US" dirty="0" smtClean="0"/>
              <a:t>estimates a </a:t>
            </a:r>
            <a:r>
              <a:rPr lang="en-US" dirty="0"/>
              <a:t>gradient, and updates the current best model.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Crisis informatics—New data for extraordinary times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3408" y="361271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426" y="4685015"/>
            <a:ext cx="3848640" cy="88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9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SETUP: Repair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2" y="1413163"/>
            <a:ext cx="11569729" cy="4922145"/>
          </a:xfrm>
        </p:spPr>
        <p:txBody>
          <a:bodyPr>
            <a:normAutofit/>
          </a:bodyPr>
          <a:lstStyle/>
          <a:p>
            <a:pPr marL="60325" indent="0">
              <a:buNone/>
            </a:pPr>
            <a:r>
              <a:rPr lang="en-US" dirty="0" smtClean="0"/>
              <a:t>After </a:t>
            </a:r>
            <a:r>
              <a:rPr lang="en-US" dirty="0"/>
              <a:t>the data sample is cleaned, </a:t>
            </a:r>
            <a:r>
              <a:rPr lang="en-US" dirty="0" err="1"/>
              <a:t>ActiveClean</a:t>
            </a:r>
            <a:r>
              <a:rPr lang="en-US" dirty="0"/>
              <a:t> </a:t>
            </a:r>
            <a:r>
              <a:rPr lang="en-US" dirty="0" smtClean="0"/>
              <a:t>updates the </a:t>
            </a:r>
            <a:r>
              <a:rPr lang="en-US" dirty="0"/>
              <a:t>current best model, and re-runs the cross-validation to </a:t>
            </a:r>
            <a:r>
              <a:rPr lang="en-US" dirty="0" smtClean="0"/>
              <a:t>visualize changes </a:t>
            </a:r>
            <a:r>
              <a:rPr lang="en-US" dirty="0"/>
              <a:t>in the model accuracy. At this point, </a:t>
            </a:r>
            <a:r>
              <a:rPr lang="en-US" dirty="0" err="1"/>
              <a:t>ActiveClean</a:t>
            </a:r>
            <a:r>
              <a:rPr lang="en-US" dirty="0"/>
              <a:t> </a:t>
            </a:r>
            <a:r>
              <a:rPr lang="en-US" dirty="0" smtClean="0"/>
              <a:t>begins a </a:t>
            </a:r>
            <a:r>
              <a:rPr lang="en-US" dirty="0"/>
              <a:t>new iteration by drawing a new sampling of records to show </a:t>
            </a:r>
            <a:r>
              <a:rPr lang="en-US" dirty="0" smtClean="0"/>
              <a:t>the analyst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Crisis informatics—New data for extraordinary times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3408" y="361271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685" y="3612711"/>
            <a:ext cx="6384121" cy="250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3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SETUP: Repair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2" y="1413163"/>
            <a:ext cx="11569729" cy="4922145"/>
          </a:xfrm>
        </p:spPr>
        <p:txBody>
          <a:bodyPr>
            <a:normAutofit/>
          </a:bodyPr>
          <a:lstStyle/>
          <a:p>
            <a:pPr marL="60325" indent="0">
              <a:buNone/>
            </a:pPr>
            <a:r>
              <a:rPr lang="en-US" dirty="0" err="1" smtClean="0"/>
              <a:t>ActiveClean</a:t>
            </a:r>
            <a:r>
              <a:rPr lang="en-US" dirty="0" smtClean="0"/>
              <a:t> provides a Clean panel that </a:t>
            </a:r>
            <a:r>
              <a:rPr lang="en-US" dirty="0"/>
              <a:t>gives </a:t>
            </a:r>
            <a:r>
              <a:rPr lang="en-US" dirty="0" smtClean="0"/>
              <a:t>the </a:t>
            </a:r>
            <a:r>
              <a:rPr lang="en-US" dirty="0"/>
              <a:t>option to remove the dirty </a:t>
            </a:r>
            <a:r>
              <a:rPr lang="en-US" dirty="0" smtClean="0"/>
              <a:t>record, apply </a:t>
            </a:r>
            <a:r>
              <a:rPr lang="en-US" dirty="0"/>
              <a:t>a custom cleaning operation (specified in Python), or </a:t>
            </a:r>
            <a:r>
              <a:rPr lang="en-US" dirty="0" smtClean="0"/>
              <a:t>pick from </a:t>
            </a:r>
            <a:r>
              <a:rPr lang="en-US" dirty="0"/>
              <a:t>a pre-defined list of cleaning </a:t>
            </a:r>
            <a:r>
              <a:rPr lang="en-US" dirty="0" smtClean="0"/>
              <a:t>functions.</a:t>
            </a:r>
          </a:p>
          <a:p>
            <a:pPr marL="0" indent="0">
              <a:buNone/>
            </a:pPr>
            <a:r>
              <a:rPr lang="en-US" dirty="0"/>
              <a:t>Custom cleaning </a:t>
            </a:r>
            <a:r>
              <a:rPr lang="en-US" dirty="0" smtClean="0"/>
              <a:t>operations are </a:t>
            </a:r>
            <a:r>
              <a:rPr lang="en-US" dirty="0"/>
              <a:t>added to the library to help </a:t>
            </a:r>
            <a:r>
              <a:rPr lang="en-US" dirty="0" err="1"/>
              <a:t>taxonomize</a:t>
            </a:r>
            <a:r>
              <a:rPr lang="en-US" dirty="0"/>
              <a:t> different </a:t>
            </a:r>
            <a:r>
              <a:rPr lang="en-US" dirty="0" smtClean="0"/>
              <a:t>types of </a:t>
            </a:r>
            <a:r>
              <a:rPr lang="en-US" dirty="0"/>
              <a:t>errors and reduce analyst cleaning effort.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Crisis informatics—New data for extraordinary times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3408" y="361271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685" y="3612711"/>
            <a:ext cx="6384121" cy="250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5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SETUP: Repair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Crisis informatics—New data for extraordinary times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3408" y="361271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BoostClean</a:t>
            </a:r>
            <a:r>
              <a:rPr lang="en-US" sz="2000" dirty="0" smtClean="0"/>
              <a:t> </a:t>
            </a:r>
            <a:r>
              <a:rPr lang="en-US" sz="2000" dirty="0"/>
              <a:t>is </a:t>
            </a:r>
            <a:r>
              <a:rPr lang="en-US" sz="2000" dirty="0" smtClean="0"/>
              <a:t>pre-populated with </a:t>
            </a:r>
            <a:r>
              <a:rPr lang="en-US" sz="2000" dirty="0"/>
              <a:t>a set of simple repair </a:t>
            </a:r>
            <a:r>
              <a:rPr lang="en-US" sz="2000" dirty="0" smtClean="0"/>
              <a:t>functions.</a:t>
            </a:r>
          </a:p>
          <a:p>
            <a:r>
              <a:rPr lang="en-US" sz="2000" dirty="0"/>
              <a:t>Mean Imputation (data and prediction): Impute a cell in </a:t>
            </a:r>
            <a:r>
              <a:rPr lang="en-US" sz="2000" dirty="0" smtClean="0"/>
              <a:t>violation with </a:t>
            </a:r>
            <a:r>
              <a:rPr lang="en-US" sz="2000" dirty="0"/>
              <a:t>the mean value of the attribute calculated over the </a:t>
            </a:r>
            <a:r>
              <a:rPr lang="en-US" sz="2000" dirty="0" smtClean="0"/>
              <a:t>training data </a:t>
            </a:r>
            <a:r>
              <a:rPr lang="en-US" sz="2000" dirty="0"/>
              <a:t>excluding violated cells.</a:t>
            </a:r>
          </a:p>
          <a:p>
            <a:r>
              <a:rPr lang="en-US" sz="2000" dirty="0"/>
              <a:t>Median Imputation (data and prediction): Impute a cell in </a:t>
            </a:r>
            <a:r>
              <a:rPr lang="en-US" sz="2000" dirty="0" smtClean="0"/>
              <a:t>violation with </a:t>
            </a:r>
            <a:r>
              <a:rPr lang="en-US" sz="2000" dirty="0"/>
              <a:t>the median value of the attribute calculated over </a:t>
            </a:r>
            <a:r>
              <a:rPr lang="en-US" sz="2000" dirty="0" smtClean="0"/>
              <a:t>the training </a:t>
            </a:r>
            <a:r>
              <a:rPr lang="en-US" sz="2000" dirty="0"/>
              <a:t>data excluding violated cells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9" name="Picture 2" descr="Image result for boostclean 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958" y="3612712"/>
            <a:ext cx="7529576" cy="24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25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SETUP: Repair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Crisis informatics—New data for extraordinary times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3408" y="361271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Mode Imputation (data and prediction): Impute a cell in violation with the most frequent value of the attribute calculated over the training data excluding violated cells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/>
              <a:t>Discard Record (data): Discard a dirty record from the training dataset. </a:t>
            </a:r>
          </a:p>
          <a:p>
            <a:r>
              <a:rPr lang="en-US" sz="2000" dirty="0"/>
              <a:t>Default Prediction (prediction): Automatically predict the most popular label from the </a:t>
            </a:r>
            <a:r>
              <a:rPr lang="en-US" sz="2000" dirty="0" smtClean="0"/>
              <a:t>training data.</a:t>
            </a:r>
            <a:endParaRPr lang="en-US" sz="2000" dirty="0"/>
          </a:p>
        </p:txBody>
      </p:sp>
      <p:pic>
        <p:nvPicPr>
          <p:cNvPr id="9" name="Picture 2" descr="Image result for boostclean 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212" y="3413801"/>
            <a:ext cx="7529576" cy="24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25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SETUP: Repair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Crisis informatics—New data for extraordinary times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3408" y="361271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  <p:pic>
        <p:nvPicPr>
          <p:cNvPr id="5122" name="Picture 2" descr="Image result for holoclean eng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" y="1600200"/>
            <a:ext cx="12042648" cy="417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60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HoloClean</a:t>
            </a:r>
            <a:r>
              <a:rPr lang="en-US" dirty="0"/>
              <a:t> Flow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FB9DB8D3-953B-450D-A4DE-5DB2DB357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361"/>
              </p:ext>
            </p:extLst>
          </p:nvPr>
        </p:nvGraphicFramePr>
        <p:xfrm>
          <a:off x="1362456" y="2731346"/>
          <a:ext cx="2302393" cy="1737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6212">
                  <a:extLst>
                    <a:ext uri="{9D8B030D-6E8A-4147-A177-3AD203B41FA5}">
                      <a16:colId xmlns="" xmlns:a16="http://schemas.microsoft.com/office/drawing/2014/main" val="2624149019"/>
                    </a:ext>
                  </a:extLst>
                </a:gridCol>
                <a:gridCol w="596812">
                  <a:extLst>
                    <a:ext uri="{9D8B030D-6E8A-4147-A177-3AD203B41FA5}">
                      <a16:colId xmlns="" xmlns:a16="http://schemas.microsoft.com/office/drawing/2014/main" val="1854430658"/>
                    </a:ext>
                  </a:extLst>
                </a:gridCol>
                <a:gridCol w="610965">
                  <a:extLst>
                    <a:ext uri="{9D8B030D-6E8A-4147-A177-3AD203B41FA5}">
                      <a16:colId xmlns="" xmlns:a16="http://schemas.microsoft.com/office/drawing/2014/main" val="1703279018"/>
                    </a:ext>
                  </a:extLst>
                </a:gridCol>
                <a:gridCol w="528404">
                  <a:extLst>
                    <a:ext uri="{9D8B030D-6E8A-4147-A177-3AD203B41FA5}">
                      <a16:colId xmlns="" xmlns:a16="http://schemas.microsoft.com/office/drawing/2014/main" val="1683376401"/>
                    </a:ext>
                  </a:extLst>
                </a:gridCol>
              </a:tblGrid>
              <a:tr h="434341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03397213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r>
                        <a:rPr lang="en-CA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4004928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r>
                        <a:rPr lang="en-CA" dirty="0"/>
                        <a:t>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4066951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r>
                        <a:rPr lang="en-CA" dirty="0"/>
                        <a:t>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80443289"/>
                  </a:ext>
                </a:extLst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HOLOCLEAN – SAMPLING ON DIMENSIONAL MODEL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CA6299C-7A2E-425E-B9F0-CCA8821082FA}"/>
              </a:ext>
            </a:extLst>
          </p:cNvPr>
          <p:cNvSpPr txBox="1"/>
          <p:nvPr/>
        </p:nvSpPr>
        <p:spPr>
          <a:xfrm>
            <a:off x="1718913" y="2232768"/>
            <a:ext cx="185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Original Dataset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59CEF955-1BA5-47FE-A7EF-5E75BE675704}"/>
              </a:ext>
            </a:extLst>
          </p:cNvPr>
          <p:cNvCxnSpPr/>
          <p:nvPr/>
        </p:nvCxnSpPr>
        <p:spPr>
          <a:xfrm>
            <a:off x="3796683" y="3462866"/>
            <a:ext cx="4350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860CC90E-119C-4177-877C-500B4DF24C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992104"/>
              </p:ext>
            </p:extLst>
          </p:nvPr>
        </p:nvGraphicFramePr>
        <p:xfrm>
          <a:off x="4442533" y="1823744"/>
          <a:ext cx="1121546" cy="3507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1546">
                  <a:extLst>
                    <a:ext uri="{9D8B030D-6E8A-4147-A177-3AD203B41FA5}">
                      <a16:colId xmlns="" xmlns:a16="http://schemas.microsoft.com/office/drawing/2014/main" val="2182971397"/>
                    </a:ext>
                  </a:extLst>
                </a:gridCol>
              </a:tblGrid>
              <a:tr h="438401"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rgbClr val="00B050"/>
                          </a:solidFill>
                        </a:rPr>
                        <a:t>t1.A = a1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7919495"/>
                  </a:ext>
                </a:extLst>
              </a:tr>
              <a:tr h="438401"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t1.A = a2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6093082"/>
                  </a:ext>
                </a:extLst>
              </a:tr>
              <a:tr h="438401"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rgbClr val="00B050"/>
                          </a:solidFill>
                        </a:rPr>
                        <a:t>t1.B = b1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1801334"/>
                  </a:ext>
                </a:extLst>
              </a:tr>
              <a:tr h="438401"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rgbClr val="00B050"/>
                          </a:solidFill>
                        </a:rPr>
                        <a:t>t1.C = c1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44801830"/>
                  </a:ext>
                </a:extLst>
              </a:tr>
              <a:tr h="438401"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t1.C = c2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05576124"/>
                  </a:ext>
                </a:extLst>
              </a:tr>
              <a:tr h="438401"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t1.C =c3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6996513"/>
                  </a:ext>
                </a:extLst>
              </a:tr>
              <a:tr h="438401"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rgbClr val="00B050"/>
                          </a:solidFill>
                        </a:rPr>
                        <a:t>t2.A = a1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62699976"/>
                  </a:ext>
                </a:extLst>
              </a:tr>
              <a:tr h="438401">
                <a:tc>
                  <a:txBody>
                    <a:bodyPr/>
                    <a:lstStyle/>
                    <a:p>
                      <a:r>
                        <a:rPr lang="en-CA" dirty="0"/>
                        <a:t>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7294190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23BF6735-78EB-47BB-B450-8AA2B416F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824781"/>
              </p:ext>
            </p:extLst>
          </p:nvPr>
        </p:nvGraphicFramePr>
        <p:xfrm>
          <a:off x="5774923" y="1823743"/>
          <a:ext cx="2737284" cy="3507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321">
                  <a:extLst>
                    <a:ext uri="{9D8B030D-6E8A-4147-A177-3AD203B41FA5}">
                      <a16:colId xmlns="" xmlns:a16="http://schemas.microsoft.com/office/drawing/2014/main" val="766867898"/>
                    </a:ext>
                  </a:extLst>
                </a:gridCol>
                <a:gridCol w="684321">
                  <a:extLst>
                    <a:ext uri="{9D8B030D-6E8A-4147-A177-3AD203B41FA5}">
                      <a16:colId xmlns="" xmlns:a16="http://schemas.microsoft.com/office/drawing/2014/main" val="2284365571"/>
                    </a:ext>
                  </a:extLst>
                </a:gridCol>
                <a:gridCol w="684321">
                  <a:extLst>
                    <a:ext uri="{9D8B030D-6E8A-4147-A177-3AD203B41FA5}">
                      <a16:colId xmlns="" xmlns:a16="http://schemas.microsoft.com/office/drawing/2014/main" val="1245258773"/>
                    </a:ext>
                  </a:extLst>
                </a:gridCol>
                <a:gridCol w="684321">
                  <a:extLst>
                    <a:ext uri="{9D8B030D-6E8A-4147-A177-3AD203B41FA5}">
                      <a16:colId xmlns="" xmlns:a16="http://schemas.microsoft.com/office/drawing/2014/main" val="1138019640"/>
                    </a:ext>
                  </a:extLst>
                </a:gridCol>
              </a:tblGrid>
              <a:tr h="438401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81280041"/>
                  </a:ext>
                </a:extLst>
              </a:tr>
              <a:tr h="438401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1857251"/>
                  </a:ext>
                </a:extLst>
              </a:tr>
              <a:tr h="438401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33833858"/>
                  </a:ext>
                </a:extLst>
              </a:tr>
              <a:tr h="438401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0761361"/>
                  </a:ext>
                </a:extLst>
              </a:tr>
              <a:tr h="438401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19878942"/>
                  </a:ext>
                </a:extLst>
              </a:tr>
              <a:tr h="438401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83698228"/>
                  </a:ext>
                </a:extLst>
              </a:tr>
              <a:tr h="438401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51724228"/>
                  </a:ext>
                </a:extLst>
              </a:tr>
              <a:tr h="438401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1609268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08A85681-53BB-43CE-8B6F-0587B22B85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860346"/>
              </p:ext>
            </p:extLst>
          </p:nvPr>
        </p:nvGraphicFramePr>
        <p:xfrm>
          <a:off x="8723052" y="1837918"/>
          <a:ext cx="435745" cy="3493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745">
                  <a:extLst>
                    <a:ext uri="{9D8B030D-6E8A-4147-A177-3AD203B41FA5}">
                      <a16:colId xmlns="" xmlns:a16="http://schemas.microsoft.com/office/drawing/2014/main" val="2182971397"/>
                    </a:ext>
                  </a:extLst>
                </a:gridCol>
              </a:tblGrid>
              <a:tr h="436629">
                <a:tc>
                  <a:txBody>
                    <a:bodyPr/>
                    <a:lstStyle/>
                    <a:p>
                      <a:r>
                        <a:rPr lang="en-C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7919495"/>
                  </a:ext>
                </a:extLst>
              </a:tr>
              <a:tr h="436629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6093082"/>
                  </a:ext>
                </a:extLst>
              </a:tr>
              <a:tr h="436629">
                <a:tc>
                  <a:txBody>
                    <a:bodyPr/>
                    <a:lstStyle/>
                    <a:p>
                      <a:r>
                        <a:rPr lang="en-C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1801334"/>
                  </a:ext>
                </a:extLst>
              </a:tr>
              <a:tr h="436629">
                <a:tc>
                  <a:txBody>
                    <a:bodyPr/>
                    <a:lstStyle/>
                    <a:p>
                      <a:r>
                        <a:rPr lang="en-C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44801830"/>
                  </a:ext>
                </a:extLst>
              </a:tr>
              <a:tr h="436629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05576124"/>
                  </a:ext>
                </a:extLst>
              </a:tr>
              <a:tr h="436629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6996513"/>
                  </a:ext>
                </a:extLst>
              </a:tr>
              <a:tr h="436629">
                <a:tc>
                  <a:txBody>
                    <a:bodyPr/>
                    <a:lstStyle/>
                    <a:p>
                      <a:r>
                        <a:rPr lang="en-C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62699976"/>
                  </a:ext>
                </a:extLst>
              </a:tr>
              <a:tr h="436629">
                <a:tc>
                  <a:txBody>
                    <a:bodyPr/>
                    <a:lstStyle/>
                    <a:p>
                      <a:r>
                        <a:rPr lang="en-CA" dirty="0"/>
                        <a:t>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72941900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748D0D7-0EC3-43AA-BAB1-E5A93867467E}"/>
              </a:ext>
            </a:extLst>
          </p:cNvPr>
          <p:cNvSpPr/>
          <p:nvPr/>
        </p:nvSpPr>
        <p:spPr>
          <a:xfrm rot="19490438">
            <a:off x="5513134" y="3040431"/>
            <a:ext cx="31148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Feature Matrix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705594E-055F-4AC1-BD08-AF6C4CEBF8E8}"/>
              </a:ext>
            </a:extLst>
          </p:cNvPr>
          <p:cNvSpPr txBox="1"/>
          <p:nvPr/>
        </p:nvSpPr>
        <p:spPr>
          <a:xfrm>
            <a:off x="4382686" y="1426568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Input Cell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B8FFB9A-D82F-4946-9064-01961BE8A5CF}"/>
              </a:ext>
            </a:extLst>
          </p:cNvPr>
          <p:cNvSpPr txBox="1"/>
          <p:nvPr/>
        </p:nvSpPr>
        <p:spPr>
          <a:xfrm>
            <a:off x="5714999" y="1149570"/>
            <a:ext cx="2797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Various features based on a cell’s position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6ED4D8B-BEA7-4A86-97D3-99BFECAD2B30}"/>
              </a:ext>
            </a:extLst>
          </p:cNvPr>
          <p:cNvSpPr txBox="1"/>
          <p:nvPr/>
        </p:nvSpPr>
        <p:spPr>
          <a:xfrm>
            <a:off x="8611614" y="147669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Label</a:t>
            </a:r>
          </a:p>
        </p:txBody>
      </p:sp>
    </p:spTree>
    <p:extLst>
      <p:ext uri="{BB962C8B-B14F-4D97-AF65-F5344CB8AC3E}">
        <p14:creationId xmlns:p14="http://schemas.microsoft.com/office/powerpoint/2010/main" val="369768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SETUP: Repair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Crisis informatics—New data for extraordinary times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3408" y="361271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</a:t>
            </a:r>
            <a:r>
              <a:rPr lang="en-US" sz="2000" dirty="0" smtClean="0"/>
              <a:t>irst </a:t>
            </a:r>
            <a:r>
              <a:rPr lang="en-US" sz="2000" dirty="0" err="1" smtClean="0"/>
              <a:t>HoloClean</a:t>
            </a:r>
            <a:r>
              <a:rPr lang="en-US" sz="2000" dirty="0"/>
              <a:t> </a:t>
            </a:r>
            <a:r>
              <a:rPr lang="en-US" sz="2000" dirty="0" smtClean="0"/>
              <a:t>generates </a:t>
            </a:r>
            <a:r>
              <a:rPr lang="en-US" sz="2000" dirty="0"/>
              <a:t>relations used to form the body of </a:t>
            </a:r>
            <a:r>
              <a:rPr lang="en-US" sz="2000" dirty="0" err="1"/>
              <a:t>DDlog</a:t>
            </a:r>
            <a:r>
              <a:rPr lang="en-US" sz="2000" dirty="0"/>
              <a:t> rules, and </a:t>
            </a:r>
            <a:r>
              <a:rPr lang="en-US" sz="2000" dirty="0" smtClean="0"/>
              <a:t>then uses </a:t>
            </a:r>
            <a:r>
              <a:rPr lang="en-US" sz="2000" dirty="0"/>
              <a:t>those relations to generate inference </a:t>
            </a:r>
            <a:r>
              <a:rPr lang="en-US" sz="2000" dirty="0" err="1"/>
              <a:t>DDlog</a:t>
            </a:r>
            <a:r>
              <a:rPr lang="en-US" sz="2000" dirty="0"/>
              <a:t> rules that </a:t>
            </a:r>
            <a:r>
              <a:rPr lang="en-US" sz="2000" dirty="0" smtClean="0"/>
              <a:t>define </a:t>
            </a:r>
            <a:r>
              <a:rPr lang="en-US" sz="2000" dirty="0" err="1" smtClean="0"/>
              <a:t>HoloClean’s</a:t>
            </a:r>
            <a:r>
              <a:rPr lang="en-US" sz="2000" dirty="0" smtClean="0"/>
              <a:t> </a:t>
            </a:r>
            <a:r>
              <a:rPr lang="en-US" sz="2000" dirty="0"/>
              <a:t>probabilistic model. The output </a:t>
            </a:r>
            <a:r>
              <a:rPr lang="en-US" sz="2000" dirty="0" err="1"/>
              <a:t>DDlog</a:t>
            </a:r>
            <a:r>
              <a:rPr lang="en-US" sz="2000" dirty="0"/>
              <a:t> rules </a:t>
            </a:r>
            <a:r>
              <a:rPr lang="en-US" sz="2000" dirty="0" smtClean="0"/>
              <a:t>define a </a:t>
            </a:r>
            <a:r>
              <a:rPr lang="en-US" sz="2000" dirty="0"/>
              <a:t>probabilistic program, which is then evaluated using the </a:t>
            </a:r>
            <a:r>
              <a:rPr lang="en-US" sz="2000" dirty="0" smtClean="0"/>
              <a:t>Deep-Dive </a:t>
            </a:r>
            <a:r>
              <a:rPr lang="en-US" sz="2000" dirty="0"/>
              <a:t>framework.</a:t>
            </a:r>
          </a:p>
        </p:txBody>
      </p:sp>
      <p:pic>
        <p:nvPicPr>
          <p:cNvPr id="6148" name="Picture 4" descr="https://lh6.googleusercontent.com/UjYuXJNltOqp09cvXAnREx0h9EFmY1NtnvJ9snUWhHvUp7bONUGMRLQCJdi_HB9Fg5nQOnp-I7fNY5cM4fhVgpD9dU4QtEgHKaUfe_8CZVZZz7ilAEYGC2iEXotgc0VU-HMuA2d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946" y="3079115"/>
            <a:ext cx="59436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41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BASED ON DIMENSIONAL MODEL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Crisis informatics—New data for extraordinary times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3408" y="361271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Leverage the dimensional model of the dataset to sample meaningful representative cells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Leveraging the dimensional model’s FDs, allows us to reduce the number of cells to be considered for dimensional columns at the most granular level.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This </a:t>
            </a:r>
            <a:r>
              <a:rPr lang="en-CA" sz="2000" dirty="0"/>
              <a:t>allows us to implement clustered density sampling while leveraging the user’s </a:t>
            </a:r>
            <a:r>
              <a:rPr lang="en-CA" sz="2000" b="1" dirty="0"/>
              <a:t>domain knowledge </a:t>
            </a:r>
            <a:r>
              <a:rPr lang="en-CA" sz="2000" dirty="0"/>
              <a:t>about dimensions and measures.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148" name="Picture 4" descr="https://lh6.googleusercontent.com/UjYuXJNltOqp09cvXAnREx0h9EFmY1NtnvJ9snUWhHvUp7bONUGMRLQCJdi_HB9Fg5nQOnp-I7fNY5cM4fhVgpD9dU4QtEgHKaUfe_8CZVZZz7ilAEYGC2iEXotgc0VU-HMuA2d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140" y="3710721"/>
            <a:ext cx="59436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5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FB9DB8D3-953B-450D-A4DE-5DB2DB357A3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219584" y="2420628"/>
          <a:ext cx="1856599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6581">
                  <a:extLst>
                    <a:ext uri="{9D8B030D-6E8A-4147-A177-3AD203B41FA5}">
                      <a16:colId xmlns="" xmlns:a16="http://schemas.microsoft.com/office/drawing/2014/main" val="2624149019"/>
                    </a:ext>
                  </a:extLst>
                </a:gridCol>
                <a:gridCol w="481256">
                  <a:extLst>
                    <a:ext uri="{9D8B030D-6E8A-4147-A177-3AD203B41FA5}">
                      <a16:colId xmlns="" xmlns:a16="http://schemas.microsoft.com/office/drawing/2014/main" val="1854430658"/>
                    </a:ext>
                  </a:extLst>
                </a:gridCol>
                <a:gridCol w="492669">
                  <a:extLst>
                    <a:ext uri="{9D8B030D-6E8A-4147-A177-3AD203B41FA5}">
                      <a16:colId xmlns="" xmlns:a16="http://schemas.microsoft.com/office/drawing/2014/main" val="1703279018"/>
                    </a:ext>
                  </a:extLst>
                </a:gridCol>
                <a:gridCol w="426093">
                  <a:extLst>
                    <a:ext uri="{9D8B030D-6E8A-4147-A177-3AD203B41FA5}">
                      <a16:colId xmlns="" xmlns:a16="http://schemas.microsoft.com/office/drawing/2014/main" val="1683376401"/>
                    </a:ext>
                  </a:extLst>
                </a:gridCol>
              </a:tblGrid>
              <a:tr h="339904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03397213"/>
                  </a:ext>
                </a:extLst>
              </a:tr>
              <a:tr h="339904">
                <a:tc>
                  <a:txBody>
                    <a:bodyPr/>
                    <a:lstStyle/>
                    <a:p>
                      <a:r>
                        <a:rPr lang="en-CA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4004928"/>
                  </a:ext>
                </a:extLst>
              </a:tr>
              <a:tr h="339904">
                <a:tc>
                  <a:txBody>
                    <a:bodyPr/>
                    <a:lstStyle/>
                    <a:p>
                      <a:r>
                        <a:rPr lang="en-CA" dirty="0"/>
                        <a:t>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4066951"/>
                  </a:ext>
                </a:extLst>
              </a:tr>
              <a:tr h="339904">
                <a:tc>
                  <a:txBody>
                    <a:bodyPr/>
                    <a:lstStyle/>
                    <a:p>
                      <a:r>
                        <a:rPr lang="en-CA" dirty="0"/>
                        <a:t>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80443289"/>
                  </a:ext>
                </a:extLst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971" y="6335313"/>
            <a:ext cx="3919888" cy="250337"/>
          </a:xfrm>
        </p:spPr>
        <p:txBody>
          <a:bodyPr/>
          <a:lstStyle/>
          <a:p>
            <a:r>
              <a:rPr lang="en-US" dirty="0"/>
              <a:t>HOLOCLEAN – SAMPLING ON DIMENSIONAL MODEL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15000" y="6335313"/>
            <a:ext cx="877711" cy="250337"/>
          </a:xfrm>
        </p:spPr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CA6299C-7A2E-425E-B9F0-CCA8821082FA}"/>
              </a:ext>
            </a:extLst>
          </p:cNvPr>
          <p:cNvSpPr txBox="1"/>
          <p:nvPr/>
        </p:nvSpPr>
        <p:spPr>
          <a:xfrm>
            <a:off x="2130247" y="1922050"/>
            <a:ext cx="185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Original Dataset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59CEF955-1BA5-47FE-A7EF-5E75BE675704}"/>
              </a:ext>
            </a:extLst>
          </p:cNvPr>
          <p:cNvCxnSpPr/>
          <p:nvPr/>
        </p:nvCxnSpPr>
        <p:spPr>
          <a:xfrm>
            <a:off x="4208017" y="3152148"/>
            <a:ext cx="4350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860CC90E-119C-4177-877C-500B4DF24CA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36862" y="1174714"/>
          <a:ext cx="954814" cy="4615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4814">
                  <a:extLst>
                    <a:ext uri="{9D8B030D-6E8A-4147-A177-3AD203B41FA5}">
                      <a16:colId xmlns="" xmlns:a16="http://schemas.microsoft.com/office/drawing/2014/main" val="2182971397"/>
                    </a:ext>
                  </a:extLst>
                </a:gridCol>
              </a:tblGrid>
              <a:tr h="384590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rgbClr val="00B050"/>
                          </a:solidFill>
                        </a:rPr>
                        <a:t>t1.A = a1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7919495"/>
                  </a:ext>
                </a:extLst>
              </a:tr>
              <a:tr h="384590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rgbClr val="FF0000"/>
                          </a:solidFill>
                        </a:rPr>
                        <a:t>t1.A = a2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6093082"/>
                  </a:ext>
                </a:extLst>
              </a:tr>
              <a:tr h="384590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rgbClr val="00B050"/>
                          </a:solidFill>
                        </a:rPr>
                        <a:t>t1.B = b1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1801334"/>
                  </a:ext>
                </a:extLst>
              </a:tr>
              <a:tr h="38459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solidFill>
                            <a:srgbClr val="FF0000"/>
                          </a:solidFill>
                        </a:rPr>
                        <a:t>t1.B = b2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72163166"/>
                  </a:ext>
                </a:extLst>
              </a:tr>
              <a:tr h="384590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rgbClr val="00B050"/>
                          </a:solidFill>
                        </a:rPr>
                        <a:t>t1.C = c1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44801830"/>
                  </a:ext>
                </a:extLst>
              </a:tr>
              <a:tr h="384590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rgbClr val="FF0000"/>
                          </a:solidFill>
                        </a:rPr>
                        <a:t>t1.C = c2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05576124"/>
                  </a:ext>
                </a:extLst>
              </a:tr>
              <a:tr h="384590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rgbClr val="FF0000"/>
                          </a:solidFill>
                        </a:rPr>
                        <a:t>t1.C =c3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6996513"/>
                  </a:ext>
                </a:extLst>
              </a:tr>
              <a:tr h="384590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rgbClr val="00B050"/>
                          </a:solidFill>
                        </a:rPr>
                        <a:t>t2.A = a1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62699976"/>
                  </a:ext>
                </a:extLst>
              </a:tr>
              <a:tr h="384590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rgbClr val="FF0000"/>
                          </a:solidFill>
                        </a:rPr>
                        <a:t>t2.A =a2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72941900"/>
                  </a:ext>
                </a:extLst>
              </a:tr>
              <a:tr h="38459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solidFill>
                            <a:srgbClr val="00B050"/>
                          </a:solidFill>
                        </a:rPr>
                        <a:t>t2.B = b1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02445608"/>
                  </a:ext>
                </a:extLst>
              </a:tr>
              <a:tr h="38459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solidFill>
                            <a:srgbClr val="FF0000"/>
                          </a:solidFill>
                        </a:rPr>
                        <a:t>t2.B = b2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28746880"/>
                  </a:ext>
                </a:extLst>
              </a:tr>
              <a:tr h="38459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solidFill>
                            <a:srgbClr val="00B050"/>
                          </a:solidFill>
                        </a:rPr>
                        <a:t>t2.C = c2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2187356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23BF6735-78EB-47BB-B450-8AA2B416FC2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86257" y="1174959"/>
          <a:ext cx="2737284" cy="4614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321">
                  <a:extLst>
                    <a:ext uri="{9D8B030D-6E8A-4147-A177-3AD203B41FA5}">
                      <a16:colId xmlns="" xmlns:a16="http://schemas.microsoft.com/office/drawing/2014/main" val="766867898"/>
                    </a:ext>
                  </a:extLst>
                </a:gridCol>
                <a:gridCol w="684321">
                  <a:extLst>
                    <a:ext uri="{9D8B030D-6E8A-4147-A177-3AD203B41FA5}">
                      <a16:colId xmlns="" xmlns:a16="http://schemas.microsoft.com/office/drawing/2014/main" val="2284365571"/>
                    </a:ext>
                  </a:extLst>
                </a:gridCol>
                <a:gridCol w="684321">
                  <a:extLst>
                    <a:ext uri="{9D8B030D-6E8A-4147-A177-3AD203B41FA5}">
                      <a16:colId xmlns="" xmlns:a16="http://schemas.microsoft.com/office/drawing/2014/main" val="1245258773"/>
                    </a:ext>
                  </a:extLst>
                </a:gridCol>
                <a:gridCol w="684321">
                  <a:extLst>
                    <a:ext uri="{9D8B030D-6E8A-4147-A177-3AD203B41FA5}">
                      <a16:colId xmlns="" xmlns:a16="http://schemas.microsoft.com/office/drawing/2014/main" val="1138019640"/>
                    </a:ext>
                  </a:extLst>
                </a:gridCol>
              </a:tblGrid>
              <a:tr h="38457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81280041"/>
                  </a:ext>
                </a:extLst>
              </a:tr>
              <a:tr h="38457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1857251"/>
                  </a:ext>
                </a:extLst>
              </a:tr>
              <a:tr h="38457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33833858"/>
                  </a:ext>
                </a:extLst>
              </a:tr>
              <a:tr h="38457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0761361"/>
                  </a:ext>
                </a:extLst>
              </a:tr>
              <a:tr h="38457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19878942"/>
                  </a:ext>
                </a:extLst>
              </a:tr>
              <a:tr h="38457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83698228"/>
                  </a:ext>
                </a:extLst>
              </a:tr>
              <a:tr h="38457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51724228"/>
                  </a:ext>
                </a:extLst>
              </a:tr>
              <a:tr h="38457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1609268"/>
                  </a:ext>
                </a:extLst>
              </a:tr>
              <a:tr h="38457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16335315"/>
                  </a:ext>
                </a:extLst>
              </a:tr>
              <a:tr h="38457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3952364"/>
                  </a:ext>
                </a:extLst>
              </a:tr>
              <a:tr h="38457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8743380"/>
                  </a:ext>
                </a:extLst>
              </a:tr>
              <a:tr h="38457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45767129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08A85681-53BB-43CE-8B6F-0587B22B85A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34386" y="1174714"/>
          <a:ext cx="435745" cy="4614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745">
                  <a:extLst>
                    <a:ext uri="{9D8B030D-6E8A-4147-A177-3AD203B41FA5}">
                      <a16:colId xmlns="" xmlns:a16="http://schemas.microsoft.com/office/drawing/2014/main" val="2182971397"/>
                    </a:ext>
                  </a:extLst>
                </a:gridCol>
              </a:tblGrid>
              <a:tr h="384570">
                <a:tc>
                  <a:txBody>
                    <a:bodyPr/>
                    <a:lstStyle/>
                    <a:p>
                      <a:r>
                        <a:rPr lang="en-C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7919495"/>
                  </a:ext>
                </a:extLst>
              </a:tr>
              <a:tr h="384570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6093082"/>
                  </a:ext>
                </a:extLst>
              </a:tr>
              <a:tr h="384570">
                <a:tc>
                  <a:txBody>
                    <a:bodyPr/>
                    <a:lstStyle/>
                    <a:p>
                      <a:r>
                        <a:rPr lang="en-C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1801334"/>
                  </a:ext>
                </a:extLst>
              </a:tr>
              <a:tr h="384570">
                <a:tc>
                  <a:txBody>
                    <a:bodyPr/>
                    <a:lstStyle/>
                    <a:p>
                      <a:r>
                        <a:rPr lang="en-C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44801830"/>
                  </a:ext>
                </a:extLst>
              </a:tr>
              <a:tr h="384570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05576124"/>
                  </a:ext>
                </a:extLst>
              </a:tr>
              <a:tr h="384570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6996513"/>
                  </a:ext>
                </a:extLst>
              </a:tr>
              <a:tr h="384570">
                <a:tc>
                  <a:txBody>
                    <a:bodyPr/>
                    <a:lstStyle/>
                    <a:p>
                      <a:r>
                        <a:rPr lang="en-C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62699976"/>
                  </a:ext>
                </a:extLst>
              </a:tr>
              <a:tr h="384570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6440856"/>
                  </a:ext>
                </a:extLst>
              </a:tr>
              <a:tr h="384570">
                <a:tc>
                  <a:txBody>
                    <a:bodyPr/>
                    <a:lstStyle/>
                    <a:p>
                      <a:r>
                        <a:rPr lang="en-C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81466013"/>
                  </a:ext>
                </a:extLst>
              </a:tr>
              <a:tr h="384570">
                <a:tc>
                  <a:txBody>
                    <a:bodyPr/>
                    <a:lstStyle/>
                    <a:p>
                      <a:r>
                        <a:rPr lang="en-C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97094403"/>
                  </a:ext>
                </a:extLst>
              </a:tr>
              <a:tr h="384570">
                <a:tc>
                  <a:txBody>
                    <a:bodyPr/>
                    <a:lstStyle/>
                    <a:p>
                      <a:r>
                        <a:rPr lang="en-CA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72941900"/>
                  </a:ext>
                </a:extLst>
              </a:tr>
              <a:tr h="384570">
                <a:tc>
                  <a:txBody>
                    <a:bodyPr/>
                    <a:lstStyle/>
                    <a:p>
                      <a:r>
                        <a:rPr lang="en-CA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11547765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748D0D7-0EC3-43AA-BAB1-E5A93867467E}"/>
              </a:ext>
            </a:extLst>
          </p:cNvPr>
          <p:cNvSpPr/>
          <p:nvPr/>
        </p:nvSpPr>
        <p:spPr>
          <a:xfrm rot="19490438">
            <a:off x="5959973" y="2053858"/>
            <a:ext cx="31148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Feature Matrix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705594E-055F-4AC1-BD08-AF6C4CEBF8E8}"/>
              </a:ext>
            </a:extLst>
          </p:cNvPr>
          <p:cNvSpPr txBox="1"/>
          <p:nvPr/>
        </p:nvSpPr>
        <p:spPr>
          <a:xfrm>
            <a:off x="4853867" y="800222"/>
            <a:ext cx="861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Input Cell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B8FFB9A-D82F-4946-9064-01961BE8A5CF}"/>
              </a:ext>
            </a:extLst>
          </p:cNvPr>
          <p:cNvSpPr txBox="1"/>
          <p:nvPr/>
        </p:nvSpPr>
        <p:spPr>
          <a:xfrm>
            <a:off x="6126333" y="800222"/>
            <a:ext cx="2797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Features depicting overall distribution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6ED4D8B-BEA7-4A86-97D3-99BFECAD2B30}"/>
              </a:ext>
            </a:extLst>
          </p:cNvPr>
          <p:cNvSpPr txBox="1"/>
          <p:nvPr/>
        </p:nvSpPr>
        <p:spPr>
          <a:xfrm>
            <a:off x="9011964" y="800221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Label</a:t>
            </a:r>
            <a:endParaRPr lang="en-CA" dirty="0"/>
          </a:p>
        </p:txBody>
      </p:sp>
      <p:pic>
        <p:nvPicPr>
          <p:cNvPr id="27" name="Graphic 26" descr="Close">
            <a:extLst>
              <a:ext uri="{FF2B5EF4-FFF2-40B4-BE49-F238E27FC236}">
                <a16:creationId xmlns="" xmlns:a16="http://schemas.microsoft.com/office/drawing/2014/main" id="{2083A54A-9DB4-44CA-BC50-A08F3ECB9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7071" y="3935491"/>
            <a:ext cx="251904" cy="251904"/>
          </a:xfrm>
          <a:prstGeom prst="rect">
            <a:avLst/>
          </a:prstGeom>
        </p:spPr>
      </p:pic>
      <p:pic>
        <p:nvPicPr>
          <p:cNvPr id="28" name="Graphic 27" descr="Close">
            <a:extLst>
              <a:ext uri="{FF2B5EF4-FFF2-40B4-BE49-F238E27FC236}">
                <a16:creationId xmlns="" xmlns:a16="http://schemas.microsoft.com/office/drawing/2014/main" id="{4C0628E5-BA60-4633-847C-88F782768F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3620" y="4327162"/>
            <a:ext cx="251904" cy="251904"/>
          </a:xfrm>
          <a:prstGeom prst="rect">
            <a:avLst/>
          </a:prstGeom>
        </p:spPr>
      </p:pic>
      <p:pic>
        <p:nvPicPr>
          <p:cNvPr id="29" name="Graphic 28" descr="Close">
            <a:extLst>
              <a:ext uri="{FF2B5EF4-FFF2-40B4-BE49-F238E27FC236}">
                <a16:creationId xmlns="" xmlns:a16="http://schemas.microsoft.com/office/drawing/2014/main" id="{3F790FFA-DC10-4C96-972F-246E958706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3620" y="4718833"/>
            <a:ext cx="251904" cy="251904"/>
          </a:xfrm>
          <a:prstGeom prst="rect">
            <a:avLst/>
          </a:prstGeom>
        </p:spPr>
      </p:pic>
      <p:pic>
        <p:nvPicPr>
          <p:cNvPr id="30" name="Graphic 29" descr="Close">
            <a:extLst>
              <a:ext uri="{FF2B5EF4-FFF2-40B4-BE49-F238E27FC236}">
                <a16:creationId xmlns="" xmlns:a16="http://schemas.microsoft.com/office/drawing/2014/main" id="{4AE7BCDA-C119-4D69-80EA-29BFD9EA4F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3620" y="5110504"/>
            <a:ext cx="251904" cy="251904"/>
          </a:xfrm>
          <a:prstGeom prst="rect">
            <a:avLst/>
          </a:prstGeom>
        </p:spPr>
      </p:pic>
      <p:pic>
        <p:nvPicPr>
          <p:cNvPr id="31" name="Graphic 30" descr="Close">
            <a:extLst>
              <a:ext uri="{FF2B5EF4-FFF2-40B4-BE49-F238E27FC236}">
                <a16:creationId xmlns="" xmlns:a16="http://schemas.microsoft.com/office/drawing/2014/main" id="{522B2F20-5507-4949-92C7-5BF2DC9E6F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0514" y="3196254"/>
            <a:ext cx="136065" cy="136065"/>
          </a:xfrm>
          <a:prstGeom prst="rect">
            <a:avLst/>
          </a:prstGeom>
        </p:spPr>
      </p:pic>
      <p:pic>
        <p:nvPicPr>
          <p:cNvPr id="32" name="Graphic 31" descr="Close">
            <a:extLst>
              <a:ext uri="{FF2B5EF4-FFF2-40B4-BE49-F238E27FC236}">
                <a16:creationId xmlns="" xmlns:a16="http://schemas.microsoft.com/office/drawing/2014/main" id="{D660BD10-249A-41DB-8B73-B062FD0658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65315" y="3174829"/>
            <a:ext cx="136065" cy="136065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="" xmlns:a16="http://schemas.microsoft.com/office/drawing/2014/main" id="{E1AF3867-B748-4A5B-A0CD-57CC64E7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71" y="474774"/>
            <a:ext cx="8677297" cy="895927"/>
          </a:xfrm>
        </p:spPr>
        <p:txBody>
          <a:bodyPr/>
          <a:lstStyle/>
          <a:p>
            <a:r>
              <a:rPr lang="en-US" dirty="0" smtClean="0"/>
              <a:t>SAMPLING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6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224" y="1330035"/>
            <a:ext cx="11737046" cy="432012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ACM</a:t>
            </a:r>
            <a:r>
              <a:rPr lang="en-US" sz="2000" dirty="0" smtClean="0"/>
              <a:t>: SIGMOD</a:t>
            </a:r>
          </a:p>
          <a:p>
            <a:r>
              <a:rPr lang="en-US" sz="2000" dirty="0" smtClean="0"/>
              <a:t>VLDB</a:t>
            </a:r>
          </a:p>
          <a:p>
            <a:r>
              <a:rPr lang="en-US" sz="2000" dirty="0" smtClean="0"/>
              <a:t>CIDR: </a:t>
            </a:r>
            <a:r>
              <a:rPr lang="en-US" sz="2000" dirty="0" smtClean="0"/>
              <a:t>Conference </a:t>
            </a:r>
            <a:r>
              <a:rPr lang="en-US" sz="2000" dirty="0"/>
              <a:t>on Innovative Data Systems </a:t>
            </a:r>
            <a:r>
              <a:rPr lang="en-US" sz="2000" dirty="0" smtClean="0"/>
              <a:t>Research </a:t>
            </a:r>
            <a:endParaRPr lang="en-US" sz="2000" dirty="0" smtClean="0"/>
          </a:p>
          <a:p>
            <a:r>
              <a:rPr lang="en-US" sz="2000" dirty="0" smtClean="0"/>
              <a:t>STACS</a:t>
            </a:r>
            <a:r>
              <a:rPr lang="en-US" sz="2000" dirty="0"/>
              <a:t>: Symposium on Theoretical Aspects of Computer Science</a:t>
            </a:r>
          </a:p>
          <a:p>
            <a:endParaRPr lang="en-US" sz="20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Holistic Data Cleaning Putting Violations Into context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Crisis informatics—New data for extraordinary times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3408" y="361271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cleaned data test is matched to clean data that is prepared by a bunch of experts. The data is evaluated on:</a:t>
            </a:r>
          </a:p>
          <a:p>
            <a:pPr lvl="1"/>
            <a:r>
              <a:rPr lang="en-US" sz="1800" dirty="0" smtClean="0"/>
              <a:t>Precision</a:t>
            </a:r>
          </a:p>
          <a:p>
            <a:pPr lvl="1"/>
            <a:r>
              <a:rPr lang="en-US" sz="1800" dirty="0" smtClean="0"/>
              <a:t>Recall,</a:t>
            </a:r>
          </a:p>
          <a:p>
            <a:pPr lvl="1"/>
            <a:r>
              <a:rPr lang="en-US" sz="1800" dirty="0" smtClean="0"/>
              <a:t>Accuracy (sometimes</a:t>
            </a:r>
            <a:r>
              <a:rPr lang="en-US" sz="1800" dirty="0" smtClean="0"/>
              <a:t>),</a:t>
            </a:r>
            <a:endParaRPr lang="en-US" sz="1800" dirty="0" smtClean="0"/>
          </a:p>
          <a:p>
            <a:pPr lvl="1"/>
            <a:r>
              <a:rPr lang="en-US" sz="1800" dirty="0" smtClean="0"/>
              <a:t>F1 score (sometimes</a:t>
            </a:r>
            <a:r>
              <a:rPr lang="en-US" sz="1800" dirty="0" smtClean="0"/>
              <a:t>).</a:t>
            </a:r>
            <a:endParaRPr lang="en-US" sz="1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756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Crisis informatics—New data for extraordinary times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3408" y="361271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8692" y="1435608"/>
            <a:ext cx="7214616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1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Crisis informatics—New data for extraordinary times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3408" y="361271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259882" y="1261873"/>
            <a:ext cx="115697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err="1" smtClean="0"/>
              <a:t>HoloClean</a:t>
            </a:r>
            <a:r>
              <a:rPr lang="en-US" sz="2400" dirty="0" smtClean="0"/>
              <a:t> Evaluation: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Evaluate on different datasets like hospital, flights, food, physicians.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On average the precision is 0.895,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/>
              <a:t>On average the </a:t>
            </a:r>
            <a:r>
              <a:rPr lang="en-US" sz="2400" dirty="0" smtClean="0"/>
              <a:t>Recall is 0.765,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/>
              <a:t>On average the </a:t>
            </a:r>
            <a:r>
              <a:rPr lang="en-US" sz="2400" dirty="0" smtClean="0"/>
              <a:t>F1 Score is 0.819.</a:t>
            </a:r>
            <a:endParaRPr lang="en-US" sz="2400" dirty="0"/>
          </a:p>
          <a:p>
            <a:pPr lvl="1"/>
            <a:endParaRPr lang="en-US" sz="24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178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Crisis informatics—New data for extraordinary times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3408" y="361271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251" y="2866847"/>
            <a:ext cx="5130991" cy="25153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4048" y="1636776"/>
            <a:ext cx="11301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BoostClean</a:t>
            </a:r>
            <a:r>
              <a:rPr lang="en-US" dirty="0"/>
              <a:t> achieves up to 81% accuracy and is </a:t>
            </a:r>
            <a:r>
              <a:rPr lang="en-US" dirty="0" smtClean="0"/>
              <a:t>competitive with </a:t>
            </a:r>
            <a:r>
              <a:rPr lang="en-US" dirty="0"/>
              <a:t>hand-written rules, and the word embedding </a:t>
            </a:r>
            <a:r>
              <a:rPr lang="en-US" dirty="0" smtClean="0"/>
              <a:t>features significantly </a:t>
            </a:r>
            <a:r>
              <a:rPr lang="en-US" dirty="0"/>
              <a:t>improve the detector accuracy.</a:t>
            </a:r>
          </a:p>
        </p:txBody>
      </p:sp>
    </p:spTree>
    <p:extLst>
      <p:ext uri="{BB962C8B-B14F-4D97-AF65-F5344CB8AC3E}">
        <p14:creationId xmlns:p14="http://schemas.microsoft.com/office/powerpoint/2010/main" val="30173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Crisis informatics—New data for extraordinary times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3408" y="361271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0083" y="2487168"/>
            <a:ext cx="8381198" cy="2643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Overfitting</a:t>
            </a:r>
          </a:p>
          <a:p>
            <a:pPr marL="0" indent="0" algn="ctr">
              <a:buNone/>
            </a:pPr>
            <a:r>
              <a:rPr lang="en-US" sz="2800" b="1" dirty="0" smtClean="0"/>
              <a:t>This can lead to framework getting stuck at set of repairs which are incorrect and may require human intervention.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95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Crisis informatics—New data for extraordinary times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3408" y="361271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0083" y="2487168"/>
            <a:ext cx="8381198" cy="2643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Cost</a:t>
            </a:r>
          </a:p>
          <a:p>
            <a:pPr marL="0" indent="0" algn="ctr">
              <a:buNone/>
            </a:pPr>
            <a:r>
              <a:rPr lang="en-US" sz="2800" b="1" dirty="0" smtClean="0"/>
              <a:t>The cost related to human-interaction is not constant and may change depending on different datasets.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75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2" y="1413163"/>
            <a:ext cx="11569729" cy="4922145"/>
          </a:xfrm>
        </p:spPr>
        <p:txBody>
          <a:bodyPr>
            <a:normAutofit/>
          </a:bodyPr>
          <a:lstStyle/>
          <a:p>
            <a:r>
              <a:rPr lang="en-US" sz="2000" dirty="0"/>
              <a:t>Krishnan, S., Franklin, M.J., Goldberg, K., Wang, J. and Wu, E., 2016, June. </a:t>
            </a:r>
            <a:r>
              <a:rPr lang="en-US" sz="2000" dirty="0" err="1"/>
              <a:t>Activeclean</a:t>
            </a:r>
            <a:r>
              <a:rPr lang="en-US" sz="2000" dirty="0"/>
              <a:t>: An interactive data cleaning framework for modern machine learning. In </a:t>
            </a:r>
            <a:r>
              <a:rPr lang="en-US" sz="2000" i="1" dirty="0"/>
              <a:t>Proceedings of the 2016 International Conference on Management of Data</a:t>
            </a:r>
            <a:r>
              <a:rPr lang="en-US" sz="2000" dirty="0"/>
              <a:t> (pp. 2117-2120). ACM.</a:t>
            </a:r>
          </a:p>
          <a:p>
            <a:r>
              <a:rPr lang="en-US" sz="2000" dirty="0" err="1"/>
              <a:t>Yakout</a:t>
            </a:r>
            <a:r>
              <a:rPr lang="en-US" sz="2000" dirty="0"/>
              <a:t>, M., </a:t>
            </a:r>
            <a:r>
              <a:rPr lang="en-US" sz="2000" dirty="0" err="1"/>
              <a:t>Berti-Équille</a:t>
            </a:r>
            <a:r>
              <a:rPr lang="en-US" sz="2000" dirty="0"/>
              <a:t>, L. and </a:t>
            </a:r>
            <a:r>
              <a:rPr lang="en-US" sz="2000" dirty="0" err="1"/>
              <a:t>Elmagarmid</a:t>
            </a:r>
            <a:r>
              <a:rPr lang="en-US" sz="2000" dirty="0"/>
              <a:t>, A.K., 2013, June. Don't be </a:t>
            </a:r>
            <a:r>
              <a:rPr lang="en-US" sz="2000" dirty="0" err="1"/>
              <a:t>SCAREd</a:t>
            </a:r>
            <a:r>
              <a:rPr lang="en-US" sz="2000" dirty="0"/>
              <a:t>: use </a:t>
            </a:r>
            <a:r>
              <a:rPr lang="en-US" sz="2000" dirty="0" err="1"/>
              <a:t>SCalable</a:t>
            </a:r>
            <a:r>
              <a:rPr lang="en-US" sz="2000" dirty="0"/>
              <a:t> Automatic </a:t>
            </a:r>
            <a:r>
              <a:rPr lang="en-US" sz="2000" dirty="0" err="1"/>
              <a:t>REpairing</a:t>
            </a:r>
            <a:r>
              <a:rPr lang="en-US" sz="2000" dirty="0"/>
              <a:t> with maximal likelihood and bounded changes. In </a:t>
            </a:r>
            <a:r>
              <a:rPr lang="en-US" sz="2000" i="1" dirty="0"/>
              <a:t>Proceedings of the 2013 ACM SIGMOD International Conference on Management of Data</a:t>
            </a:r>
            <a:r>
              <a:rPr lang="en-US" sz="2000" dirty="0"/>
              <a:t> (pp. 553-564). ACM.</a:t>
            </a:r>
          </a:p>
          <a:p>
            <a:r>
              <a:rPr lang="en-US" sz="2000" dirty="0" err="1"/>
              <a:t>Stonebraker</a:t>
            </a:r>
            <a:r>
              <a:rPr lang="en-US" sz="2000" dirty="0"/>
              <a:t>, M., Bruckner, D., </a:t>
            </a:r>
            <a:r>
              <a:rPr lang="en-US" sz="2000" dirty="0" err="1"/>
              <a:t>Ilyas</a:t>
            </a:r>
            <a:r>
              <a:rPr lang="en-US" sz="2000" dirty="0"/>
              <a:t>, I.F., </a:t>
            </a:r>
            <a:r>
              <a:rPr lang="en-US" sz="2000" dirty="0" err="1"/>
              <a:t>Beskales</a:t>
            </a:r>
            <a:r>
              <a:rPr lang="en-US" sz="2000" dirty="0"/>
              <a:t>, G., </a:t>
            </a:r>
            <a:r>
              <a:rPr lang="en-US" sz="2000" dirty="0" err="1"/>
              <a:t>Cherniack</a:t>
            </a:r>
            <a:r>
              <a:rPr lang="en-US" sz="2000" dirty="0"/>
              <a:t>, M., </a:t>
            </a:r>
            <a:r>
              <a:rPr lang="en-US" sz="2000" dirty="0" err="1"/>
              <a:t>Zdonik</a:t>
            </a:r>
            <a:r>
              <a:rPr lang="en-US" sz="2000" dirty="0"/>
              <a:t>, S.B., Pagan, A. and Xu, S., 2013, January. Data Curation at Scale: The Data Tamer System. In </a:t>
            </a:r>
            <a:r>
              <a:rPr lang="en-US" sz="2000" i="1" dirty="0"/>
              <a:t>CIDR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Rekatsinas</a:t>
            </a:r>
            <a:r>
              <a:rPr lang="en-US" sz="2000" dirty="0"/>
              <a:t>, T., Chu, X., </a:t>
            </a:r>
            <a:r>
              <a:rPr lang="en-US" sz="2000" dirty="0" err="1"/>
              <a:t>Ilyas</a:t>
            </a:r>
            <a:r>
              <a:rPr lang="en-US" sz="2000" dirty="0"/>
              <a:t>, I.F. and </a:t>
            </a:r>
            <a:r>
              <a:rPr lang="en-US" sz="2000" dirty="0" err="1"/>
              <a:t>Ré</a:t>
            </a:r>
            <a:r>
              <a:rPr lang="en-US" sz="2000" dirty="0"/>
              <a:t>, C., 2017. </a:t>
            </a:r>
            <a:r>
              <a:rPr lang="en-US" sz="2000" dirty="0" err="1"/>
              <a:t>Holoclean</a:t>
            </a:r>
            <a:r>
              <a:rPr lang="en-US" sz="2000" dirty="0"/>
              <a:t>: Holistic data repairs with probabilistic inference. </a:t>
            </a:r>
            <a:r>
              <a:rPr lang="en-US" sz="2000" i="1" dirty="0"/>
              <a:t>Proceedings of the VLDB Endowment</a:t>
            </a:r>
            <a:r>
              <a:rPr lang="en-US" sz="2000" dirty="0"/>
              <a:t>, </a:t>
            </a:r>
            <a:r>
              <a:rPr lang="en-US" sz="2000" i="1" dirty="0"/>
              <a:t>10</a:t>
            </a:r>
            <a:r>
              <a:rPr lang="en-US" sz="2000" dirty="0"/>
              <a:t>(11), pp.1190-1201.</a:t>
            </a:r>
          </a:p>
          <a:p>
            <a:r>
              <a:rPr lang="en-US" sz="2000" dirty="0"/>
              <a:t>Krishnan, S., Franklin, M.J., Goldberg, K. and Wu, E., 2017. </a:t>
            </a:r>
            <a:r>
              <a:rPr lang="en-US" sz="2000" dirty="0" err="1"/>
              <a:t>Boostclean</a:t>
            </a:r>
            <a:r>
              <a:rPr lang="en-US" sz="2000" dirty="0"/>
              <a:t>: Automated error detection and repair for machine learning. </a:t>
            </a:r>
            <a:r>
              <a:rPr lang="en-US" sz="2000" i="1" dirty="0" err="1"/>
              <a:t>arXiv</a:t>
            </a:r>
            <a:r>
              <a:rPr lang="en-US" sz="2000" i="1" dirty="0"/>
              <a:t> preprint arXiv:1711.01299</a:t>
            </a:r>
            <a:r>
              <a:rPr lang="en-US" sz="2000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Crisis informatics—New data for extraordinary times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 </a:t>
            </a:r>
            <a:fld id="{93005692-73BE-493E-93AB-ECD6027A7652}" type="slidenum">
              <a:rPr lang="en-US" smtClean="0">
                <a:solidFill>
                  <a:srgbClr val="000000"/>
                </a:solidFill>
              </a:rPr>
              <a:pPr/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3408" y="361271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2538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224" y="1330035"/>
            <a:ext cx="11737046" cy="4320124"/>
          </a:xfrm>
        </p:spPr>
        <p:txBody>
          <a:bodyPr>
            <a:normAutofit/>
          </a:bodyPr>
          <a:lstStyle/>
          <a:p>
            <a:r>
              <a:rPr lang="en-US" sz="2000" dirty="0" err="1"/>
              <a:t>Hao</a:t>
            </a:r>
            <a:r>
              <a:rPr lang="en-US" sz="2000" dirty="0"/>
              <a:t>, Y.A.N. and Xing-</a:t>
            </a:r>
            <a:r>
              <a:rPr lang="en-US" sz="2000" dirty="0" err="1"/>
              <a:t>chun</a:t>
            </a:r>
            <a:r>
              <a:rPr lang="en-US" sz="2000" dirty="0"/>
              <a:t>, D., 2008. Optimal Cleaning Rule Selection Model Design Based on Machine Learning. In </a:t>
            </a:r>
            <a:r>
              <a:rPr lang="en-US" sz="2000" i="1" dirty="0"/>
              <a:t>2008 International Symposium on Knowledge Acquisition and Modeling</a:t>
            </a:r>
            <a:r>
              <a:rPr lang="en-US" sz="2000" dirty="0"/>
              <a:t>.</a:t>
            </a:r>
          </a:p>
          <a:p>
            <a:r>
              <a:rPr lang="en-US" sz="2000" dirty="0" smtClean="0"/>
              <a:t>Krishnan, S., Wang, J., Wu, E., Franklin, M.J. and Goldberg, K., 2016. </a:t>
            </a:r>
            <a:r>
              <a:rPr lang="en-US" sz="2000" dirty="0" err="1" smtClean="0"/>
              <a:t>ActiveClean</a:t>
            </a:r>
            <a:r>
              <a:rPr lang="en-US" sz="2000" dirty="0" smtClean="0"/>
              <a:t>: interactive data cleaning for statistical modeling. </a:t>
            </a:r>
            <a:r>
              <a:rPr lang="en-US" sz="2000" i="1" dirty="0" smtClean="0"/>
              <a:t>Proceedings of the VLDB Endowment</a:t>
            </a:r>
            <a:r>
              <a:rPr lang="en-US" sz="2000" dirty="0" smtClean="0"/>
              <a:t>, </a:t>
            </a:r>
            <a:r>
              <a:rPr lang="en-US" sz="2000" i="1" dirty="0" smtClean="0"/>
              <a:t>9</a:t>
            </a:r>
            <a:r>
              <a:rPr lang="en-US" sz="2000" dirty="0" smtClean="0"/>
              <a:t>(12), pp.948-959.</a:t>
            </a:r>
          </a:p>
          <a:p>
            <a:r>
              <a:rPr lang="en-US" sz="2000" dirty="0"/>
              <a:t>C. Mathieu, O. </a:t>
            </a:r>
            <a:r>
              <a:rPr lang="en-US" sz="2000" dirty="0" err="1"/>
              <a:t>Sankur</a:t>
            </a:r>
            <a:r>
              <a:rPr lang="en-US" sz="2000" dirty="0"/>
              <a:t>, and W. </a:t>
            </a:r>
            <a:r>
              <a:rPr lang="en-US" sz="2000" dirty="0" err="1"/>
              <a:t>Schudy</a:t>
            </a:r>
            <a:r>
              <a:rPr lang="en-US" sz="2000" dirty="0"/>
              <a:t>. </a:t>
            </a:r>
            <a:r>
              <a:rPr lang="en-US" sz="2000" dirty="0" smtClean="0"/>
              <a:t>Online correlation </a:t>
            </a:r>
            <a:r>
              <a:rPr lang="en-US" sz="2000" dirty="0"/>
              <a:t>clustering. In STACS, pages 573{584, 2010.</a:t>
            </a: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Holistic Data Cleaning Putting Violations Into context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33116" y="2784455"/>
            <a:ext cx="63257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 YOU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58799" y="4934988"/>
            <a:ext cx="36744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QUESTIONS??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376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941" y="1413164"/>
            <a:ext cx="11932118" cy="3899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Databases</a:t>
            </a:r>
            <a:r>
              <a:rPr lang="en-US" sz="3200" dirty="0" smtClean="0"/>
              <a:t> can be </a:t>
            </a:r>
            <a:r>
              <a:rPr lang="en-US" sz="3200" b="1" dirty="0" smtClean="0"/>
              <a:t>corrupted with various errors </a:t>
            </a:r>
            <a:r>
              <a:rPr lang="en-US" sz="3200" dirty="0" smtClean="0"/>
              <a:t>such as missing </a:t>
            </a:r>
            <a:r>
              <a:rPr lang="en-US" sz="3200" dirty="0"/>
              <a:t>(NULL, nan etc.)</a:t>
            </a:r>
            <a:r>
              <a:rPr lang="en-US" sz="3200" dirty="0" smtClean="0"/>
              <a:t>, incorrect, or </a:t>
            </a:r>
            <a:r>
              <a:rPr lang="en-US" sz="3200" b="1" dirty="0" smtClean="0"/>
              <a:t>inconsistent values</a:t>
            </a:r>
            <a:r>
              <a:rPr lang="en-US" sz="3200" dirty="0" smtClean="0"/>
              <a:t>. An incorrect </a:t>
            </a:r>
            <a:r>
              <a:rPr lang="en-US" sz="3200" dirty="0"/>
              <a:t>or </a:t>
            </a:r>
            <a:r>
              <a:rPr lang="en-US" sz="3200" b="1" dirty="0"/>
              <a:t>inconsistent data </a:t>
            </a:r>
            <a:r>
              <a:rPr lang="en-US" sz="3200" dirty="0"/>
              <a:t>can </a:t>
            </a:r>
            <a:r>
              <a:rPr lang="en-US" sz="3200" b="1" dirty="0"/>
              <a:t>lead</a:t>
            </a:r>
            <a:r>
              <a:rPr lang="en-US" sz="3200" dirty="0"/>
              <a:t> to false conclusions and </a:t>
            </a:r>
            <a:r>
              <a:rPr lang="en-US" sz="3200" b="1" dirty="0"/>
              <a:t>misdirected </a:t>
            </a:r>
            <a:r>
              <a:rPr lang="en-US" sz="3200" b="1" dirty="0" smtClean="0"/>
              <a:t>decisions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Architecting Time-Critical Big-Data Systems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5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2" y="1413164"/>
            <a:ext cx="11389574" cy="38995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The process of ensuring that </a:t>
            </a:r>
            <a:r>
              <a:rPr lang="en-US" sz="3200" b="1" dirty="0"/>
              <a:t>data adheres to desirable quality and integrity </a:t>
            </a:r>
            <a:r>
              <a:rPr lang="en-US" sz="3200" dirty="0"/>
              <a:t>is referred to as </a:t>
            </a:r>
            <a:r>
              <a:rPr lang="en-US" sz="3200" b="1" dirty="0"/>
              <a:t>data cleaning</a:t>
            </a:r>
            <a:r>
              <a:rPr lang="en-US" sz="3200" dirty="0"/>
              <a:t>, is </a:t>
            </a:r>
            <a:r>
              <a:rPr lang="en-US" sz="3200" b="1" dirty="0"/>
              <a:t>a major challenge </a:t>
            </a:r>
            <a:r>
              <a:rPr lang="en-US" sz="3200" dirty="0"/>
              <a:t>in most data-driven applications.</a:t>
            </a:r>
          </a:p>
          <a:p>
            <a:pPr marL="0" indent="0">
              <a:buNone/>
            </a:pPr>
            <a:r>
              <a:rPr lang="en-US" sz="3200" dirty="0" smtClean="0"/>
              <a:t>In this presentation, we will look at the requirements to perform data </a:t>
            </a:r>
            <a:r>
              <a:rPr lang="en-US" sz="3200" dirty="0"/>
              <a:t>cleaning using machine </a:t>
            </a:r>
            <a:r>
              <a:rPr lang="en-US" sz="3200" dirty="0" smtClean="0"/>
              <a:t>learning techniques.</a:t>
            </a:r>
          </a:p>
          <a:p>
            <a:pPr marL="0" indent="0">
              <a:buNone/>
            </a:pPr>
            <a:r>
              <a:rPr lang="en-US" sz="3200" dirty="0" smtClean="0"/>
              <a:t>We will look at various tools such </a:t>
            </a:r>
            <a:r>
              <a:rPr lang="en-US" sz="3200" dirty="0" err="1" smtClean="0"/>
              <a:t>ActiveClean</a:t>
            </a:r>
            <a:r>
              <a:rPr lang="en-US" sz="3200" dirty="0" smtClean="0"/>
              <a:t>, </a:t>
            </a:r>
            <a:r>
              <a:rPr lang="en-US" sz="3200" dirty="0" err="1" smtClean="0"/>
              <a:t>BoostClean</a:t>
            </a:r>
            <a:r>
              <a:rPr lang="en-US" sz="3200" dirty="0" smtClean="0"/>
              <a:t>, </a:t>
            </a:r>
            <a:r>
              <a:rPr lang="en-US" sz="3200" dirty="0" err="1" smtClean="0"/>
              <a:t>Holoclean</a:t>
            </a:r>
            <a:r>
              <a:rPr lang="en-US" sz="3200" dirty="0" smtClean="0"/>
              <a:t>, and </a:t>
            </a:r>
            <a:r>
              <a:rPr lang="en-US" sz="3200" dirty="0" err="1" smtClean="0"/>
              <a:t>Tamr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Architecting Time-Critical Big-Data Systems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1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224" y="1431452"/>
            <a:ext cx="11737046" cy="43201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Rule-based detection </a:t>
            </a:r>
            <a:r>
              <a:rPr lang="en-US" dirty="0" smtClean="0"/>
              <a:t>algorithms, </a:t>
            </a:r>
            <a:r>
              <a:rPr lang="en-US" dirty="0"/>
              <a:t>such as </a:t>
            </a:r>
            <a:r>
              <a:rPr lang="en-US" b="1" dirty="0" smtClean="0"/>
              <a:t>FDs, CFDs, </a:t>
            </a:r>
            <a:r>
              <a:rPr lang="en-US" b="1" dirty="0"/>
              <a:t>and </a:t>
            </a:r>
            <a:r>
              <a:rPr lang="en-US" b="1" dirty="0" smtClean="0"/>
              <a:t>MDs</a:t>
            </a:r>
            <a:r>
              <a:rPr lang="en-US" dirty="0" smtClean="0"/>
              <a:t>, </a:t>
            </a:r>
            <a:r>
              <a:rPr lang="en-US" dirty="0"/>
              <a:t>and those have always been studied in isolation</a:t>
            </a:r>
            <a:r>
              <a:rPr lang="en-US" dirty="0" smtClean="0"/>
              <a:t>. </a:t>
            </a:r>
            <a:r>
              <a:rPr lang="en-US" dirty="0"/>
              <a:t>S</a:t>
            </a:r>
            <a:r>
              <a:rPr lang="en-US" dirty="0" smtClean="0"/>
              <a:t>uch </a:t>
            </a:r>
            <a:r>
              <a:rPr lang="en-US" dirty="0"/>
              <a:t>techniques are usually applied in a </a:t>
            </a:r>
            <a:r>
              <a:rPr lang="en-US" b="1" dirty="0"/>
              <a:t>pipeline or interleaved</a:t>
            </a:r>
            <a:r>
              <a:rPr lang="en-US" dirty="0" smtClean="0"/>
              <a:t>.</a:t>
            </a:r>
          </a:p>
          <a:p>
            <a:r>
              <a:rPr lang="en-US" dirty="0"/>
              <a:t>Pattern enforcement and transformation tools such as </a:t>
            </a:r>
            <a:r>
              <a:rPr lang="en-US" dirty="0" err="1" smtClean="0"/>
              <a:t>OpenRefine</a:t>
            </a:r>
            <a:r>
              <a:rPr lang="en-US" dirty="0" smtClean="0"/>
              <a:t>. These </a:t>
            </a:r>
            <a:r>
              <a:rPr lang="en-US" dirty="0"/>
              <a:t>tools discover patterns in the data, either syntactic </a:t>
            </a:r>
            <a:r>
              <a:rPr lang="en-US" dirty="0" smtClean="0"/>
              <a:t>or semantic, </a:t>
            </a:r>
            <a:r>
              <a:rPr lang="en-US" dirty="0"/>
              <a:t>and use these to detect </a:t>
            </a:r>
            <a:r>
              <a:rPr lang="en-US" dirty="0" smtClean="0"/>
              <a:t>errors.</a:t>
            </a:r>
          </a:p>
          <a:p>
            <a:r>
              <a:rPr lang="en-US" dirty="0"/>
              <a:t>Quantitative error detection algorithms that expose outliers, and glitches in the </a:t>
            </a:r>
            <a:r>
              <a:rPr lang="en-US" dirty="0" smtClean="0"/>
              <a:t>data.</a:t>
            </a:r>
          </a:p>
          <a:p>
            <a:r>
              <a:rPr lang="en-US" dirty="0" smtClean="0"/>
              <a:t>Record </a:t>
            </a:r>
            <a:r>
              <a:rPr lang="en-US" dirty="0"/>
              <a:t>linkage and de-duplication algorithms for detecting duplicate data </a:t>
            </a:r>
            <a:r>
              <a:rPr lang="en-US" dirty="0" smtClean="0"/>
              <a:t>records, such </a:t>
            </a:r>
            <a:r>
              <a:rPr lang="en-US" dirty="0"/>
              <a:t>as the Data Tamer system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Holistic Data Cleaning Putting Violations Into context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15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CHARACTERISTICS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Architecting Time-Critical Big-Data Systems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F8BD50AC-0101-4229-BF36-B3D7AE23BEC5}"/>
              </a:ext>
            </a:extLst>
          </p:cNvPr>
          <p:cNvSpPr/>
          <p:nvPr/>
        </p:nvSpPr>
        <p:spPr>
          <a:xfrm>
            <a:off x="4431785" y="1330035"/>
            <a:ext cx="3328430" cy="2413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Scripting languages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that are appropriate for skilled and unskilled programmers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F8BD50AC-0101-4229-BF36-B3D7AE23BEC5}"/>
              </a:ext>
            </a:extLst>
          </p:cNvPr>
          <p:cNvSpPr/>
          <p:nvPr/>
        </p:nvSpPr>
        <p:spPr>
          <a:xfrm>
            <a:off x="8130698" y="2955626"/>
            <a:ext cx="3328430" cy="2413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New </a:t>
            </a:r>
            <a:r>
              <a:rPr lang="en-US" sz="2000" b="1" dirty="0" smtClean="0">
                <a:solidFill>
                  <a:schemeClr val="tx1"/>
                </a:solidFill>
              </a:rPr>
              <a:t>data sources must be integrated incrementally as </a:t>
            </a:r>
            <a:r>
              <a:rPr lang="en-US" sz="2000" b="1" dirty="0">
                <a:solidFill>
                  <a:schemeClr val="tx1"/>
                </a:solidFill>
              </a:rPr>
              <a:t>they </a:t>
            </a:r>
            <a:r>
              <a:rPr lang="en-US" sz="2000" b="1" dirty="0" smtClean="0">
                <a:solidFill>
                  <a:schemeClr val="tx1"/>
                </a:solidFill>
              </a:rPr>
              <a:t>are uncovered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F8BD50AC-0101-4229-BF36-B3D7AE23BEC5}"/>
              </a:ext>
            </a:extLst>
          </p:cNvPr>
          <p:cNvSpPr/>
          <p:nvPr/>
        </p:nvSpPr>
        <p:spPr>
          <a:xfrm>
            <a:off x="732872" y="2974889"/>
            <a:ext cx="3328430" cy="2413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ystems will need to have automated algorithms with human help only when necessary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475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Architecting Time-Critical Big-Data Systems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9882" y="1463040"/>
            <a:ext cx="1156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12282" y="1615440"/>
            <a:ext cx="1156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64682" y="1767840"/>
            <a:ext cx="1156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pic>
        <p:nvPicPr>
          <p:cNvPr id="1028" name="Picture 4" descr="Image result for challen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"/>
            <a:ext cx="12192000" cy="565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75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Architecting Time-Critical Big-Data Systems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5588000" y="3138699"/>
            <a:ext cx="6604000" cy="2890391"/>
          </a:xfrm>
          <a:prstGeom prst="cloud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85847" y="3875854"/>
            <a:ext cx="48083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</a:t>
            </a:r>
            <a:r>
              <a:rPr lang="en-US" sz="3200" b="1" dirty="0" smtClean="0"/>
              <a:t>irty </a:t>
            </a:r>
            <a:r>
              <a:rPr lang="en-US" sz="3200" b="1" dirty="0"/>
              <a:t>data identification</a:t>
            </a:r>
            <a:endParaRPr lang="en-US" sz="2800" dirty="0"/>
          </a:p>
        </p:txBody>
      </p:sp>
      <p:sp>
        <p:nvSpPr>
          <p:cNvPr id="9" name="Cloud 8"/>
          <p:cNvSpPr/>
          <p:nvPr/>
        </p:nvSpPr>
        <p:spPr>
          <a:xfrm>
            <a:off x="0" y="1140948"/>
            <a:ext cx="6492240" cy="2736107"/>
          </a:xfrm>
          <a:prstGeom prst="cloud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8094" y="2113665"/>
            <a:ext cx="4808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Correctness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86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ofWaterloo_WhiteBkgrd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Impact + Georgia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aterloo_math_16x9" id="{C988BA2E-C59D-B94E-8955-CCD0203107AD}" vid="{E4081DF6-D21C-124E-99AA-08A19C30C300}"/>
    </a:ext>
  </a:extLst>
</a:theme>
</file>

<file path=ppt/theme/theme3.xml><?xml version="1.0" encoding="utf-8"?>
<a:theme xmlns:a="http://schemas.openxmlformats.org/drawingml/2006/main" name="1_UofWaterloo_WhiteBkgrd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Impact + Georgia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aterloo_math_16x9" id="{C988BA2E-C59D-B94E-8955-CCD0203107AD}" vid="{E4081DF6-D21C-124E-99AA-08A19C30C3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13135</TotalTime>
  <Words>1959</Words>
  <Application>Microsoft Office PowerPoint</Application>
  <PresentationFormat>Widescreen</PresentationFormat>
  <Paragraphs>291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Calibri Light</vt:lpstr>
      <vt:lpstr>Georgia</vt:lpstr>
      <vt:lpstr>Impact</vt:lpstr>
      <vt:lpstr>Verdana</vt:lpstr>
      <vt:lpstr>Wingdings</vt:lpstr>
      <vt:lpstr>Office Theme</vt:lpstr>
      <vt:lpstr>UofWaterloo_WhiteBkgrd</vt:lpstr>
      <vt:lpstr>1_UofWaterloo_WhiteBkgrd</vt:lpstr>
      <vt:lpstr>PowerPoint Presentation</vt:lpstr>
      <vt:lpstr>OUTLINE</vt:lpstr>
      <vt:lpstr>Sources</vt:lpstr>
      <vt:lpstr>MOTIVATION</vt:lpstr>
      <vt:lpstr>INTRODUCTION </vt:lpstr>
      <vt:lpstr>RELATED WORK</vt:lpstr>
      <vt:lpstr>REQUIRED CHARACTERISTICS</vt:lpstr>
      <vt:lpstr>PowerPoint Presentation</vt:lpstr>
      <vt:lpstr>CHALLENGES</vt:lpstr>
      <vt:lpstr>CHALLENGES</vt:lpstr>
      <vt:lpstr>EXAMPLE APPLICATION</vt:lpstr>
      <vt:lpstr>REQUIREMENTS</vt:lpstr>
      <vt:lpstr>REQUIREMENTS</vt:lpstr>
      <vt:lpstr>SETUP</vt:lpstr>
      <vt:lpstr>SETUP: Detectors</vt:lpstr>
      <vt:lpstr>SETUP: Detectors</vt:lpstr>
      <vt:lpstr>SETUP: Detectors</vt:lpstr>
      <vt:lpstr>SETUP: Detectors</vt:lpstr>
      <vt:lpstr>SETUP: Detectors</vt:lpstr>
      <vt:lpstr>SETUP: Detectors</vt:lpstr>
      <vt:lpstr>SETUP: Repair</vt:lpstr>
      <vt:lpstr>SETUP: Repair</vt:lpstr>
      <vt:lpstr>SETUP: Repair</vt:lpstr>
      <vt:lpstr>SETUP: Repair</vt:lpstr>
      <vt:lpstr>SETUP: Repair</vt:lpstr>
      <vt:lpstr>HoloClean Flow</vt:lpstr>
      <vt:lpstr>SETUP: Repair</vt:lpstr>
      <vt:lpstr>SAMPLING BASED ON DIMENSIONAL MODEL</vt:lpstr>
      <vt:lpstr>SAMPLING</vt:lpstr>
      <vt:lpstr>EVALUATION</vt:lpstr>
      <vt:lpstr>EVALUATION</vt:lpstr>
      <vt:lpstr>EVALUATION</vt:lpstr>
      <vt:lpstr>EVALUATION</vt:lpstr>
      <vt:lpstr>CONCERN</vt:lpstr>
      <vt:lpstr>CONCERN</vt:lpstr>
      <vt:lpstr>REFERENCES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Dependable Data Repairing with Fixing Rules</dc:title>
  <dc:creator>Ishank Jain</dc:creator>
  <cp:lastModifiedBy>Ishank Jain</cp:lastModifiedBy>
  <cp:revision>448</cp:revision>
  <dcterms:created xsi:type="dcterms:W3CDTF">2019-01-20T19:34:26Z</dcterms:created>
  <dcterms:modified xsi:type="dcterms:W3CDTF">2019-07-17T13:48:00Z</dcterms:modified>
  <cp:contentStatus/>
</cp:coreProperties>
</file>